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65" r:id="rId4"/>
    <p:sldId id="280" r:id="rId5"/>
    <p:sldId id="266" r:id="rId6"/>
    <p:sldId id="267" r:id="rId7"/>
    <p:sldId id="268" r:id="rId8"/>
    <p:sldId id="269" r:id="rId9"/>
    <p:sldId id="270" r:id="rId10"/>
    <p:sldId id="271" r:id="rId11"/>
    <p:sldId id="281" r:id="rId12"/>
    <p:sldId id="284" r:id="rId13"/>
    <p:sldId id="273" r:id="rId14"/>
    <p:sldId id="274" r:id="rId15"/>
    <p:sldId id="276" r:id="rId16"/>
    <p:sldId id="28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94622" autoAdjust="0"/>
  </p:normalViewPr>
  <p:slideViewPr>
    <p:cSldViewPr>
      <p:cViewPr varScale="1">
        <p:scale>
          <a:sx n="72" d="100"/>
          <a:sy n="72" d="100"/>
        </p:scale>
        <p:origin x="13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5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750AEF8-0A7F-4515-9F53-1604D374DC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8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FD8BCC-1F98-4755-9D37-93EC93458EC9}" type="datetimeFigureOut">
              <a:rPr lang="en-US"/>
              <a:pPr>
                <a:defRPr/>
              </a:pPr>
              <a:t>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38C717-493E-4547-9D6F-32F175987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6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3AFF80-A0CE-4E86-9E90-1C810BAF14C4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7989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F88ABA-62EA-460D-8DD2-717E74E15501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30408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685A2B-20CF-4D6A-9832-B072481787F5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0809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B74712-3E20-4E9D-9603-44B56CC4F5A4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2210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B33169-8F8A-49E0-A099-28534B42501E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1782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5DA193-19FE-4D34-9083-F45B18B62B8C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15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C1F3D9-FD6F-4DA5-BF27-3A4C2E338690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78024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324F18-1274-4AD0-949D-49E260149FC0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2744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6C503F-7638-4F53-B575-52133A1044EB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083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9F7F16-A38F-4A05-8CC9-12DF266B08A3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1950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370C27-5414-4445-A750-91262303C4E3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8701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7FC175-FAE3-49FC-8846-89580978AB22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58612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539CCB-184B-4671-95B3-749AADAB34E7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7255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15C5E4-F512-4FBC-B966-CC4BB1A6215D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946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372547-48DB-47C9-A044-50A2DB442494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7840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BA9FC5-EDE1-4979-967C-33DECC219C16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267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3C55A-D03C-4D84-9207-46ABBA17DA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397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E0FEA-B3B9-4F95-816D-6845C1A61A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6947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F4B75-EB04-4903-9437-5032FA0980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4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7E7FE-F834-4CA6-B322-41CBADF181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7908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469FB-E6AC-4019-B936-D28152B8F2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440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58395-669D-4E32-AECF-EF1A3450F1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429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97C74-7290-42D9-895C-FC25866EA6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125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66F4B-C782-49B1-84AE-F88C7E572B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082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7F55D-FDBC-4944-9850-9AC4F32DF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343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C9E33-FD19-464E-BD67-03EA67C9E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877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A47F8-0FE8-45CB-ADE5-1B8A2151AC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444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9BAFBF"/>
                </a:solidFill>
              </a:defRPr>
            </a:lvl1pPr>
          </a:lstStyle>
          <a:p>
            <a:fld id="{848E6091-4EA0-4BFB-A03D-191E598CE0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18" r:id="rId2"/>
    <p:sldLayoutId id="2147483824" r:id="rId3"/>
    <p:sldLayoutId id="2147483819" r:id="rId4"/>
    <p:sldLayoutId id="2147483825" r:id="rId5"/>
    <p:sldLayoutId id="2147483820" r:id="rId6"/>
    <p:sldLayoutId id="2147483826" r:id="rId7"/>
    <p:sldLayoutId id="2147483827" r:id="rId8"/>
    <p:sldLayoutId id="2147483828" r:id="rId9"/>
    <p:sldLayoutId id="2147483821" r:id="rId10"/>
    <p:sldLayoutId id="2147483822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08355C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08355C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39070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60254D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95400"/>
            <a:ext cx="7924800" cy="94773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343400"/>
            <a:ext cx="7924800" cy="89535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Key Concepts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143000" y="1752600"/>
            <a:ext cx="8001000" cy="480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rowspan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Attribute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idx="1"/>
          </p:nvPr>
        </p:nvSpPr>
        <p:spPr>
          <a:xfrm>
            <a:off x="1033463" y="1905000"/>
            <a:ext cx="8110537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</a:rPr>
              <a:t>&lt;table border="1"&gt;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</a:rPr>
              <a:t>  &lt;tr&gt;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</a:rPr>
              <a:t>    &lt;td rowspan=“2&gt;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</a:rPr>
              <a:t>      &lt;img src=“cake.gif”  alt=“cake”  height=“100” width=“100” /&gt;&lt;/td&gt;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</a:rPr>
              <a:t>    &lt;td&gt;James&lt;/td&gt;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</a:rPr>
              <a:t>  &lt;/tr&gt;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</a:rPr>
              <a:t>  &lt;tr&gt;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</a:rPr>
              <a:t>     &lt;td&gt;11/08&lt;/td&gt;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</a:rPr>
              <a:t>  &lt;/tr&gt;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Times New Roman" panose="02020603050405020304" pitchFamily="18" charset="0"/>
              </a:rPr>
              <a:t>&lt;/table&gt;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79CEF8-49E1-48F7-94B3-A3DFD2BA4D6C}" type="slidenum">
              <a:rPr lang="en-US" sz="1200">
                <a:solidFill>
                  <a:srgbClr val="9BAFBF"/>
                </a:solidFill>
              </a:rPr>
              <a:pPr/>
              <a:t>10</a:t>
            </a:fld>
            <a:endParaRPr lang="en-US" sz="1200">
              <a:solidFill>
                <a:srgbClr val="9BAFBF"/>
              </a:solidFill>
            </a:endParaRPr>
          </a:p>
        </p:txBody>
      </p:sp>
      <p:graphicFrame>
        <p:nvGraphicFramePr>
          <p:cNvPr id="18438" name="Object 2"/>
          <p:cNvGraphicFramePr>
            <a:graphicFrameLocks noChangeAspect="1"/>
          </p:cNvGraphicFramePr>
          <p:nvPr/>
        </p:nvGraphicFramePr>
        <p:xfrm>
          <a:off x="4343400" y="3505200"/>
          <a:ext cx="398145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Bitmap Image" r:id="rId4" imgW="1561905" imgH="1123810" progId="Paint.Picture">
                  <p:embed/>
                </p:oleObj>
              </mc:Choice>
              <mc:Fallback>
                <p:oleObj name="Bitmap Image" r:id="rId4" imgW="1561905" imgH="11238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3981450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Accessibility and Tables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620000" cy="52578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Use &lt;th&gt; elements to indicate column or row headings.</a:t>
            </a:r>
            <a:br>
              <a:rPr lang="en-US" smtClean="0"/>
            </a:br>
            <a:endParaRPr lang="en-US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Table element summary attribute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provide an overview of the table contents</a:t>
            </a:r>
            <a:br>
              <a:rPr lang="en-US" smtClean="0"/>
            </a:br>
            <a:endParaRPr lang="en-US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Complex tables:</a:t>
            </a:r>
            <a:br>
              <a:rPr lang="en-US" smtClean="0"/>
            </a:br>
            <a:r>
              <a:rPr lang="en-US" smtClean="0"/>
              <a:t>Associate table cell values with their corresponding headers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&lt;th&gt; tag id attribute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mtClean="0"/>
              <a:t>&lt;td&gt; tag headers attribute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74638"/>
            <a:ext cx="5200650" cy="18589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Table Row </a:t>
            </a:r>
            <a:br>
              <a:rPr lang="en-US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Groups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65100"/>
            <a:ext cx="4343400" cy="6616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/>
              <a:t>&lt;table border="1" width="75%" </a:t>
            </a:r>
          </a:p>
          <a:p>
            <a:pPr>
              <a:defRPr/>
            </a:pPr>
            <a:r>
              <a:rPr lang="en-US" sz="2000"/>
              <a:t>summary="This table lists my </a:t>
            </a:r>
            <a:br>
              <a:rPr lang="en-US" sz="2000"/>
            </a:br>
            <a:r>
              <a:rPr lang="en-US" sz="2000"/>
              <a:t>educational background."&gt;</a:t>
            </a:r>
          </a:p>
          <a:p>
            <a:pPr>
              <a:defRPr/>
            </a:pPr>
            <a:r>
              <a:rPr lang="en-US" sz="2000" b="1"/>
              <a:t>&lt;thead&gt;</a:t>
            </a:r>
          </a:p>
          <a:p>
            <a:pPr>
              <a:defRPr/>
            </a:pPr>
            <a:r>
              <a:rPr lang="en-US" sz="2000"/>
              <a:t>  &lt;tr&gt;</a:t>
            </a:r>
          </a:p>
          <a:p>
            <a:pPr>
              <a:defRPr/>
            </a:pPr>
            <a:r>
              <a:rPr lang="en-US" sz="2000"/>
              <a:t>    &lt;th&gt;School Attended&lt;/th&gt;</a:t>
            </a:r>
          </a:p>
          <a:p>
            <a:pPr>
              <a:defRPr/>
            </a:pPr>
            <a:r>
              <a:rPr lang="en-US" sz="2000"/>
              <a:t>    &lt;th&gt;Years&lt;/th&gt;</a:t>
            </a:r>
          </a:p>
          <a:p>
            <a:pPr>
              <a:defRPr/>
            </a:pPr>
            <a:r>
              <a:rPr lang="en-US" sz="2000"/>
              <a:t>&lt;/tr&gt;</a:t>
            </a:r>
          </a:p>
          <a:p>
            <a:pPr>
              <a:defRPr/>
            </a:pPr>
            <a:r>
              <a:rPr lang="en-US" sz="2000" b="1"/>
              <a:t>&lt;/thead&gt;</a:t>
            </a:r>
          </a:p>
          <a:p>
            <a:pPr>
              <a:defRPr/>
            </a:pPr>
            <a:r>
              <a:rPr lang="en-US" sz="2000" b="1"/>
              <a:t>&lt;tbody&gt;</a:t>
            </a:r>
          </a:p>
          <a:p>
            <a:pPr>
              <a:defRPr/>
            </a:pPr>
            <a:r>
              <a:rPr lang="en-US" sz="2000"/>
              <a:t>  &lt;tr&gt;</a:t>
            </a:r>
          </a:p>
          <a:p>
            <a:pPr>
              <a:defRPr/>
            </a:pPr>
            <a:r>
              <a:rPr lang="en-US" sz="2000"/>
              <a:t>    &lt;td&gt;Schaumburg High School&lt;/td&gt;</a:t>
            </a:r>
          </a:p>
          <a:p>
            <a:pPr>
              <a:defRPr/>
            </a:pPr>
            <a:r>
              <a:rPr lang="en-US" sz="2000"/>
              <a:t>    &lt;td&gt;2005 - 2009&lt;/td&gt;</a:t>
            </a:r>
          </a:p>
          <a:p>
            <a:pPr>
              <a:defRPr/>
            </a:pPr>
            <a:r>
              <a:rPr lang="en-US" sz="2000"/>
              <a:t>  &lt;/tr&gt;</a:t>
            </a:r>
          </a:p>
          <a:p>
            <a:pPr>
              <a:defRPr/>
            </a:pPr>
            <a:r>
              <a:rPr lang="en-US" sz="2000"/>
              <a:t>  &lt;tr&gt;</a:t>
            </a:r>
          </a:p>
          <a:p>
            <a:pPr>
              <a:defRPr/>
            </a:pPr>
            <a:r>
              <a:rPr lang="en-US" sz="2000"/>
              <a:t>    &lt;td&gt;Harper College&lt;/td&gt;</a:t>
            </a:r>
          </a:p>
          <a:p>
            <a:pPr>
              <a:defRPr/>
            </a:pPr>
            <a:r>
              <a:rPr lang="en-US" sz="2000"/>
              <a:t>    &lt;td&gt;2009 - 2010&lt;/td&gt;</a:t>
            </a:r>
          </a:p>
          <a:p>
            <a:pPr>
              <a:defRPr/>
            </a:pPr>
            <a:r>
              <a:rPr lang="en-US" sz="2000"/>
              <a:t>  &lt;/tr&gt;</a:t>
            </a:r>
          </a:p>
          <a:p>
            <a:pPr>
              <a:defRPr/>
            </a:pPr>
            <a:r>
              <a:rPr lang="en-US" sz="2000" b="1"/>
              <a:t>&lt;/tbody&gt;</a:t>
            </a:r>
          </a:p>
          <a:p>
            <a:pPr>
              <a:defRPr/>
            </a:pPr>
            <a:r>
              <a:rPr lang="en-US" sz="2000"/>
              <a:t>&lt;/table&gt;</a:t>
            </a:r>
          </a:p>
          <a:p>
            <a:pPr>
              <a:defRPr/>
            </a:pPr>
            <a:endParaRPr lang="en-US"/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5626100" y="2667000"/>
            <a:ext cx="3517900" cy="1752600"/>
          </a:xfrm>
        </p:spPr>
        <p:txBody>
          <a:bodyPr/>
          <a:lstStyle/>
          <a:p>
            <a:pPr eaLnBrk="1" hangingPunct="1"/>
            <a:r>
              <a:rPr lang="en-US" smtClean="0"/>
              <a:t>&lt;thead&gt;</a:t>
            </a:r>
            <a:br>
              <a:rPr lang="en-US" smtClean="0"/>
            </a:br>
            <a:r>
              <a:rPr lang="en-US" smtClean="0"/>
              <a:t>table head rows</a:t>
            </a:r>
          </a:p>
          <a:p>
            <a:pPr eaLnBrk="1" hangingPunct="1"/>
            <a:r>
              <a:rPr lang="en-US" smtClean="0"/>
              <a:t>&lt;tbody &gt;</a:t>
            </a:r>
            <a:br>
              <a:rPr lang="en-US" smtClean="0"/>
            </a:br>
            <a:r>
              <a:rPr lang="en-US" smtClean="0"/>
              <a:t>table body rows</a:t>
            </a:r>
          </a:p>
          <a:p>
            <a:pPr eaLnBrk="1" hangingPunct="1"/>
            <a:r>
              <a:rPr lang="en-US" smtClean="0"/>
              <a:t>&lt;tfoot&gt; </a:t>
            </a:r>
            <a:br>
              <a:rPr lang="en-US" smtClean="0"/>
            </a:br>
            <a:r>
              <a:rPr lang="en-US" smtClean="0"/>
              <a:t>table footer rows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4648200" y="1828800"/>
            <a:ext cx="4419600" cy="434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 Table to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Format a Web Page</a:t>
            </a:r>
          </a:p>
        </p:txBody>
      </p:sp>
      <p:sp>
        <p:nvSpPr>
          <p:cNvPr id="27655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981200"/>
            <a:ext cx="4572000" cy="41910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&lt;table border="0" width="80%"&gt;</a:t>
            </a:r>
            <a:endParaRPr lang="en-US" sz="2000" b="1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&lt;tr&gt;</a:t>
            </a:r>
            <a:endParaRPr lang="en-US" sz="2000" b="1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&lt;td colspan="3"&gt;</a:t>
            </a:r>
            <a:br>
              <a:rPr lang="en-US" sz="2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&lt;h1&gt;This is the banner area&lt;/h1&gt;</a:t>
            </a:r>
            <a:br>
              <a:rPr lang="en-US" sz="2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&lt;/td&gt;</a:t>
            </a:r>
            <a:endParaRPr lang="en-US" sz="2000" b="1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&lt;/tr&gt;</a:t>
            </a:r>
            <a:endParaRPr lang="en-US" sz="2000" b="1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&lt;tr&gt;</a:t>
            </a:r>
            <a:endParaRPr lang="en-US" sz="2000" b="1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&lt;td width="20%"  valign="top"&gt;</a:t>
            </a:r>
            <a:br>
              <a:rPr lang="en-US" sz="2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Place Navigation here&lt;/td&gt;</a:t>
            </a:r>
            <a:endParaRPr lang="en-US" sz="2000" b="1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&lt;td width="10"&gt;&amp;nbsp;&lt;/td&gt;</a:t>
            </a:r>
            <a:endParaRPr lang="en-US" sz="2000" b="1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&lt;td&gt;Page content goes here&lt;/td&gt;</a:t>
            </a:r>
            <a:endParaRPr lang="en-US" sz="2000" b="1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&lt;/tr&gt;</a:t>
            </a:r>
            <a:endParaRPr lang="en-US" sz="2000" b="1" smtClean="0"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&lt;/table&gt;</a:t>
            </a:r>
            <a:r>
              <a:rPr lang="en-US" sz="2000" b="1" smtClean="0">
                <a:latin typeface="Times New Roman" pitchFamily="18" charset="0"/>
              </a:rPr>
              <a:t> 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820264-7A84-4F4C-BA9E-422AAEF8B9D4}" type="slidenum">
              <a:rPr lang="en-US" sz="1200">
                <a:solidFill>
                  <a:srgbClr val="9BAFBF"/>
                </a:solidFill>
              </a:rPr>
              <a:pPr/>
              <a:t>13</a:t>
            </a:fld>
            <a:endParaRPr lang="en-US" sz="1200">
              <a:solidFill>
                <a:srgbClr val="9BAFBF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61950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62200"/>
            <a:ext cx="38623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6400800" cy="7699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Additional Table Layouts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A3277A-2359-4E41-BFDB-0A5239F1A769}" type="slidenum">
              <a:rPr lang="en-US" sz="1200">
                <a:solidFill>
                  <a:srgbClr val="9BAFBF"/>
                </a:solidFill>
              </a:rPr>
              <a:pPr/>
              <a:t>14</a:t>
            </a:fld>
            <a:endParaRPr lang="en-US" sz="1200">
              <a:solidFill>
                <a:srgbClr val="9BAFBF"/>
              </a:solidFill>
            </a:endParaRP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43000"/>
            <a:ext cx="3519488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819400"/>
            <a:ext cx="37338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6400800" cy="7699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Nested Tables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371600"/>
            <a:ext cx="7162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Outer table configures page layout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Inner table organizes</a:t>
            </a:r>
            <a:br>
              <a:rPr lang="en-US" smtClean="0"/>
            </a:br>
            <a:r>
              <a:rPr lang="en-US" smtClean="0"/>
              <a:t>some information on the page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090ABF-C93B-47FB-B1E7-1425E5A11692}" type="slidenum">
              <a:rPr lang="en-US" sz="1200">
                <a:solidFill>
                  <a:srgbClr val="9BAFBF"/>
                </a:solidFill>
              </a:rPr>
              <a:pPr/>
              <a:t>15</a:t>
            </a:fld>
            <a:endParaRPr lang="en-US" sz="1200">
              <a:solidFill>
                <a:srgbClr val="9BAFBF"/>
              </a:solidFill>
            </a:endParaRP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124200"/>
            <a:ext cx="59309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Using CSS to Style a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314234"/>
              </p:ext>
            </p:extLst>
          </p:nvPr>
        </p:nvGraphicFramePr>
        <p:xfrm>
          <a:off x="1447800" y="1295400"/>
          <a:ext cx="7543800" cy="499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5943600"/>
              </a:tblGrid>
              <a:tr h="60963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ourier10PitchBT-Roman"/>
                        </a:rPr>
                        <a:t>HTML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ourier10PitchBT-Roman"/>
                        </a:rPr>
                        <a:t>Attribute</a:t>
                      </a:r>
                      <a:endParaRPr lang="en-US" sz="2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ourier10PitchBT-Roman"/>
                        </a:rPr>
                        <a:t>CSS Property</a:t>
                      </a:r>
                      <a:endParaRPr lang="en-US" sz="4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7542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10PitchBT-Roman"/>
                          <a:ea typeface="Calibri"/>
                          <a:cs typeface="Courier10PitchBT-Roman"/>
                        </a:rPr>
                        <a:t>align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10PitchBT-Roman"/>
                          <a:ea typeface="Calibri"/>
                          <a:cs typeface="Courier10PitchBT-Roman"/>
                        </a:rPr>
                        <a:t>Align a table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:   </a:t>
                      </a:r>
                      <a:r>
                        <a:rPr lang="en-US" sz="16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table </a:t>
                      </a: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{ width: 75%;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</a:t>
                      </a:r>
                      <a:r>
                        <a:rPr lang="en-US" sz="16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             </a:t>
                      </a: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margin: auto; }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10PitchBT-Roman"/>
                          <a:ea typeface="Calibri"/>
                          <a:cs typeface="Courier10PitchBT-Roman"/>
                        </a:rPr>
                        <a:t>Align within a table cell</a:t>
                      </a:r>
                      <a:r>
                        <a:rPr lang="en-US" sz="1600" dirty="0" smtClean="0">
                          <a:latin typeface="Courier10PitchBT-Roman"/>
                          <a:ea typeface="Calibri"/>
                          <a:cs typeface="Courier10PitchBT-Roman"/>
                        </a:rPr>
                        <a:t>:   </a:t>
                      </a:r>
                      <a:r>
                        <a:rPr lang="en-US" sz="16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text-align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8771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10PitchBT-Roman"/>
                          <a:ea typeface="Calibri"/>
                          <a:cs typeface="Courier10PitchBT-Roman"/>
                        </a:rPr>
                        <a:t>bgcolor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background-color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71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10PitchBT-Roman"/>
                          <a:ea typeface="Calibri"/>
                          <a:cs typeface="Courier10PitchBT-Roman"/>
                        </a:rPr>
                        <a:t>cellpadding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padding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8771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10PitchBT-Roman"/>
                          <a:ea typeface="Calibri"/>
                          <a:cs typeface="Courier10PitchBT-Roman"/>
                        </a:rPr>
                        <a:t>cellspacing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10PitchBT-Roman"/>
                          <a:ea typeface="Calibri"/>
                          <a:cs typeface="Courier10PitchBT-Roman"/>
                        </a:rPr>
                        <a:t>To configure a shared common border and eliminate space between table cells</a:t>
                      </a:r>
                      <a:r>
                        <a:rPr lang="en-US" sz="1600" smtClean="0">
                          <a:latin typeface="Courier10PitchBT-Roman"/>
                          <a:ea typeface="Calibri"/>
                          <a:cs typeface="Courier10PitchBT-Roman"/>
                        </a:rPr>
                        <a:t>:     </a:t>
                      </a:r>
                      <a:r>
                        <a:rPr lang="en-US" sz="1600" b="1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table, td, th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{ border-collapse: collapse; }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71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10PitchBT-Roman"/>
                          <a:ea typeface="Calibri"/>
                          <a:cs typeface="Courier10PitchBT-Roman"/>
                        </a:rPr>
                        <a:t>height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8771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urier10PitchBT-Roman"/>
                          <a:ea typeface="Calibri"/>
                          <a:cs typeface="Courier10PitchBT-Roman"/>
                        </a:rPr>
                        <a:t>valign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vertical-align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771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10PitchBT-Roman"/>
                          <a:ea typeface="Calibri"/>
                          <a:cs typeface="Courier10PitchBT-Roman"/>
                        </a:rPr>
                        <a:t>width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8771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background-image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Table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 are commonly used </a:t>
            </a:r>
            <a:br>
              <a:rPr lang="en-US" smtClean="0"/>
            </a:br>
            <a:r>
              <a:rPr lang="en-US" smtClean="0"/>
              <a:t>on Web pages in two ways:</a:t>
            </a:r>
            <a:br>
              <a:rPr lang="en-US" smtClean="0"/>
            </a:br>
            <a:endParaRPr lang="en-US" sz="800" smtClean="0"/>
          </a:p>
          <a:p>
            <a:pPr lvl="1" eaLnBrk="1" hangingPunct="1"/>
            <a:r>
              <a:rPr lang="en-US" smtClean="0"/>
              <a:t> To organize information</a:t>
            </a:r>
          </a:p>
          <a:p>
            <a:pPr lvl="1" eaLnBrk="1" hangingPunct="1"/>
            <a:r>
              <a:rPr lang="en-US" smtClean="0"/>
              <a:t> To format the layout of an entire Web page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76400"/>
            <a:ext cx="6934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Composed of rows and columns – similar to a spreadsheet. 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individual table cell is at the intersection of a specific row and column. 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Configured with &lt;table&gt;, 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&gt;, and &lt;td&gt; elements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442201-4587-48CF-BB43-69C81BB337BB}" type="slidenum">
              <a:rPr lang="en-US" sz="1200">
                <a:solidFill>
                  <a:srgbClr val="9BAFBF"/>
                </a:solidFill>
              </a:rPr>
              <a:pPr/>
              <a:t>3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Elements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76400"/>
            <a:ext cx="6934200" cy="4343400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&lt;table&gt; Element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Contains the table</a:t>
            </a:r>
            <a:br>
              <a:rPr lang="en-US" sz="2400" dirty="0" smtClean="0"/>
            </a:br>
            <a:r>
              <a:rPr lang="en-US" sz="2400" dirty="0" smtClean="0"/>
              <a:t>Common attributes: border, width, align</a:t>
            </a:r>
            <a:br>
              <a:rPr lang="en-US" sz="2400" dirty="0" smtClean="0"/>
            </a:br>
            <a:endParaRPr lang="en-US" sz="24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 Element</a:t>
            </a:r>
            <a:br>
              <a:rPr lang="en-US" sz="2800" dirty="0" smtClean="0"/>
            </a:br>
            <a:r>
              <a:rPr lang="en-US" sz="2400" dirty="0" smtClean="0"/>
              <a:t>Contains a table row</a:t>
            </a:r>
            <a:br>
              <a:rPr lang="en-US" sz="2400" dirty="0" smtClean="0"/>
            </a:br>
            <a:endParaRPr lang="en-US" sz="24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&lt;td&gt; Element</a:t>
            </a:r>
            <a:br>
              <a:rPr lang="en-US" sz="2800" dirty="0" smtClean="0"/>
            </a:br>
            <a:r>
              <a:rPr lang="en-US" sz="2400" dirty="0" smtClean="0"/>
              <a:t>Contains a table cell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&lt;caption&gt; Element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 smtClean="0"/>
              <a:t>Configures a description of the table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350BD7-8AEB-47EB-B3A6-47AA45741869}" type="slidenum">
              <a:rPr lang="en-US" sz="1200">
                <a:solidFill>
                  <a:srgbClr val="9BAFBF"/>
                </a:solidFill>
              </a:rPr>
              <a:pPr/>
              <a:t>4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295400" y="228600"/>
            <a:ext cx="3962400" cy="640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200" y="274638"/>
            <a:ext cx="3524250" cy="114300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262063" y="381000"/>
            <a:ext cx="3995737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&lt;table border="1"&gt;</a:t>
            </a:r>
            <a:br>
              <a:rPr lang="en-US" sz="1800" b="1" smtClean="0">
                <a:latin typeface="Times New Roman" panose="02020603050405020304" pitchFamily="18" charset="0"/>
              </a:rPr>
            </a:br>
            <a:r>
              <a:rPr lang="en-US" sz="1800" b="1" smtClean="0">
                <a:latin typeface="Times New Roman" panose="02020603050405020304" pitchFamily="18" charset="0"/>
              </a:rPr>
              <a:t>&lt;caption&gt;Birthday List&lt;/caption&gt;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&lt;tr&gt;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  &lt;td&gt;Name&lt;/td&gt;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  &lt;td&gt;Birthday&lt;/td&gt;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&lt;/tr&gt;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&lt;tr&gt;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  &lt;td&gt;James&lt;/td&gt;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  &lt;td&gt;11/08&lt;/td&gt;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&lt;/tr&gt;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&lt;tr&gt;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  &lt;td&gt;Karen&lt;/td&gt;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  &lt;td&gt;4/17&lt;/td&gt;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&lt;/tr&gt;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&lt;tr&gt;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  &lt;td&gt;Sparky&lt;/td&gt;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   &lt;td&gt;11/28&lt;/td&gt;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 &lt;/tr&gt;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Times New Roman" panose="02020603050405020304" pitchFamily="18" charset="0"/>
              </a:rPr>
              <a:t>&lt;/table&gt;</a:t>
            </a:r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EF4220-D084-443F-ADFF-9B2B3756EA07}" type="slidenum">
              <a:rPr lang="en-US" sz="1200">
                <a:solidFill>
                  <a:srgbClr val="9BAFBF"/>
                </a:solidFill>
              </a:rPr>
              <a:pPr/>
              <a:t>5</a:t>
            </a:fld>
            <a:endParaRPr lang="en-US" sz="1200">
              <a:solidFill>
                <a:srgbClr val="9BAFBF"/>
              </a:solidFill>
            </a:endParaRPr>
          </a:p>
        </p:txBody>
      </p:sp>
      <p:graphicFrame>
        <p:nvGraphicFramePr>
          <p:cNvPr id="13318" name="Object 2"/>
          <p:cNvGraphicFramePr>
            <a:graphicFrameLocks noChangeAspect="1"/>
          </p:cNvGraphicFramePr>
          <p:nvPr/>
        </p:nvGraphicFramePr>
        <p:xfrm>
          <a:off x="5586413" y="2209800"/>
          <a:ext cx="3328987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Bitmap Image" r:id="rId4" imgW="1171429" imgH="1104762" progId="Paint.Picture">
                  <p:embed/>
                </p:oleObj>
              </mc:Choice>
              <mc:Fallback>
                <p:oleObj name="Bitmap Image" r:id="rId4" imgW="1171429" imgH="110476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2209800"/>
                        <a:ext cx="3328987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6043613" y="1828800"/>
            <a:ext cx="2087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/>
              <a:t>Birthday List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143000" y="228600"/>
            <a:ext cx="3276600" cy="640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74638"/>
            <a:ext cx="4133850" cy="114300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2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xfrm>
            <a:off x="1143001" y="457199"/>
            <a:ext cx="3276600" cy="6035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&lt;table border="1"&gt;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&lt;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tr</a:t>
            </a:r>
            <a:r>
              <a:rPr lang="en-US" sz="1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  &lt;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th</a:t>
            </a:r>
            <a:r>
              <a:rPr lang="en-US" sz="1800" b="1" dirty="0" smtClean="0">
                <a:latin typeface="Times New Roman" panose="02020603050405020304" pitchFamily="18" charset="0"/>
              </a:rPr>
              <a:t>&gt;Name&lt;/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th</a:t>
            </a:r>
            <a:r>
              <a:rPr lang="en-US" sz="1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  &lt;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th</a:t>
            </a:r>
            <a:r>
              <a:rPr lang="en-US" sz="1800" b="1" dirty="0" smtClean="0">
                <a:latin typeface="Times New Roman" panose="02020603050405020304" pitchFamily="18" charset="0"/>
              </a:rPr>
              <a:t>&gt;Birthday&lt;/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th</a:t>
            </a:r>
            <a:r>
              <a:rPr lang="en-US" sz="1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&lt;/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tr</a:t>
            </a:r>
            <a:r>
              <a:rPr lang="en-US" sz="1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&lt;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tr</a:t>
            </a:r>
            <a:r>
              <a:rPr lang="en-US" sz="1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  &lt;td&gt;James&lt;/td&gt;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  &lt;td&gt;11/08&lt;/td&gt;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&lt;/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tr</a:t>
            </a:r>
            <a:r>
              <a:rPr lang="en-US" sz="1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&lt;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tr</a:t>
            </a:r>
            <a:r>
              <a:rPr lang="en-US" sz="1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  &lt;td&gt;Karen&lt;/td&gt;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  &lt;td&gt;4/17&lt;/td&gt;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&lt;/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tr</a:t>
            </a:r>
            <a:r>
              <a:rPr lang="en-US" sz="1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&lt;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tr</a:t>
            </a:r>
            <a:r>
              <a:rPr lang="en-US" sz="1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  &lt;td&gt;Sparky&lt;/td&gt;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   &lt;td&gt;11/28&lt;/td&gt;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 &lt;/</a:t>
            </a:r>
            <a:r>
              <a:rPr lang="en-US" sz="1800" b="1" dirty="0" err="1" smtClean="0">
                <a:latin typeface="Times New Roman" panose="02020603050405020304" pitchFamily="18" charset="0"/>
              </a:rPr>
              <a:t>tr</a:t>
            </a:r>
            <a:r>
              <a:rPr lang="en-US" sz="1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anose="02020603050405020304" pitchFamily="18" charset="0"/>
              </a:rPr>
              <a:t>&lt;/table&gt;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1BDD16-610E-4BA2-BFE7-776AD15E5C9A}" type="slidenum">
              <a:rPr lang="en-US" sz="1200">
                <a:solidFill>
                  <a:srgbClr val="9BAFBF"/>
                </a:solidFill>
              </a:rPr>
              <a:pPr/>
              <a:t>6</a:t>
            </a:fld>
            <a:endParaRPr lang="en-US" sz="1200">
              <a:solidFill>
                <a:srgbClr val="9BAFBF"/>
              </a:solidFill>
            </a:endParaRPr>
          </a:p>
        </p:txBody>
      </p:sp>
      <p:graphicFrame>
        <p:nvGraphicFramePr>
          <p:cNvPr id="14342" name="Object 2"/>
          <p:cNvGraphicFramePr>
            <a:graphicFrameLocks noChangeAspect="1"/>
          </p:cNvGraphicFramePr>
          <p:nvPr/>
        </p:nvGraphicFramePr>
        <p:xfrm>
          <a:off x="5029200" y="2895600"/>
          <a:ext cx="403860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Bitmap Image" r:id="rId4" imgW="1219370" imgH="1085714" progId="Paint.Picture">
                  <p:embed/>
                </p:oleObj>
              </mc:Choice>
              <mc:Fallback>
                <p:oleObj name="Bitmap Image" r:id="rId4" imgW="1219370" imgH="108571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95600"/>
                        <a:ext cx="403860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962525" y="1936750"/>
            <a:ext cx="395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latin typeface="Verdana" panose="020B0604030504040204" pitchFamily="34" charset="0"/>
              </a:rPr>
              <a:t>Using the &lt;th&gt; Element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Common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 Attributes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315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align (deprecated)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bgcolor (deprecated)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cellpadding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cellspacing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summary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width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Percentage or pixels?</a:t>
            </a:r>
            <a:endParaRPr lang="en-US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FCC658-90C4-482C-94AE-7CC22DCB9FB0}" type="slidenum">
              <a:rPr lang="en-US" sz="1200">
                <a:solidFill>
                  <a:srgbClr val="9BAFBF"/>
                </a:solidFill>
              </a:rPr>
              <a:pPr/>
              <a:t>7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34463" cy="121920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Common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 Cell Attributes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05000"/>
            <a:ext cx="7315200" cy="4191000"/>
          </a:xfrm>
        </p:spPr>
        <p:txBody>
          <a:bodyPr/>
          <a:lstStyle/>
          <a:p>
            <a:pPr eaLnBrk="1" hangingPunct="1"/>
            <a:r>
              <a:rPr lang="en-US" smtClean="0"/>
              <a:t>align</a:t>
            </a:r>
          </a:p>
          <a:p>
            <a:pPr eaLnBrk="1" hangingPunct="1"/>
            <a:r>
              <a:rPr lang="en-US" smtClean="0"/>
              <a:t>bgcolor (deprecated)</a:t>
            </a:r>
          </a:p>
          <a:p>
            <a:pPr eaLnBrk="1" hangingPunct="1"/>
            <a:r>
              <a:rPr lang="en-US" smtClean="0"/>
              <a:t>colspan</a:t>
            </a:r>
          </a:p>
          <a:p>
            <a:pPr eaLnBrk="1" hangingPunct="1"/>
            <a:r>
              <a:rPr lang="en-US" smtClean="0"/>
              <a:t>rowspan</a:t>
            </a:r>
          </a:p>
          <a:p>
            <a:pPr eaLnBrk="1" hangingPunct="1"/>
            <a:r>
              <a:rPr lang="en-US" smtClean="0"/>
              <a:t>valign</a:t>
            </a:r>
          </a:p>
          <a:p>
            <a:pPr eaLnBrk="1" hangingPunct="1"/>
            <a:r>
              <a:rPr lang="en-US" smtClean="0"/>
              <a:t>height (deprecated)</a:t>
            </a:r>
          </a:p>
          <a:p>
            <a:pPr eaLnBrk="1" hangingPunct="1"/>
            <a:r>
              <a:rPr lang="en-US" smtClean="0"/>
              <a:t>width (deprecated)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2BC04C-200C-48B1-812F-1E943A629DA7}" type="slidenum">
              <a:rPr lang="en-US" sz="1200">
                <a:solidFill>
                  <a:srgbClr val="9BAFBF"/>
                </a:solidFill>
              </a:rPr>
              <a:pPr/>
              <a:t>8</a:t>
            </a:fld>
            <a:endParaRPr lang="en-US" sz="1200">
              <a:solidFill>
                <a:srgbClr val="9BAFB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219200" y="1828800"/>
            <a:ext cx="3200400" cy="480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colspan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Attribute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idx="1"/>
          </p:nvPr>
        </p:nvSpPr>
        <p:spPr>
          <a:xfrm>
            <a:off x="1371600" y="1905000"/>
            <a:ext cx="2895600" cy="4724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&lt;table border="1"&gt;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  &lt;tr&gt;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    &lt;td colspan=“2”&gt;</a:t>
            </a:r>
            <a:br>
              <a:rPr lang="en-US" sz="2000" b="1" smtClean="0">
                <a:latin typeface="Times New Roman" pitchFamily="18" charset="0"/>
              </a:rPr>
            </a:br>
            <a:r>
              <a:rPr lang="en-US" sz="2000" b="1" smtClean="0">
                <a:latin typeface="Times New Roman" pitchFamily="18" charset="0"/>
              </a:rPr>
              <a:t>Birthday List&lt;/td&gt;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&lt;/tr&gt;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  &lt;tr&gt;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    &lt;td&gt;James&lt;/td&gt;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    &lt;td&gt;11/08&lt;/td&gt;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  &lt;/tr&gt;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  &lt;tr&gt;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    &lt;td&gt;Karen&lt;/td&gt;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    &lt;td&gt;4/17&lt;/td&gt;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 &lt;/tr&gt;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Times New Roman" pitchFamily="18" charset="0"/>
              </a:rPr>
              <a:t>&lt;/table&gt;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C16343-4E2C-4F30-B11C-C792E5EB0C6C}" type="slidenum">
              <a:rPr lang="en-US" sz="1200">
                <a:solidFill>
                  <a:srgbClr val="9BAFBF"/>
                </a:solidFill>
              </a:rPr>
              <a:pPr/>
              <a:t>9</a:t>
            </a:fld>
            <a:endParaRPr lang="en-US" sz="1200">
              <a:solidFill>
                <a:srgbClr val="9BAFBF"/>
              </a:solidFill>
            </a:endParaRPr>
          </a:p>
        </p:txBody>
      </p:sp>
      <p:graphicFrame>
        <p:nvGraphicFramePr>
          <p:cNvPr id="17414" name="Object 2"/>
          <p:cNvGraphicFramePr>
            <a:graphicFrameLocks noChangeAspect="1"/>
          </p:cNvGraphicFramePr>
          <p:nvPr/>
        </p:nvGraphicFramePr>
        <p:xfrm>
          <a:off x="4876800" y="2209800"/>
          <a:ext cx="38100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Bitmap Image" r:id="rId4" imgW="933580" imgH="800212" progId="Paint.Picture">
                  <p:embed/>
                </p:oleObj>
              </mc:Choice>
              <mc:Fallback>
                <p:oleObj name="Bitmap Image" r:id="rId4" imgW="933580" imgH="80021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09800"/>
                        <a:ext cx="3810000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ailored">
      <a:dk1>
        <a:sysClr val="windowText" lastClr="000000"/>
      </a:dk1>
      <a:lt1>
        <a:sysClr val="window" lastClr="FFFFFF"/>
      </a:lt1>
      <a:dk2>
        <a:srgbClr val="123452"/>
      </a:dk2>
      <a:lt2>
        <a:srgbClr val="E0EDF8"/>
      </a:lt2>
      <a:accent1>
        <a:srgbClr val="2254A6"/>
      </a:accent1>
      <a:accent2>
        <a:srgbClr val="9B6261"/>
      </a:accent2>
      <a:accent3>
        <a:srgbClr val="939070"/>
      </a:accent3>
      <a:accent4>
        <a:srgbClr val="60254D"/>
      </a:accent4>
      <a:accent5>
        <a:srgbClr val="9FC6E9"/>
      </a:accent5>
      <a:accent6>
        <a:srgbClr val="8BA7B3"/>
      </a:accent6>
      <a:hlink>
        <a:srgbClr val="3286D2"/>
      </a:hlink>
      <a:folHlink>
        <a:srgbClr val="D99BB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640</TotalTime>
  <Words>436</Words>
  <Application>Microsoft Office PowerPoint</Application>
  <PresentationFormat>On-screen Show (4:3)</PresentationFormat>
  <Paragraphs>192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Times New Roman</vt:lpstr>
      <vt:lpstr>Arial</vt:lpstr>
      <vt:lpstr>Gill Sans MT</vt:lpstr>
      <vt:lpstr>Wingdings 2</vt:lpstr>
      <vt:lpstr>Verdana</vt:lpstr>
      <vt:lpstr>Calibri</vt:lpstr>
      <vt:lpstr>Wingdings</vt:lpstr>
      <vt:lpstr>Frutiger-Italic</vt:lpstr>
      <vt:lpstr>Courier10PitchBT-Roman</vt:lpstr>
      <vt:lpstr>Solstice</vt:lpstr>
      <vt:lpstr>Bitmap Image</vt:lpstr>
      <vt:lpstr>Tables</vt:lpstr>
      <vt:lpstr>Table</vt:lpstr>
      <vt:lpstr>Using Tables</vt:lpstr>
      <vt:lpstr>Table Elements</vt:lpstr>
      <vt:lpstr>Table Example</vt:lpstr>
      <vt:lpstr>Table Example 2</vt:lpstr>
      <vt:lpstr>Common Table Attributes</vt:lpstr>
      <vt:lpstr>Common Table Cell Attributes</vt:lpstr>
      <vt:lpstr>colspan Attribute</vt:lpstr>
      <vt:lpstr>rowspan Attribute</vt:lpstr>
      <vt:lpstr>Accessibility and Tables</vt:lpstr>
      <vt:lpstr>Table Row  Groups</vt:lpstr>
      <vt:lpstr>Using a Table to Format a Web Page</vt:lpstr>
      <vt:lpstr>Additional Table Layouts</vt:lpstr>
      <vt:lpstr>Nested Tables</vt:lpstr>
      <vt:lpstr>Using CSS to Style a 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150!</dc:title>
  <dc:creator>Terry Morris</dc:creator>
  <cp:lastModifiedBy>Yurii Boreisha</cp:lastModifiedBy>
  <cp:revision>93</cp:revision>
  <dcterms:created xsi:type="dcterms:W3CDTF">2006-08-22T00:41:45Z</dcterms:created>
  <dcterms:modified xsi:type="dcterms:W3CDTF">2014-02-17T17:52:52Z</dcterms:modified>
</cp:coreProperties>
</file>