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467" r:id="rId3"/>
    <p:sldId id="258" r:id="rId4"/>
    <p:sldId id="260" r:id="rId5"/>
    <p:sldId id="261" r:id="rId6"/>
    <p:sldId id="263" r:id="rId7"/>
    <p:sldId id="264" r:id="rId8"/>
    <p:sldId id="471" r:id="rId9"/>
    <p:sldId id="266" r:id="rId10"/>
    <p:sldId id="267" r:id="rId11"/>
    <p:sldId id="269" r:id="rId12"/>
    <p:sldId id="268" r:id="rId13"/>
    <p:sldId id="447" r:id="rId14"/>
    <p:sldId id="270" r:id="rId15"/>
    <p:sldId id="468" r:id="rId16"/>
    <p:sldId id="446" r:id="rId17"/>
    <p:sldId id="469" r:id="rId18"/>
    <p:sldId id="470" r:id="rId19"/>
    <p:sldId id="448" r:id="rId20"/>
    <p:sldId id="472" r:id="rId21"/>
    <p:sldId id="456" r:id="rId22"/>
    <p:sldId id="474" r:id="rId23"/>
    <p:sldId id="450" r:id="rId24"/>
    <p:sldId id="453" r:id="rId25"/>
    <p:sldId id="451" r:id="rId26"/>
    <p:sldId id="452" r:id="rId27"/>
    <p:sldId id="454" r:id="rId28"/>
    <p:sldId id="473" r:id="rId29"/>
    <p:sldId id="455" r:id="rId30"/>
    <p:sldId id="475" r:id="rId31"/>
    <p:sldId id="457" r:id="rId32"/>
    <p:sldId id="463" r:id="rId33"/>
    <p:sldId id="459" r:id="rId34"/>
    <p:sldId id="460" r:id="rId35"/>
    <p:sldId id="461" r:id="rId36"/>
    <p:sldId id="462" r:id="rId37"/>
    <p:sldId id="464" r:id="rId38"/>
    <p:sldId id="465" r:id="rId39"/>
    <p:sldId id="26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9F159-BAA2-45A0-A056-0E292C73F6CE}" type="doc">
      <dgm:prSet loTypeId="urn:microsoft.com/office/officeart/2005/8/layout/process1" loCatId="process" qsTypeId="urn:microsoft.com/office/officeart/2005/8/quickstyle/3d2" qsCatId="3D" csTypeId="urn:microsoft.com/office/officeart/2005/8/colors/colorful4" csCatId="colorful" phldr="1"/>
      <dgm:spPr/>
    </dgm:pt>
    <dgm:pt modelId="{B0752966-5622-4CF0-AE11-D02961C1A138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C9140ACD-B1CF-45D2-8FCD-884C5CC3E0CA}" type="parTrans" cxnId="{AE51D9FF-33AD-4DDB-A6AC-AB500446FDF0}">
      <dgm:prSet/>
      <dgm:spPr/>
      <dgm:t>
        <a:bodyPr/>
        <a:lstStyle/>
        <a:p>
          <a:endParaRPr lang="en-US"/>
        </a:p>
      </dgm:t>
    </dgm:pt>
    <dgm:pt modelId="{294A8B11-0C53-4CFE-9A39-528FB3BA3A1E}" type="sibTrans" cxnId="{AE51D9FF-33AD-4DDB-A6AC-AB500446FDF0}">
      <dgm:prSet/>
      <dgm:spPr/>
      <dgm:t>
        <a:bodyPr/>
        <a:lstStyle/>
        <a:p>
          <a:endParaRPr lang="en-US"/>
        </a:p>
      </dgm:t>
    </dgm:pt>
    <dgm:pt modelId="{0EFC5D00-869B-45F8-9B19-A75D7FDF6BA5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26F1AF66-493F-4BC7-AF8A-D0EDC7F27A2F}" type="parTrans" cxnId="{B1872177-4010-4B32-AE88-245427A4F70F}">
      <dgm:prSet/>
      <dgm:spPr/>
      <dgm:t>
        <a:bodyPr/>
        <a:lstStyle/>
        <a:p>
          <a:endParaRPr lang="en-US"/>
        </a:p>
      </dgm:t>
    </dgm:pt>
    <dgm:pt modelId="{509D0D23-38B1-4964-982D-98137824E9B4}" type="sibTrans" cxnId="{B1872177-4010-4B32-AE88-245427A4F70F}">
      <dgm:prSet/>
      <dgm:spPr/>
      <dgm:t>
        <a:bodyPr/>
        <a:lstStyle/>
        <a:p>
          <a:endParaRPr lang="en-US"/>
        </a:p>
      </dgm:t>
    </dgm:pt>
    <dgm:pt modelId="{0357881D-370E-4B31-9223-813B0A98AB0F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37939397-3490-4B58-9884-CD3B5065A542}" type="parTrans" cxnId="{C6D219F7-B129-4D34-A1EC-4FC952270CAB}">
      <dgm:prSet/>
      <dgm:spPr/>
      <dgm:t>
        <a:bodyPr/>
        <a:lstStyle/>
        <a:p>
          <a:endParaRPr lang="en-US"/>
        </a:p>
      </dgm:t>
    </dgm:pt>
    <dgm:pt modelId="{8FF60755-33DA-420C-A60D-AA3DFA86039D}" type="sibTrans" cxnId="{C6D219F7-B129-4D34-A1EC-4FC952270CAB}">
      <dgm:prSet/>
      <dgm:spPr/>
      <dgm:t>
        <a:bodyPr/>
        <a:lstStyle/>
        <a:p>
          <a:endParaRPr lang="en-US"/>
        </a:p>
      </dgm:t>
    </dgm:pt>
    <dgm:pt modelId="{9E45451C-C80D-411C-BCB2-DE054A3FBDFD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09B9722A-5110-4DC5-ABAB-77D240DC8986}" type="parTrans" cxnId="{20D22475-A4DE-4D73-B54A-133A9C67726B}">
      <dgm:prSet/>
      <dgm:spPr/>
      <dgm:t>
        <a:bodyPr/>
        <a:lstStyle/>
        <a:p>
          <a:endParaRPr lang="en-US"/>
        </a:p>
      </dgm:t>
    </dgm:pt>
    <dgm:pt modelId="{D0EF2B87-8C6B-409B-B691-94DA84DCFBE3}" type="sibTrans" cxnId="{20D22475-A4DE-4D73-B54A-133A9C67726B}">
      <dgm:prSet/>
      <dgm:spPr/>
      <dgm:t>
        <a:bodyPr/>
        <a:lstStyle/>
        <a:p>
          <a:endParaRPr lang="en-US"/>
        </a:p>
      </dgm:t>
    </dgm:pt>
    <dgm:pt modelId="{6B61F9F0-A117-4DE7-88F4-304A8871430D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4E7482B7-A5F4-43C4-9D8E-F778A4EE374B}" type="parTrans" cxnId="{0B5F058C-6EC5-4410-82A7-16920D9D13C1}">
      <dgm:prSet/>
      <dgm:spPr/>
      <dgm:t>
        <a:bodyPr/>
        <a:lstStyle/>
        <a:p>
          <a:endParaRPr lang="en-US"/>
        </a:p>
      </dgm:t>
    </dgm:pt>
    <dgm:pt modelId="{1570EAEC-E23C-429D-A03A-FBC05799CD0E}" type="sibTrans" cxnId="{0B5F058C-6EC5-4410-82A7-16920D9D13C1}">
      <dgm:prSet/>
      <dgm:spPr/>
      <dgm:t>
        <a:bodyPr/>
        <a:lstStyle/>
        <a:p>
          <a:endParaRPr lang="en-US"/>
        </a:p>
      </dgm:t>
    </dgm:pt>
    <dgm:pt modelId="{593D3449-BE11-4F45-A5E7-499041B1B618}" type="pres">
      <dgm:prSet presAssocID="{6F49F159-BAA2-45A0-A056-0E292C73F6CE}" presName="Name0" presStyleCnt="0">
        <dgm:presLayoutVars>
          <dgm:dir/>
          <dgm:resizeHandles val="exact"/>
        </dgm:presLayoutVars>
      </dgm:prSet>
      <dgm:spPr/>
    </dgm:pt>
    <dgm:pt modelId="{A36D510A-F7AD-4B04-8747-B961EB89F0DD}" type="pres">
      <dgm:prSet presAssocID="{B0752966-5622-4CF0-AE11-D02961C1A138}" presName="node" presStyleLbl="node1" presStyleIdx="0" presStyleCnt="5">
        <dgm:presLayoutVars>
          <dgm:bulletEnabled val="1"/>
        </dgm:presLayoutVars>
      </dgm:prSet>
      <dgm:spPr/>
    </dgm:pt>
    <dgm:pt modelId="{9EDAD9E6-D1F7-4A63-BDB0-B8CDD40FDC02}" type="pres">
      <dgm:prSet presAssocID="{294A8B11-0C53-4CFE-9A39-528FB3BA3A1E}" presName="sibTrans" presStyleLbl="sibTrans2D1" presStyleIdx="0" presStyleCnt="4"/>
      <dgm:spPr/>
    </dgm:pt>
    <dgm:pt modelId="{1950383C-1F0A-4902-8015-D7F24BB07419}" type="pres">
      <dgm:prSet presAssocID="{294A8B11-0C53-4CFE-9A39-528FB3BA3A1E}" presName="connectorText" presStyleLbl="sibTrans2D1" presStyleIdx="0" presStyleCnt="4"/>
      <dgm:spPr/>
    </dgm:pt>
    <dgm:pt modelId="{DA1F0405-5D94-4A36-918C-CA115177232F}" type="pres">
      <dgm:prSet presAssocID="{0EFC5D00-869B-45F8-9B19-A75D7FDF6BA5}" presName="node" presStyleLbl="node1" presStyleIdx="1" presStyleCnt="5">
        <dgm:presLayoutVars>
          <dgm:bulletEnabled val="1"/>
        </dgm:presLayoutVars>
      </dgm:prSet>
      <dgm:spPr/>
    </dgm:pt>
    <dgm:pt modelId="{E3FDECEA-B9FE-4F88-A869-4D0BC139AE00}" type="pres">
      <dgm:prSet presAssocID="{509D0D23-38B1-4964-982D-98137824E9B4}" presName="sibTrans" presStyleLbl="sibTrans2D1" presStyleIdx="1" presStyleCnt="4"/>
      <dgm:spPr/>
    </dgm:pt>
    <dgm:pt modelId="{DA3C966D-8C73-4612-BC52-A5E7BC842BA5}" type="pres">
      <dgm:prSet presAssocID="{509D0D23-38B1-4964-982D-98137824E9B4}" presName="connectorText" presStyleLbl="sibTrans2D1" presStyleIdx="1" presStyleCnt="4"/>
      <dgm:spPr/>
    </dgm:pt>
    <dgm:pt modelId="{9A7BBD08-ADAA-4574-AA3D-9DEAB007DFB0}" type="pres">
      <dgm:prSet presAssocID="{0357881D-370E-4B31-9223-813B0A98AB0F}" presName="node" presStyleLbl="node1" presStyleIdx="2" presStyleCnt="5">
        <dgm:presLayoutVars>
          <dgm:bulletEnabled val="1"/>
        </dgm:presLayoutVars>
      </dgm:prSet>
      <dgm:spPr/>
    </dgm:pt>
    <dgm:pt modelId="{B95084D1-1091-4E48-B6B5-31F858E6E6E7}" type="pres">
      <dgm:prSet presAssocID="{8FF60755-33DA-420C-A60D-AA3DFA86039D}" presName="sibTrans" presStyleLbl="sibTrans2D1" presStyleIdx="2" presStyleCnt="4"/>
      <dgm:spPr/>
    </dgm:pt>
    <dgm:pt modelId="{EFB4F7DA-1433-4DD6-942F-61CA0E825B2E}" type="pres">
      <dgm:prSet presAssocID="{8FF60755-33DA-420C-A60D-AA3DFA86039D}" presName="connectorText" presStyleLbl="sibTrans2D1" presStyleIdx="2" presStyleCnt="4"/>
      <dgm:spPr/>
    </dgm:pt>
    <dgm:pt modelId="{F4AF2943-29E7-416B-87AE-AFE18050FD32}" type="pres">
      <dgm:prSet presAssocID="{9E45451C-C80D-411C-BCB2-DE054A3FBDFD}" presName="node" presStyleLbl="node1" presStyleIdx="3" presStyleCnt="5">
        <dgm:presLayoutVars>
          <dgm:bulletEnabled val="1"/>
        </dgm:presLayoutVars>
      </dgm:prSet>
      <dgm:spPr/>
    </dgm:pt>
    <dgm:pt modelId="{A64AFB57-1D6A-4D47-8052-3928E9C5DB85}" type="pres">
      <dgm:prSet presAssocID="{D0EF2B87-8C6B-409B-B691-94DA84DCFBE3}" presName="sibTrans" presStyleLbl="sibTrans2D1" presStyleIdx="3" presStyleCnt="4"/>
      <dgm:spPr/>
    </dgm:pt>
    <dgm:pt modelId="{87C46B25-352A-4D8B-A71E-05A2BA666CDE}" type="pres">
      <dgm:prSet presAssocID="{D0EF2B87-8C6B-409B-B691-94DA84DCFBE3}" presName="connectorText" presStyleLbl="sibTrans2D1" presStyleIdx="3" presStyleCnt="4"/>
      <dgm:spPr/>
    </dgm:pt>
    <dgm:pt modelId="{F5AFF901-6E81-4E49-B559-6F9D3663D5DF}" type="pres">
      <dgm:prSet presAssocID="{6B61F9F0-A117-4DE7-88F4-304A8871430D}" presName="node" presStyleLbl="node1" presStyleIdx="4" presStyleCnt="5">
        <dgm:presLayoutVars>
          <dgm:bulletEnabled val="1"/>
        </dgm:presLayoutVars>
      </dgm:prSet>
      <dgm:spPr/>
    </dgm:pt>
  </dgm:ptLst>
  <dgm:cxnLst>
    <dgm:cxn modelId="{11CF8118-0558-496A-8474-B0C0F71B19EB}" type="presOf" srcId="{9E45451C-C80D-411C-BCB2-DE054A3FBDFD}" destId="{F4AF2943-29E7-416B-87AE-AFE18050FD32}" srcOrd="0" destOrd="0" presId="urn:microsoft.com/office/officeart/2005/8/layout/process1"/>
    <dgm:cxn modelId="{A779F325-F9E1-49EF-8EAB-6B933FC33162}" type="presOf" srcId="{8FF60755-33DA-420C-A60D-AA3DFA86039D}" destId="{EFB4F7DA-1433-4DD6-942F-61CA0E825B2E}" srcOrd="1" destOrd="0" presId="urn:microsoft.com/office/officeart/2005/8/layout/process1"/>
    <dgm:cxn modelId="{4A93773B-2D95-4C24-B10A-B2A8403E770D}" type="presOf" srcId="{6B61F9F0-A117-4DE7-88F4-304A8871430D}" destId="{F5AFF901-6E81-4E49-B559-6F9D3663D5DF}" srcOrd="0" destOrd="0" presId="urn:microsoft.com/office/officeart/2005/8/layout/process1"/>
    <dgm:cxn modelId="{D636F23C-ACAE-476D-9D8E-F141DBB08CED}" type="presOf" srcId="{8FF60755-33DA-420C-A60D-AA3DFA86039D}" destId="{B95084D1-1091-4E48-B6B5-31F858E6E6E7}" srcOrd="0" destOrd="0" presId="urn:microsoft.com/office/officeart/2005/8/layout/process1"/>
    <dgm:cxn modelId="{8723D849-64F4-4EEA-84A5-8D71A54728F0}" type="presOf" srcId="{294A8B11-0C53-4CFE-9A39-528FB3BA3A1E}" destId="{1950383C-1F0A-4902-8015-D7F24BB07419}" srcOrd="1" destOrd="0" presId="urn:microsoft.com/office/officeart/2005/8/layout/process1"/>
    <dgm:cxn modelId="{20D22475-A4DE-4D73-B54A-133A9C67726B}" srcId="{6F49F159-BAA2-45A0-A056-0E292C73F6CE}" destId="{9E45451C-C80D-411C-BCB2-DE054A3FBDFD}" srcOrd="3" destOrd="0" parTransId="{09B9722A-5110-4DC5-ABAB-77D240DC8986}" sibTransId="{D0EF2B87-8C6B-409B-B691-94DA84DCFBE3}"/>
    <dgm:cxn modelId="{B1872177-4010-4B32-AE88-245427A4F70F}" srcId="{6F49F159-BAA2-45A0-A056-0E292C73F6CE}" destId="{0EFC5D00-869B-45F8-9B19-A75D7FDF6BA5}" srcOrd="1" destOrd="0" parTransId="{26F1AF66-493F-4BC7-AF8A-D0EDC7F27A2F}" sibTransId="{509D0D23-38B1-4964-982D-98137824E9B4}"/>
    <dgm:cxn modelId="{11CB7177-0106-41F3-8376-787A61FD0F1D}" type="presOf" srcId="{0357881D-370E-4B31-9223-813B0A98AB0F}" destId="{9A7BBD08-ADAA-4574-AA3D-9DEAB007DFB0}" srcOrd="0" destOrd="0" presId="urn:microsoft.com/office/officeart/2005/8/layout/process1"/>
    <dgm:cxn modelId="{FF2A0E78-6E82-4150-9C75-6E289ECD2407}" type="presOf" srcId="{D0EF2B87-8C6B-409B-B691-94DA84DCFBE3}" destId="{87C46B25-352A-4D8B-A71E-05A2BA666CDE}" srcOrd="1" destOrd="0" presId="urn:microsoft.com/office/officeart/2005/8/layout/process1"/>
    <dgm:cxn modelId="{0B5F058C-6EC5-4410-82A7-16920D9D13C1}" srcId="{6F49F159-BAA2-45A0-A056-0E292C73F6CE}" destId="{6B61F9F0-A117-4DE7-88F4-304A8871430D}" srcOrd="4" destOrd="0" parTransId="{4E7482B7-A5F4-43C4-9D8E-F778A4EE374B}" sibTransId="{1570EAEC-E23C-429D-A03A-FBC05799CD0E}"/>
    <dgm:cxn modelId="{BFDF099B-A9D6-446D-A5C8-1CA9850F1FC1}" type="presOf" srcId="{294A8B11-0C53-4CFE-9A39-528FB3BA3A1E}" destId="{9EDAD9E6-D1F7-4A63-BDB0-B8CDD40FDC02}" srcOrd="0" destOrd="0" presId="urn:microsoft.com/office/officeart/2005/8/layout/process1"/>
    <dgm:cxn modelId="{001FF2A5-6D35-4910-8E54-ED63444AB91A}" type="presOf" srcId="{0EFC5D00-869B-45F8-9B19-A75D7FDF6BA5}" destId="{DA1F0405-5D94-4A36-918C-CA115177232F}" srcOrd="0" destOrd="0" presId="urn:microsoft.com/office/officeart/2005/8/layout/process1"/>
    <dgm:cxn modelId="{A1D1EBB1-5D29-4096-A3EF-30E8980E1596}" type="presOf" srcId="{509D0D23-38B1-4964-982D-98137824E9B4}" destId="{DA3C966D-8C73-4612-BC52-A5E7BC842BA5}" srcOrd="1" destOrd="0" presId="urn:microsoft.com/office/officeart/2005/8/layout/process1"/>
    <dgm:cxn modelId="{EAD724BA-F106-460A-B925-19D252BC10F3}" type="presOf" srcId="{D0EF2B87-8C6B-409B-B691-94DA84DCFBE3}" destId="{A64AFB57-1D6A-4D47-8052-3928E9C5DB85}" srcOrd="0" destOrd="0" presId="urn:microsoft.com/office/officeart/2005/8/layout/process1"/>
    <dgm:cxn modelId="{2C0AC9BB-BF87-4AB6-94E0-9D7B00238E39}" type="presOf" srcId="{B0752966-5622-4CF0-AE11-D02961C1A138}" destId="{A36D510A-F7AD-4B04-8747-B961EB89F0DD}" srcOrd="0" destOrd="0" presId="urn:microsoft.com/office/officeart/2005/8/layout/process1"/>
    <dgm:cxn modelId="{C6D219F7-B129-4D34-A1EC-4FC952270CAB}" srcId="{6F49F159-BAA2-45A0-A056-0E292C73F6CE}" destId="{0357881D-370E-4B31-9223-813B0A98AB0F}" srcOrd="2" destOrd="0" parTransId="{37939397-3490-4B58-9884-CD3B5065A542}" sibTransId="{8FF60755-33DA-420C-A60D-AA3DFA86039D}"/>
    <dgm:cxn modelId="{D0AAADF7-0828-46C5-B06A-CA6544B652F1}" type="presOf" srcId="{6F49F159-BAA2-45A0-A056-0E292C73F6CE}" destId="{593D3449-BE11-4F45-A5E7-499041B1B618}" srcOrd="0" destOrd="0" presId="urn:microsoft.com/office/officeart/2005/8/layout/process1"/>
    <dgm:cxn modelId="{544B0BFE-4EEB-49CC-854E-9448E5EADB2B}" type="presOf" srcId="{509D0D23-38B1-4964-982D-98137824E9B4}" destId="{E3FDECEA-B9FE-4F88-A869-4D0BC139AE00}" srcOrd="0" destOrd="0" presId="urn:microsoft.com/office/officeart/2005/8/layout/process1"/>
    <dgm:cxn modelId="{AE51D9FF-33AD-4DDB-A6AC-AB500446FDF0}" srcId="{6F49F159-BAA2-45A0-A056-0E292C73F6CE}" destId="{B0752966-5622-4CF0-AE11-D02961C1A138}" srcOrd="0" destOrd="0" parTransId="{C9140ACD-B1CF-45D2-8FCD-884C5CC3E0CA}" sibTransId="{294A8B11-0C53-4CFE-9A39-528FB3BA3A1E}"/>
    <dgm:cxn modelId="{0BB80F0E-DBA8-4D8D-9E67-908594976759}" type="presParOf" srcId="{593D3449-BE11-4F45-A5E7-499041B1B618}" destId="{A36D510A-F7AD-4B04-8747-B961EB89F0DD}" srcOrd="0" destOrd="0" presId="urn:microsoft.com/office/officeart/2005/8/layout/process1"/>
    <dgm:cxn modelId="{3CCC3CDC-E6A3-4A26-8363-0A9350C0105C}" type="presParOf" srcId="{593D3449-BE11-4F45-A5E7-499041B1B618}" destId="{9EDAD9E6-D1F7-4A63-BDB0-B8CDD40FDC02}" srcOrd="1" destOrd="0" presId="urn:microsoft.com/office/officeart/2005/8/layout/process1"/>
    <dgm:cxn modelId="{DC02EC91-C9F5-42C3-A7BD-C530001485A8}" type="presParOf" srcId="{9EDAD9E6-D1F7-4A63-BDB0-B8CDD40FDC02}" destId="{1950383C-1F0A-4902-8015-D7F24BB07419}" srcOrd="0" destOrd="0" presId="urn:microsoft.com/office/officeart/2005/8/layout/process1"/>
    <dgm:cxn modelId="{714E2FB9-AD5E-4E03-B141-0D553890B9D7}" type="presParOf" srcId="{593D3449-BE11-4F45-A5E7-499041B1B618}" destId="{DA1F0405-5D94-4A36-918C-CA115177232F}" srcOrd="2" destOrd="0" presId="urn:microsoft.com/office/officeart/2005/8/layout/process1"/>
    <dgm:cxn modelId="{F659ECD8-598D-473B-AD53-B4C9A057478A}" type="presParOf" srcId="{593D3449-BE11-4F45-A5E7-499041B1B618}" destId="{E3FDECEA-B9FE-4F88-A869-4D0BC139AE00}" srcOrd="3" destOrd="0" presId="urn:microsoft.com/office/officeart/2005/8/layout/process1"/>
    <dgm:cxn modelId="{7D375D16-6427-42D5-A4CC-00879222442B}" type="presParOf" srcId="{E3FDECEA-B9FE-4F88-A869-4D0BC139AE00}" destId="{DA3C966D-8C73-4612-BC52-A5E7BC842BA5}" srcOrd="0" destOrd="0" presId="urn:microsoft.com/office/officeart/2005/8/layout/process1"/>
    <dgm:cxn modelId="{21A6038E-4C99-4E2A-B927-BB7A4912980C}" type="presParOf" srcId="{593D3449-BE11-4F45-A5E7-499041B1B618}" destId="{9A7BBD08-ADAA-4574-AA3D-9DEAB007DFB0}" srcOrd="4" destOrd="0" presId="urn:microsoft.com/office/officeart/2005/8/layout/process1"/>
    <dgm:cxn modelId="{989D1110-A109-4D3E-8F64-3266D9A5FEB2}" type="presParOf" srcId="{593D3449-BE11-4F45-A5E7-499041B1B618}" destId="{B95084D1-1091-4E48-B6B5-31F858E6E6E7}" srcOrd="5" destOrd="0" presId="urn:microsoft.com/office/officeart/2005/8/layout/process1"/>
    <dgm:cxn modelId="{5ECDB75B-348C-4C63-9D65-0B36A09D2091}" type="presParOf" srcId="{B95084D1-1091-4E48-B6B5-31F858E6E6E7}" destId="{EFB4F7DA-1433-4DD6-942F-61CA0E825B2E}" srcOrd="0" destOrd="0" presId="urn:microsoft.com/office/officeart/2005/8/layout/process1"/>
    <dgm:cxn modelId="{0C99A128-797C-4BFF-BCC4-0BABB18552FA}" type="presParOf" srcId="{593D3449-BE11-4F45-A5E7-499041B1B618}" destId="{F4AF2943-29E7-416B-87AE-AFE18050FD32}" srcOrd="6" destOrd="0" presId="urn:microsoft.com/office/officeart/2005/8/layout/process1"/>
    <dgm:cxn modelId="{4F274062-90EA-4C12-A3E2-57BE33791128}" type="presParOf" srcId="{593D3449-BE11-4F45-A5E7-499041B1B618}" destId="{A64AFB57-1D6A-4D47-8052-3928E9C5DB85}" srcOrd="7" destOrd="0" presId="urn:microsoft.com/office/officeart/2005/8/layout/process1"/>
    <dgm:cxn modelId="{7D39CB20-A142-4F1E-AB50-1A37E443FA54}" type="presParOf" srcId="{A64AFB57-1D6A-4D47-8052-3928E9C5DB85}" destId="{87C46B25-352A-4D8B-A71E-05A2BA666CDE}" srcOrd="0" destOrd="0" presId="urn:microsoft.com/office/officeart/2005/8/layout/process1"/>
    <dgm:cxn modelId="{140EE9BD-9F51-4448-A105-ECA02878C1EB}" type="presParOf" srcId="{593D3449-BE11-4F45-A5E7-499041B1B618}" destId="{F5AFF901-6E81-4E49-B559-6F9D3663D5D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D510A-F7AD-4B04-8747-B961EB89F0DD}">
      <dsp:nvSpPr>
        <dsp:cNvPr id="0" name=""/>
        <dsp:cNvSpPr/>
      </dsp:nvSpPr>
      <dsp:spPr>
        <a:xfrm>
          <a:off x="3968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25589" y="532837"/>
        <a:ext cx="1187070" cy="694945"/>
      </dsp:txXfrm>
    </dsp:sp>
    <dsp:sp modelId="{9EDAD9E6-D1F7-4A63-BDB0-B8CDD40FDC02}">
      <dsp:nvSpPr>
        <dsp:cNvPr id="0" name=""/>
        <dsp:cNvSpPr/>
      </dsp:nvSpPr>
      <dsp:spPr>
        <a:xfrm>
          <a:off x="1357312" y="727751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57312" y="788774"/>
        <a:ext cx="182578" cy="183071"/>
      </dsp:txXfrm>
    </dsp:sp>
    <dsp:sp modelId="{DA1F0405-5D94-4A36-918C-CA115177232F}">
      <dsp:nvSpPr>
        <dsp:cNvPr id="0" name=""/>
        <dsp:cNvSpPr/>
      </dsp:nvSpPr>
      <dsp:spPr>
        <a:xfrm>
          <a:off x="1726406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1748027" y="532837"/>
        <a:ext cx="1187070" cy="694945"/>
      </dsp:txXfrm>
    </dsp:sp>
    <dsp:sp modelId="{E3FDECEA-B9FE-4F88-A869-4D0BC139AE00}">
      <dsp:nvSpPr>
        <dsp:cNvPr id="0" name=""/>
        <dsp:cNvSpPr/>
      </dsp:nvSpPr>
      <dsp:spPr>
        <a:xfrm>
          <a:off x="3079750" y="727751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79750" y="788774"/>
        <a:ext cx="182578" cy="183071"/>
      </dsp:txXfrm>
    </dsp:sp>
    <dsp:sp modelId="{9A7BBD08-ADAA-4574-AA3D-9DEAB007DFB0}">
      <dsp:nvSpPr>
        <dsp:cNvPr id="0" name=""/>
        <dsp:cNvSpPr/>
      </dsp:nvSpPr>
      <dsp:spPr>
        <a:xfrm>
          <a:off x="3448843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3470464" y="532837"/>
        <a:ext cx="1187070" cy="694945"/>
      </dsp:txXfrm>
    </dsp:sp>
    <dsp:sp modelId="{B95084D1-1091-4E48-B6B5-31F858E6E6E7}">
      <dsp:nvSpPr>
        <dsp:cNvPr id="0" name=""/>
        <dsp:cNvSpPr/>
      </dsp:nvSpPr>
      <dsp:spPr>
        <a:xfrm>
          <a:off x="4802187" y="727751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02187" y="788774"/>
        <a:ext cx="182578" cy="183071"/>
      </dsp:txXfrm>
    </dsp:sp>
    <dsp:sp modelId="{F4AF2943-29E7-416B-87AE-AFE18050FD32}">
      <dsp:nvSpPr>
        <dsp:cNvPr id="0" name=""/>
        <dsp:cNvSpPr/>
      </dsp:nvSpPr>
      <dsp:spPr>
        <a:xfrm>
          <a:off x="5171281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5192902" y="532837"/>
        <a:ext cx="1187070" cy="694945"/>
      </dsp:txXfrm>
    </dsp:sp>
    <dsp:sp modelId="{A64AFB57-1D6A-4D47-8052-3928E9C5DB85}">
      <dsp:nvSpPr>
        <dsp:cNvPr id="0" name=""/>
        <dsp:cNvSpPr/>
      </dsp:nvSpPr>
      <dsp:spPr>
        <a:xfrm>
          <a:off x="6524624" y="727751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788774"/>
        <a:ext cx="182578" cy="183071"/>
      </dsp:txXfrm>
    </dsp:sp>
    <dsp:sp modelId="{F5AFF901-6E81-4E49-B559-6F9D3663D5DF}">
      <dsp:nvSpPr>
        <dsp:cNvPr id="0" name=""/>
        <dsp:cNvSpPr/>
      </dsp:nvSpPr>
      <dsp:spPr>
        <a:xfrm>
          <a:off x="6893718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6915339" y="532837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2438-D9AB-43BC-80A4-6BA7D575EA1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18A5-1462-4037-BE9E-ED4B4C2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7AC4-8800-3A0B-2A6D-E18B4DFC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7643C-D40A-7222-92E5-B66A05AD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2EC9-113B-D782-516E-7D72D16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A182-5A45-C85A-40A5-EAD97600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9397-1492-47D5-565B-811C747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425E-7C8B-DFA6-6D86-CA385FF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869A-95AD-03B1-4B66-87412750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F21C-5D17-A627-C539-D22B33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CE66-31E1-372A-575E-00752104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AC9-E03A-E631-529D-33E9BC7C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C3AB-778C-6F70-40A0-C9BD8196B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2C2F2-40BE-682C-DF83-FD1CD46F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5C0E-3A8F-4D9C-E6AD-1928B0D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E5B7-CCDB-889A-ADAA-FDD6B889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A634-D48E-8D03-23D9-E30082C3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3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7F6B-C2BB-EF4D-F2CA-6A6F4B9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EEAA-0B35-443E-BD44-0011509E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C12F-565A-6DB1-8913-B2886A13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9C3E-662E-9AC5-0E1F-6A623BA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F0A7-02C9-DA4C-6854-3E739F68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AC2-DFF2-DAFA-B8BB-553475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B61D-7072-2A4A-23A8-649C4E0D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C0A9-B075-D4D4-12FB-38B8D36E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6CF4-0006-5491-855C-5AAD246B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CDC4-58CB-FDEC-55C2-8C4A17FA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4D1D-39D1-3E91-578B-E4D95B5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6F3F-D9AD-2092-BF6A-D938C739D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58B78-1886-1C68-39DD-FE26BACE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56F3-81A7-104A-2B41-947F7E4A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6C0D5-BC53-B8A8-8437-938E77B4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D0C-AFC1-0A39-AFF8-9CAC4C8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7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353B-EBC6-1553-1BC1-279B26AD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46AF-2714-7A89-B560-01D2DA8C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7F4E2-A637-FCBC-35B4-0DBFAEB0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36501-A72F-EE8E-9304-824C83F76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D7C16-A8D6-F170-812D-491441E5F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DD0B3-293E-C1E2-DC31-64034AA8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5D8BB-15E1-861F-AF62-9319A061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030E5-FAE5-CEA2-86D0-B432E3F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EB44-2EC9-E609-F946-086CC34D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965B8-C768-3F27-0193-F594F495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D3F35-C60B-F1A5-4C67-B667A4B0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AFA1F-E54B-7895-3679-91FC3155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6703D-6135-17B3-552B-115B383D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82555-5F2C-C9DF-741D-25D5146E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FB50-3A33-C945-4668-86533E9F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5323-ADC9-7868-18A1-5891A79F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72F4-EED6-AE66-0673-684E31A6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2200C-F16F-DE9B-7C0B-9415CDD2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4570-8D72-93CE-24CB-D569C8A2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80BF-6081-2564-75B0-09A0B5F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AC51-BDAF-098B-BB86-AABA76A8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2F0-3486-5844-B3DC-1652566B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295AD-B658-256F-833B-74ED79D72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86C8F-C5F7-5BBD-8537-BC8641664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EBB-F77B-EF1B-F05E-D9FC4274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4447-2820-96FD-AA4C-7B0BBFF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59FC-A999-163C-C022-56FF74C1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8696B-05A6-55EA-EEF7-68444870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C254-1721-098D-772E-3CAFA39C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42D2-42F0-9EE0-6C8D-36DDEDE8F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7B90-FAAA-4E5A-895B-BA15F9AEF77F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B5D8-D8CF-DC92-1166-C4CDB3B6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F73A-E68B-BBEC-073C-6994B3F4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tomandjerry/images/2/2b/Tom-de-brazos-cruzados11578470925.jpg/revision/latest/scale-to-width-down/1200?cb=20210224013420" TargetMode="External"/><Relationship Id="rId2" Type="http://schemas.openxmlformats.org/officeDocument/2006/relationships/hyperlink" Target="https://preview.redd.it/rvir9ttjg1a11.png?auto=webp&amp;s=69a4976a0df629d77c43497b9358d9a3a918f5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eview.redd.it/6wksqjmmyw321.jpg?auto=webp&amp;s=aceebdeb23af98598c2508b42f77debbcd36cf4b" TargetMode="External"/><Relationship Id="rId5" Type="http://schemas.openxmlformats.org/officeDocument/2006/relationships/hyperlink" Target="https://i.imgflip.com/3efwu7.jpg?a470208" TargetMode="External"/><Relationship Id="rId4" Type="http://schemas.openxmlformats.org/officeDocument/2006/relationships/hyperlink" Target="https://preview.redd.it/sllzna67f6k61.jpg?auto=webp&amp;s=edfe83e6b7fd4c9f0dd51c3c72d9be2facd310b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959075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Lecture 3: Flow of Control 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F698-F628-7882-42CD-219B1C2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76" y="25317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Branching: if and if-else</a:t>
            </a:r>
          </a:p>
        </p:txBody>
      </p:sp>
      <p:sp>
        <p:nvSpPr>
          <p:cNvPr id="5" name="if (c)…">
            <a:extLst>
              <a:ext uri="{FF2B5EF4-FFF2-40B4-BE49-F238E27FC236}">
                <a16:creationId xmlns:a16="http://schemas.microsoft.com/office/drawing/2014/main" id="{A5A453E0-6D34-B78C-5AD8-BCD07CF0B3AC}"/>
              </a:ext>
            </a:extLst>
          </p:cNvPr>
          <p:cNvSpPr txBox="1"/>
          <p:nvPr/>
        </p:nvSpPr>
        <p:spPr>
          <a:xfrm>
            <a:off x="6224188" y="1781009"/>
            <a:ext cx="233792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stmt2</a:t>
            </a:r>
            <a:r>
              <a:rPr dirty="0"/>
              <a:t>&gt;</a:t>
            </a:r>
          </a:p>
        </p:txBody>
      </p:sp>
      <p:sp>
        <p:nvSpPr>
          <p:cNvPr id="6" name="if (c)…">
            <a:extLst>
              <a:ext uri="{FF2B5EF4-FFF2-40B4-BE49-F238E27FC236}">
                <a16:creationId xmlns:a16="http://schemas.microsoft.com/office/drawing/2014/main" id="{02E6B1B7-E10B-6F87-BF8A-044CB5EA0E69}"/>
              </a:ext>
            </a:extLst>
          </p:cNvPr>
          <p:cNvSpPr txBox="1"/>
          <p:nvPr/>
        </p:nvSpPr>
        <p:spPr>
          <a:xfrm>
            <a:off x="114954" y="1775367"/>
            <a:ext cx="2337924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4FEA3B-1A90-41C2-45D8-92B5F9680BEB}"/>
              </a:ext>
            </a:extLst>
          </p:cNvPr>
          <p:cNvGrpSpPr/>
          <p:nvPr/>
        </p:nvGrpSpPr>
        <p:grpSpPr>
          <a:xfrm>
            <a:off x="2117545" y="2106641"/>
            <a:ext cx="3484949" cy="3316674"/>
            <a:chOff x="2591087" y="2405603"/>
            <a:chExt cx="3484949" cy="3316674"/>
          </a:xfrm>
        </p:grpSpPr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4508E2B5-C52A-37DB-A703-138E23E2CE89}"/>
                </a:ext>
              </a:extLst>
            </p:cNvPr>
            <p:cNvSpPr/>
            <p:nvPr/>
          </p:nvSpPr>
          <p:spPr>
            <a:xfrm>
              <a:off x="3593721" y="2405603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C087062F-F536-B690-445B-D2930EDED661}"/>
                </a:ext>
              </a:extLst>
            </p:cNvPr>
            <p:cNvSpPr/>
            <p:nvPr/>
          </p:nvSpPr>
          <p:spPr>
            <a:xfrm>
              <a:off x="3273804" y="4150756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CB1B78-E520-92DA-7A33-9E8ADEF3B46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4195765" y="3292113"/>
              <a:ext cx="0" cy="85864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5ECB87-1E5C-7645-B684-1F37E9BC6AED}"/>
                </a:ext>
              </a:extLst>
            </p:cNvPr>
            <p:cNvSpPr txBox="1"/>
            <p:nvPr/>
          </p:nvSpPr>
          <p:spPr>
            <a:xfrm>
              <a:off x="2591087" y="3267476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D2025F-0CA0-3DFA-94B8-1FC0809D125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195765" y="4597032"/>
              <a:ext cx="0" cy="11252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212290-A355-F705-4C86-182B4FC0F93B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797809" y="2848858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96001E-745A-E519-0BCC-A17AB6E8CFEB}"/>
                </a:ext>
              </a:extLst>
            </p:cNvPr>
            <p:cNvCxnSpPr>
              <a:cxnSpLocks/>
            </p:cNvCxnSpPr>
            <p:nvPr/>
          </p:nvCxnSpPr>
          <p:spPr>
            <a:xfrm>
              <a:off x="5968264" y="2848856"/>
              <a:ext cx="0" cy="242503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F964F9-01D1-F52A-B9E8-1EFDE4C81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765" y="5273888"/>
              <a:ext cx="1772499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7422A-8EC0-24C0-4A12-CAC49373E219}"/>
                </a:ext>
              </a:extLst>
            </p:cNvPr>
            <p:cNvSpPr txBox="1"/>
            <p:nvPr/>
          </p:nvSpPr>
          <p:spPr>
            <a:xfrm>
              <a:off x="4745127" y="2789285"/>
              <a:ext cx="133090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9A244-76E1-84A6-B937-8793A5A8B2CE}"/>
              </a:ext>
            </a:extLst>
          </p:cNvPr>
          <p:cNvCxnSpPr>
            <a:endCxn id="8" idx="0"/>
          </p:cNvCxnSpPr>
          <p:nvPr/>
        </p:nvCxnSpPr>
        <p:spPr>
          <a:xfrm>
            <a:off x="3722223" y="1799836"/>
            <a:ext cx="0" cy="3068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83DBE1-FBAC-E5AD-7469-EA2633F8A581}"/>
              </a:ext>
            </a:extLst>
          </p:cNvPr>
          <p:cNvGrpSpPr/>
          <p:nvPr/>
        </p:nvGrpSpPr>
        <p:grpSpPr>
          <a:xfrm>
            <a:off x="8310062" y="1909189"/>
            <a:ext cx="3802067" cy="3650609"/>
            <a:chOff x="9057646" y="2211144"/>
            <a:chExt cx="3802067" cy="3650609"/>
          </a:xfrm>
        </p:grpSpPr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D5421420-42B0-4821-C194-1069A1A7BE11}"/>
                </a:ext>
              </a:extLst>
            </p:cNvPr>
            <p:cNvSpPr/>
            <p:nvPr/>
          </p:nvSpPr>
          <p:spPr>
            <a:xfrm>
              <a:off x="9985449" y="2547155"/>
              <a:ext cx="1114635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CBE5D4C1-9C34-61A7-D7DD-F87CD30F20EF}"/>
                </a:ext>
              </a:extLst>
            </p:cNvPr>
            <p:cNvSpPr/>
            <p:nvPr/>
          </p:nvSpPr>
          <p:spPr>
            <a:xfrm>
              <a:off x="9857292" y="4287664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A08423D-B838-07F3-FC62-B99AFF18C83F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10542766" y="3433665"/>
              <a:ext cx="1" cy="85399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72416E-E568-A7B6-E6E9-7D2EE0FFB1F0}"/>
                </a:ext>
              </a:extLst>
            </p:cNvPr>
            <p:cNvSpPr txBox="1"/>
            <p:nvPr/>
          </p:nvSpPr>
          <p:spPr>
            <a:xfrm>
              <a:off x="9057646" y="3446408"/>
              <a:ext cx="170693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173BBB-FFAF-F3CF-2788-7F6875F296F6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542766" y="4733940"/>
              <a:ext cx="0" cy="112781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94088F-57EF-20EF-88A3-77A8091D9FB6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1100084" y="2990410"/>
              <a:ext cx="1083500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F28E14-3170-4917-9E5E-BF89B29EFE5C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584" y="2990410"/>
              <a:ext cx="0" cy="243439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0F9F56F-6426-76A7-BB4B-42CD61772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2767" y="5424801"/>
              <a:ext cx="1640818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A726D9-964C-2561-EB0C-B683E3910327}"/>
                </a:ext>
              </a:extLst>
            </p:cNvPr>
            <p:cNvSpPr txBox="1"/>
            <p:nvPr/>
          </p:nvSpPr>
          <p:spPr>
            <a:xfrm>
              <a:off x="11012012" y="2923722"/>
              <a:ext cx="1232034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AC2922F9-CD24-337E-6E17-3429BFBF485E}"/>
                </a:ext>
              </a:extLst>
            </p:cNvPr>
            <p:cNvSpPr/>
            <p:nvPr/>
          </p:nvSpPr>
          <p:spPr>
            <a:xfrm>
              <a:off x="11488766" y="4294250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284D9F-9FF7-855F-4C98-8C2F4A1CC43D}"/>
                </a:ext>
              </a:extLst>
            </p:cNvPr>
            <p:cNvCxnSpPr/>
            <p:nvPr/>
          </p:nvCxnSpPr>
          <p:spPr>
            <a:xfrm>
              <a:off x="10542766" y="2211144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0464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6219-178B-1843-9B60-6FD7933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If Example: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DE80-1C01-9263-A1E1-10073F56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int 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, j, min;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0070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j)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min =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min = j;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sym typeface="Courier"/>
              </a:rPr>
              <a:t>// Indentation is not required, above 4 lines are the same as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j) min =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 else min = j;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4638-6DF5-A723-9515-C78E06DC9D6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Branching: if and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5B4F-5BD6-38F6-4F49-DDB13886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88" y="1888999"/>
            <a:ext cx="6929412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/>
              <a:t>“exp” is typically a comparison or logical expression, but can be ANY expression (float/double, pointer, …)</a:t>
            </a:r>
          </a:p>
          <a:p>
            <a:r>
              <a:rPr lang="en-US" sz="3200" dirty="0"/>
              <a:t>The statements can be compound statements (blocks) or other if statements.</a:t>
            </a:r>
          </a:p>
          <a:p>
            <a:r>
              <a:rPr lang="en-US" sz="3200" dirty="0"/>
              <a:t>Beware of the dangling else (“else” matches the nearest preceding “if”, use blocks to disambiguate)</a:t>
            </a:r>
          </a:p>
          <a:p>
            <a:endParaRPr lang="en-US" dirty="0"/>
          </a:p>
        </p:txBody>
      </p:sp>
      <p:sp>
        <p:nvSpPr>
          <p:cNvPr id="4" name="if (c)…">
            <a:extLst>
              <a:ext uri="{FF2B5EF4-FFF2-40B4-BE49-F238E27FC236}">
                <a16:creationId xmlns:a16="http://schemas.microsoft.com/office/drawing/2014/main" id="{A20759B3-8B7D-7ECF-39C1-4FB0D807501F}"/>
              </a:ext>
            </a:extLst>
          </p:cNvPr>
          <p:cNvSpPr txBox="1"/>
          <p:nvPr/>
        </p:nvSpPr>
        <p:spPr>
          <a:xfrm>
            <a:off x="1510567" y="3231226"/>
            <a:ext cx="233792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stmt2</a:t>
            </a:r>
            <a:r>
              <a:rPr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380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962A-A1AF-C071-1AF8-FE85A4F1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Example: if-else statement with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3BA6-EEF9-4B37-E177-75FFDA1FD9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j, k;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if 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j)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is selected.\n");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    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sym typeface="Courier"/>
              </a:rPr>
              <a:t>// no ; here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else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j;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("j is selected.\n");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9C-F13C-C6D4-9F2D-5DDEC257646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Bad Coding: Dangling else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D56C-AAFC-C9CB-5224-E453CEA9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572"/>
            <a:ext cx="10515600" cy="1678066"/>
          </a:xfrm>
        </p:spPr>
        <p:txBody>
          <a:bodyPr/>
          <a:lstStyle/>
          <a:p>
            <a:r>
              <a:rPr lang="en-US" dirty="0"/>
              <a:t>Given the following piece of code: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Avoid this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dirty="0"/>
              <a:t>Assume a is true and b is false. Should we do s1++ or s2++?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8661C-4EB3-3EA4-6A4D-2FAE5B775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1" t="24381" r="4620" b="4134"/>
          <a:stretch/>
        </p:blipFill>
        <p:spPr>
          <a:xfrm>
            <a:off x="3455782" y="3620522"/>
            <a:ext cx="4963887" cy="2782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0EB45-A04B-2BAF-6752-FF9D9D974420}"/>
              </a:ext>
            </a:extLst>
          </p:cNvPr>
          <p:cNvSpPr txBox="1"/>
          <p:nvPr/>
        </p:nvSpPr>
        <p:spPr>
          <a:xfrm>
            <a:off x="3455782" y="3585718"/>
            <a:ext cx="402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Trying to figure out someone’s badly written C code:</a:t>
            </a:r>
          </a:p>
        </p:txBody>
      </p:sp>
    </p:spTree>
    <p:extLst>
      <p:ext uri="{BB962C8B-B14F-4D97-AF65-F5344CB8AC3E}">
        <p14:creationId xmlns:p14="http://schemas.microsoft.com/office/powerpoint/2010/main" val="122518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021B-0241-8390-59E5-553D612C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6"/>
            <a:ext cx="10515600" cy="1325563"/>
          </a:xfrm>
        </p:spPr>
        <p:txBody>
          <a:bodyPr/>
          <a:lstStyle/>
          <a:p>
            <a:r>
              <a:rPr lang="en-US" u="sng" dirty="0"/>
              <a:t>Bad Coding: Dangling else (2/4)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B9CA2-87AD-61DF-5E26-2111452F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9" y="2347181"/>
            <a:ext cx="6128820" cy="3988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E56C7-AE32-1E0E-4424-611F9AAC5186}"/>
              </a:ext>
            </a:extLst>
          </p:cNvPr>
          <p:cNvSpPr txBox="1"/>
          <p:nvPr/>
        </p:nvSpPr>
        <p:spPr>
          <a:xfrm>
            <a:off x="1253905" y="1358143"/>
            <a:ext cx="10213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Assume a is true and b is false. Should we do s1++ or s2++?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B5506-CD5A-8DE6-9DD1-14A51E29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919" y="3651849"/>
            <a:ext cx="4627924" cy="94518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6EA212-BBF8-53F7-70F5-85F34910C792}"/>
              </a:ext>
            </a:extLst>
          </p:cNvPr>
          <p:cNvSpPr/>
          <p:nvPr/>
        </p:nvSpPr>
        <p:spPr>
          <a:xfrm>
            <a:off x="6405326" y="3615564"/>
            <a:ext cx="823866" cy="959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9C-F13C-C6D4-9F2D-5DDEC257646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Bad Coding: Dangling else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D56C-AAFC-C9CB-5224-E453CEA946F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Avoid this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write more understandable code: </a:t>
            </a:r>
          </a:p>
          <a:p>
            <a:pPr marL="0" indent="0">
              <a:buNone/>
            </a:pPr>
            <a:endParaRPr lang="en-US" dirty="0"/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which 'if' is 'else' associated with?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{if (b) s1++; else s2++;}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could we write the above in an even more readable way?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8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021B-0241-8390-59E5-553D612C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6"/>
            <a:ext cx="10515600" cy="1325563"/>
          </a:xfrm>
        </p:spPr>
        <p:txBody>
          <a:bodyPr/>
          <a:lstStyle/>
          <a:p>
            <a:r>
              <a:rPr lang="en-US" u="sng" dirty="0"/>
              <a:t>Bad Coding: Dangling else (4/4)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B9CA2-87AD-61DF-5E26-2111452FD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79"/>
          <a:stretch/>
        </p:blipFill>
        <p:spPr>
          <a:xfrm>
            <a:off x="164092" y="3681152"/>
            <a:ext cx="6128820" cy="1129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E56C7-AE32-1E0E-4424-611F9AAC5186}"/>
              </a:ext>
            </a:extLst>
          </p:cNvPr>
          <p:cNvSpPr txBox="1"/>
          <p:nvPr/>
        </p:nvSpPr>
        <p:spPr>
          <a:xfrm>
            <a:off x="1127157" y="1165422"/>
            <a:ext cx="10213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even better way to write the statement: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6EA212-BBF8-53F7-70F5-85F34910C792}"/>
              </a:ext>
            </a:extLst>
          </p:cNvPr>
          <p:cNvSpPr/>
          <p:nvPr/>
        </p:nvSpPr>
        <p:spPr>
          <a:xfrm>
            <a:off x="6405326" y="3766053"/>
            <a:ext cx="823866" cy="959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CBAC8-AC3D-BB70-2057-8F7E63B2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020" y="2405356"/>
            <a:ext cx="3886955" cy="434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17C8A-B5BA-2C52-6CAE-5301A9E0EB59}"/>
              </a:ext>
            </a:extLst>
          </p:cNvPr>
          <p:cNvSpPr txBox="1"/>
          <p:nvPr/>
        </p:nvSpPr>
        <p:spPr>
          <a:xfrm>
            <a:off x="2118510" y="2936097"/>
            <a:ext cx="2525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52E35-BEEF-D30F-8DBE-67BD94094A9C}"/>
              </a:ext>
            </a:extLst>
          </p:cNvPr>
          <p:cNvSpPr txBox="1"/>
          <p:nvPr/>
        </p:nvSpPr>
        <p:spPr>
          <a:xfrm>
            <a:off x="8134538" y="1733476"/>
            <a:ext cx="2525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15268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F774-E562-8D3E-7AD1-288A9F11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Why do we care so much about code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readability</a:t>
            </a:r>
            <a:r>
              <a:rPr lang="en-US" sz="3600" u="sng" dirty="0"/>
              <a:t> in C?</a:t>
            </a:r>
          </a:p>
        </p:txBody>
      </p:sp>
      <p:pic>
        <p:nvPicPr>
          <p:cNvPr id="2050" name="Picture 2" descr="I am a genius! Oh no! Meme Generator - Imgflip">
            <a:extLst>
              <a:ext uri="{FF2B5EF4-FFF2-40B4-BE49-F238E27FC236}">
                <a16:creationId xmlns:a16="http://schemas.microsoft.com/office/drawing/2014/main" id="{D9A106B4-56B6-83B4-57C7-24737B63F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9"/>
          <a:stretch/>
        </p:blipFill>
        <p:spPr bwMode="auto">
          <a:xfrm>
            <a:off x="6096000" y="2499433"/>
            <a:ext cx="6096000" cy="342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 am a genius! Oh no! Meme Generator - Imgflip">
            <a:extLst>
              <a:ext uri="{FF2B5EF4-FFF2-40B4-BE49-F238E27FC236}">
                <a16:creationId xmlns:a16="http://schemas.microsoft.com/office/drawing/2014/main" id="{AF1DF002-B302-0C7B-E856-B6DA601CA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2500156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390CB-E43D-1484-2431-5C9F97B877E0}"/>
              </a:ext>
            </a:extLst>
          </p:cNvPr>
          <p:cNvSpPr txBox="1"/>
          <p:nvPr/>
        </p:nvSpPr>
        <p:spPr>
          <a:xfrm>
            <a:off x="88272" y="2658122"/>
            <a:ext cx="39767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045F3-D17F-F31F-DE0C-E5D7E44F74CC}"/>
              </a:ext>
            </a:extLst>
          </p:cNvPr>
          <p:cNvSpPr txBox="1"/>
          <p:nvPr/>
        </p:nvSpPr>
        <p:spPr>
          <a:xfrm>
            <a:off x="371191" y="1930222"/>
            <a:ext cx="512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Writing your code today: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2908B-4725-18D8-F616-86B14F68CB39}"/>
              </a:ext>
            </a:extLst>
          </p:cNvPr>
          <p:cNvSpPr txBox="1"/>
          <p:nvPr/>
        </p:nvSpPr>
        <p:spPr>
          <a:xfrm>
            <a:off x="6279334" y="2663057"/>
            <a:ext cx="39767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4D136-2FF8-978A-6F43-27209FC34F2C}"/>
              </a:ext>
            </a:extLst>
          </p:cNvPr>
          <p:cNvSpPr txBox="1"/>
          <p:nvPr/>
        </p:nvSpPr>
        <p:spPr>
          <a:xfrm>
            <a:off x="6367606" y="2046113"/>
            <a:ext cx="582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Trying to read your </a:t>
            </a:r>
            <a:r>
              <a:rPr lang="en-US" sz="2800" b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code later</a:t>
            </a:r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743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B3-BAAF-EE1C-F0AA-77676241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D4C8-6EC2-4828-FDD1-15A41D8D1FD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/>
              <a:t>Takes </a:t>
            </a:r>
            <a:r>
              <a:rPr lang="en-US" sz="3200" b="1" dirty="0"/>
              <a:t>three</a:t>
            </a:r>
            <a:r>
              <a:rPr lang="en-US" sz="3200" dirty="0"/>
              <a:t> expressions as operands</a:t>
            </a:r>
            <a:endParaRPr lang="en-US" dirty="0"/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sym typeface="Courier"/>
              </a:rPr>
              <a:t>exp1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?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sym typeface="Courier"/>
              </a:rPr>
              <a:t>exp2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exp3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exp1</a:t>
            </a:r>
            <a:r>
              <a:rPr lang="en-US" sz="2800" dirty="0"/>
              <a:t> is evaluated first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>
                <a:solidFill>
                  <a:srgbClr val="00B0F0"/>
                </a:solidFill>
              </a:rPr>
              <a:t>exp1</a:t>
            </a:r>
            <a:r>
              <a:rPr lang="en-US" sz="2800" dirty="0"/>
              <a:t> is non-zero (true), </a:t>
            </a:r>
            <a:r>
              <a:rPr lang="en-US" sz="2800" dirty="0">
                <a:solidFill>
                  <a:srgbClr val="7030A0"/>
                </a:solidFill>
              </a:rPr>
              <a:t>exp2</a:t>
            </a:r>
            <a:r>
              <a:rPr lang="en-US" sz="2800" dirty="0"/>
              <a:t> is evaluated and its value is used as the value of the ternary expression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>
                <a:solidFill>
                  <a:srgbClr val="00B0F0"/>
                </a:solidFill>
              </a:rPr>
              <a:t>exp1</a:t>
            </a:r>
            <a:r>
              <a:rPr lang="en-US" sz="2800" dirty="0"/>
              <a:t> is zero (false), </a:t>
            </a:r>
            <a:r>
              <a:rPr lang="en-US" sz="2800" dirty="0">
                <a:solidFill>
                  <a:srgbClr val="FF0000"/>
                </a:solidFill>
              </a:rPr>
              <a:t>exp3</a:t>
            </a:r>
            <a:r>
              <a:rPr lang="en-US" sz="2800" dirty="0"/>
              <a:t> is evaluated and its value is used as the value of the ternary expression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	</a:t>
            </a:r>
            <a:r>
              <a:rPr lang="en-US" sz="28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min = </a:t>
            </a:r>
            <a:r>
              <a:rPr lang="en-US" sz="2800" dirty="0" err="1">
                <a:solidFill>
                  <a:srgbClr val="00B0F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B0F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 &lt; j </a:t>
            </a:r>
            <a:r>
              <a:rPr lang="en-US" sz="28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? </a:t>
            </a:r>
            <a:r>
              <a:rPr lang="en-US" sz="2800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 : 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j</a:t>
            </a:r>
            <a:r>
              <a:rPr lang="en-US" sz="28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304967"/>
            <a:ext cx="10515600" cy="13255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b="1" dirty="0"/>
              <a:t>1. Control Flow and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82505-B56B-66EF-F036-2994EE219279}"/>
              </a:ext>
            </a:extLst>
          </p:cNvPr>
          <p:cNvSpPr txBox="1">
            <a:spLocks/>
          </p:cNvSpPr>
          <p:nvPr/>
        </p:nvSpPr>
        <p:spPr>
          <a:xfrm>
            <a:off x="906379" y="188511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2. If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544AF-72A2-F84B-74F2-B02AAF16AAF9}"/>
              </a:ext>
            </a:extLst>
          </p:cNvPr>
          <p:cNvSpPr txBox="1">
            <a:spLocks/>
          </p:cNvSpPr>
          <p:nvPr/>
        </p:nvSpPr>
        <p:spPr>
          <a:xfrm>
            <a:off x="906379" y="3465263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3. While/For Statements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CBD2E4-1BA4-D515-8F36-F4DC4F8E9444}"/>
              </a:ext>
            </a:extLst>
          </p:cNvPr>
          <p:cNvSpPr txBox="1">
            <a:spLocks/>
          </p:cNvSpPr>
          <p:nvPr/>
        </p:nvSpPr>
        <p:spPr>
          <a:xfrm>
            <a:off x="906379" y="5039648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4. Switch Statements and Common C Mistakes</a:t>
            </a:r>
          </a:p>
        </p:txBody>
      </p:sp>
    </p:spTree>
    <p:extLst>
      <p:ext uri="{BB962C8B-B14F-4D97-AF65-F5344CB8AC3E}">
        <p14:creationId xmlns:p14="http://schemas.microsoft.com/office/powerpoint/2010/main" val="381140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C5E8-4885-C0A7-A0CA-9B97A179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Ternary Operator Coding Example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DB122-01C4-BA0C-9414-742451E8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95" y="1129217"/>
            <a:ext cx="6686010" cy="298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864BDC-6997-CF92-1722-769CBCE5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00" y="5324067"/>
            <a:ext cx="9686925" cy="126682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2AB856AC-279F-0716-5C5A-89091D3B098B}"/>
              </a:ext>
            </a:extLst>
          </p:cNvPr>
          <p:cNvSpPr/>
          <p:nvPr/>
        </p:nvSpPr>
        <p:spPr>
          <a:xfrm>
            <a:off x="5548265" y="4238288"/>
            <a:ext cx="1095469" cy="10204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FBE47-9B92-4446-39B4-B0A3C382A7EA}"/>
              </a:ext>
            </a:extLst>
          </p:cNvPr>
          <p:cNvSpPr/>
          <p:nvPr/>
        </p:nvSpPr>
        <p:spPr>
          <a:xfrm>
            <a:off x="2752994" y="2779414"/>
            <a:ext cx="6686009" cy="371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D1F8-E7DB-6FA8-E9EE-5F404513E0F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Multi-way branching using “else if”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7558-01D3-ABFC-B1B9-5AE7E6867BA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// Assume all variables are defined as int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…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0)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n0++;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 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1)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n1++;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 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2)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n2++;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n_other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++;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0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304967"/>
            <a:ext cx="10515600" cy="13255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b="1" strike="sngStrike" dirty="0"/>
              <a:t>1. Control Flow and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82505-B56B-66EF-F036-2994EE219279}"/>
              </a:ext>
            </a:extLst>
          </p:cNvPr>
          <p:cNvSpPr txBox="1">
            <a:spLocks/>
          </p:cNvSpPr>
          <p:nvPr/>
        </p:nvSpPr>
        <p:spPr>
          <a:xfrm>
            <a:off x="906379" y="188511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/>
              <a:t>2. If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544AF-72A2-F84B-74F2-B02AAF16AAF9}"/>
              </a:ext>
            </a:extLst>
          </p:cNvPr>
          <p:cNvSpPr txBox="1">
            <a:spLocks/>
          </p:cNvSpPr>
          <p:nvPr/>
        </p:nvSpPr>
        <p:spPr>
          <a:xfrm>
            <a:off x="906379" y="3465263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3. While/For Statements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CBD2E4-1BA4-D515-8F36-F4DC4F8E9444}"/>
              </a:ext>
            </a:extLst>
          </p:cNvPr>
          <p:cNvSpPr txBox="1">
            <a:spLocks/>
          </p:cNvSpPr>
          <p:nvPr/>
        </p:nvSpPr>
        <p:spPr>
          <a:xfrm>
            <a:off x="906379" y="5039648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4. Switch Statements and Common C Mistakes</a:t>
            </a:r>
          </a:p>
        </p:txBody>
      </p:sp>
    </p:spTree>
    <p:extLst>
      <p:ext uri="{BB962C8B-B14F-4D97-AF65-F5344CB8AC3E}">
        <p14:creationId xmlns:p14="http://schemas.microsoft.com/office/powerpoint/2010/main" val="82114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E217-FE38-F404-CE33-D90AE629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04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7E5D-AA48-5908-6714-A6B3D886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105" y="1627073"/>
            <a:ext cx="6393911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100) {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  sum = sum +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Same as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sym typeface="Courier"/>
              </a:rPr>
              <a:t>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100)  sum +=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endParaRPr lang="en-US" dirty="0"/>
          </a:p>
        </p:txBody>
      </p:sp>
      <p:sp>
        <p:nvSpPr>
          <p:cNvPr id="4" name="while (&lt;expression&gt;)…">
            <a:extLst>
              <a:ext uri="{FF2B5EF4-FFF2-40B4-BE49-F238E27FC236}">
                <a16:creationId xmlns:a16="http://schemas.microsoft.com/office/drawing/2014/main" id="{F52888D0-B3A8-4397-0E34-E9070A1045ED}"/>
              </a:ext>
            </a:extLst>
          </p:cNvPr>
          <p:cNvSpPr txBox="1"/>
          <p:nvPr/>
        </p:nvSpPr>
        <p:spPr>
          <a:xfrm>
            <a:off x="1230445" y="1565210"/>
            <a:ext cx="249908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(&lt;</a:t>
            </a:r>
            <a:r>
              <a:rPr b="1" dirty="0"/>
              <a:t>exp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5E7D5-CB78-34FA-EA71-5818479B5752}"/>
              </a:ext>
            </a:extLst>
          </p:cNvPr>
          <p:cNvGrpSpPr/>
          <p:nvPr/>
        </p:nvGrpSpPr>
        <p:grpSpPr>
          <a:xfrm>
            <a:off x="1117858" y="2984751"/>
            <a:ext cx="3577655" cy="3192212"/>
            <a:chOff x="8377376" y="2029868"/>
            <a:chExt cx="3577655" cy="31922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111BE6-3F32-D626-F1B5-9A6A9A151AF6}"/>
                </a:ext>
              </a:extLst>
            </p:cNvPr>
            <p:cNvGrpSpPr/>
            <p:nvPr/>
          </p:nvGrpSpPr>
          <p:grpSpPr>
            <a:xfrm>
              <a:off x="8377376" y="2353795"/>
              <a:ext cx="3577655" cy="2868285"/>
              <a:chOff x="796565" y="4815720"/>
              <a:chExt cx="3859747" cy="3174394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ED2CE47B-6DFD-FA84-564D-E95F66357236}"/>
                  </a:ext>
                </a:extLst>
              </p:cNvPr>
              <p:cNvSpPr/>
              <p:nvPr/>
            </p:nvSpPr>
            <p:spPr>
              <a:xfrm>
                <a:off x="2017486" y="4815720"/>
                <a:ext cx="1299028" cy="981120"/>
              </a:xfrm>
              <a:prstGeom prst="flowChartDecision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exp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609CA3E-5E75-4B7D-0920-3EAD20C203E4}"/>
                  </a:ext>
                </a:extLst>
              </p:cNvPr>
              <p:cNvSpPr/>
              <p:nvPr/>
            </p:nvSpPr>
            <p:spPr>
              <a:xfrm>
                <a:off x="1672344" y="6747118"/>
                <a:ext cx="1989312" cy="493903"/>
              </a:xfrm>
              <a:prstGeom prst="flowChartProcess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err="1"/>
                  <a:t>stmt</a:t>
                </a: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54855FC-CC32-5FD2-E140-2696F228D35B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2667000" y="5796840"/>
                <a:ext cx="0" cy="950278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5B2383-552C-B179-CA6F-B0D8D5524BCC}"/>
                  </a:ext>
                </a:extLst>
              </p:cNvPr>
              <p:cNvSpPr txBox="1"/>
              <p:nvPr/>
            </p:nvSpPr>
            <p:spPr>
              <a:xfrm>
                <a:off x="796566" y="5773420"/>
                <a:ext cx="1989312" cy="931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91F16E4-329C-D893-B5D5-4B73D30E02C8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2667000" y="7241021"/>
                <a:ext cx="0" cy="52935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EFA8C1F-F341-BB53-C2DC-C9BF794B3A2A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3316514" y="5306280"/>
                <a:ext cx="1262743" cy="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BB735D3-5924-7D86-16F4-7A3703411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257" y="5306278"/>
                <a:ext cx="0" cy="2683836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1B29C4B-4D7F-C6F5-66F3-AF49CBDF5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565" y="7741410"/>
                <a:ext cx="1870434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645CD5-6BBD-62E1-9900-B6B9D3F70D5D}"/>
                  </a:ext>
                </a:extLst>
              </p:cNvPr>
              <p:cNvSpPr txBox="1"/>
              <p:nvPr/>
            </p:nvSpPr>
            <p:spPr>
              <a:xfrm>
                <a:off x="3220463" y="5247900"/>
                <a:ext cx="1435849" cy="931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1402D9-6EFA-9BA9-6DB3-27A3B9B9E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7377" y="2809884"/>
              <a:ext cx="0" cy="22136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CFB161-2D89-D94B-873D-022FFA861FA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8377376" y="2797050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F37F015-2581-4247-6E07-9FB7C7BC7745}"/>
                </a:ext>
              </a:extLst>
            </p:cNvPr>
            <p:cNvCxnSpPr/>
            <p:nvPr/>
          </p:nvCxnSpPr>
          <p:spPr>
            <a:xfrm>
              <a:off x="10109245" y="2029868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387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61AA-75EC-2944-8452-51BD9E25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7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D19E-80C0-D036-7FDE-AE84C64A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033" y="1600763"/>
            <a:ext cx="6710011" cy="48644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Checks condition </a:t>
            </a:r>
            <a:r>
              <a:rPr lang="en-US" b="1" dirty="0"/>
              <a:t>after</a:t>
            </a:r>
            <a:r>
              <a:rPr lang="en-US" dirty="0"/>
              <a:t> executing loop body</a:t>
            </a:r>
          </a:p>
          <a:p>
            <a:pPr lvl="1"/>
            <a:r>
              <a:rPr lang="en-US" dirty="0"/>
              <a:t>The statement is executed at least once</a:t>
            </a:r>
          </a:p>
          <a:p>
            <a:r>
              <a:rPr lang="en-US" dirty="0"/>
              <a:t>Example: computing sum of 0..99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do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  sum = sum +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 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100);</a:t>
            </a:r>
          </a:p>
          <a:p>
            <a:endParaRPr lang="en-US" dirty="0"/>
          </a:p>
        </p:txBody>
      </p:sp>
      <p:sp>
        <p:nvSpPr>
          <p:cNvPr id="4" name="do…">
            <a:extLst>
              <a:ext uri="{FF2B5EF4-FFF2-40B4-BE49-F238E27FC236}">
                <a16:creationId xmlns:a16="http://schemas.microsoft.com/office/drawing/2014/main" id="{921A73E4-1000-5DDE-EC37-88861AD6B03D}"/>
              </a:ext>
            </a:extLst>
          </p:cNvPr>
          <p:cNvSpPr txBox="1"/>
          <p:nvPr/>
        </p:nvSpPr>
        <p:spPr>
          <a:xfrm>
            <a:off x="1469457" y="1642434"/>
            <a:ext cx="2337924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</a:t>
            </a:r>
            <a:r>
              <a:rPr lang="en-US" dirty="0"/>
              <a:t>exp</a:t>
            </a:r>
            <a:r>
              <a:rPr dirty="0"/>
              <a:t>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C8F52A-3BDC-EF33-D2D0-861A74B0C9A9}"/>
              </a:ext>
            </a:extLst>
          </p:cNvPr>
          <p:cNvGrpSpPr/>
          <p:nvPr/>
        </p:nvGrpSpPr>
        <p:grpSpPr>
          <a:xfrm>
            <a:off x="862853" y="3298576"/>
            <a:ext cx="3391905" cy="2953422"/>
            <a:chOff x="3694767" y="3914675"/>
            <a:chExt cx="3876950" cy="3407538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1DA12CFD-7A42-B302-C1CB-DBCCFF528309}"/>
                </a:ext>
              </a:extLst>
            </p:cNvPr>
            <p:cNvSpPr/>
            <p:nvPr/>
          </p:nvSpPr>
          <p:spPr>
            <a:xfrm>
              <a:off x="5125751" y="5937327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52118D6-8D7D-755F-DD09-D61D1942FD4B}"/>
                </a:ext>
              </a:extLst>
            </p:cNvPr>
            <p:cNvSpPr/>
            <p:nvPr/>
          </p:nvSpPr>
          <p:spPr>
            <a:xfrm>
              <a:off x="4805833" y="5002815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34AD4E-D341-599C-AEFB-2D0684788D1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727794" y="3914675"/>
              <a:ext cx="0" cy="108814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BA240-F5B4-F7C1-11D0-52DA9AC913AC}"/>
                </a:ext>
              </a:extLst>
            </p:cNvPr>
            <p:cNvSpPr txBox="1"/>
            <p:nvPr/>
          </p:nvSpPr>
          <p:spPr>
            <a:xfrm>
              <a:off x="3694767" y="6393871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EC5B1B-55E1-970C-6368-6FBB5B39ADC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727794" y="5449091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1186CD-ACAA-C1D6-A98A-3B64577B5E95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6329839" y="6380582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7BA442-333A-48E7-9274-BD26741A6932}"/>
                </a:ext>
              </a:extLst>
            </p:cNvPr>
            <p:cNvCxnSpPr>
              <a:cxnSpLocks/>
            </p:cNvCxnSpPr>
            <p:nvPr/>
          </p:nvCxnSpPr>
          <p:spPr>
            <a:xfrm>
              <a:off x="7496702" y="6358564"/>
              <a:ext cx="0" cy="9636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24EC00-6C59-F6C4-0401-C1892A94135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062" y="4373381"/>
              <a:ext cx="173017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A763B0-3AD0-9C9C-B2FF-C5A1455D5E05}"/>
                </a:ext>
              </a:extLst>
            </p:cNvPr>
            <p:cNvSpPr txBox="1"/>
            <p:nvPr/>
          </p:nvSpPr>
          <p:spPr>
            <a:xfrm>
              <a:off x="6240808" y="6327832"/>
              <a:ext cx="1330909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1A6D61-F67D-3600-0A1F-40415EA3F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062" y="4373381"/>
              <a:ext cx="0" cy="20072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12284F-B2F1-CE02-1339-661D63FBF8A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3994062" y="6380582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49429EF-B6D8-A60B-B046-055B0F9F113A}"/>
              </a:ext>
            </a:extLst>
          </p:cNvPr>
          <p:cNvSpPr/>
          <p:nvPr/>
        </p:nvSpPr>
        <p:spPr>
          <a:xfrm>
            <a:off x="662473" y="3121295"/>
            <a:ext cx="3788228" cy="334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1838-E355-D5B7-E4BD-0FE94A8B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While vs Do-While Loop</a:t>
            </a:r>
          </a:p>
        </p:txBody>
      </p:sp>
      <p:pic>
        <p:nvPicPr>
          <p:cNvPr id="1026" name="Picture 2" descr="The importance of knowing how to correctly use the while loop :  r/ProgrammerHumor">
            <a:extLst>
              <a:ext uri="{FF2B5EF4-FFF2-40B4-BE49-F238E27FC236}">
                <a16:creationId xmlns:a16="http://schemas.microsoft.com/office/drawing/2014/main" id="{2C144D15-15F0-384C-8EBE-65B1BDAB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90" y="1690688"/>
            <a:ext cx="6407020" cy="47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6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282F-58B9-C08F-8B0E-81AD9F0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633A-0ADF-8346-1D2C-F8306D70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641" y="1825624"/>
            <a:ext cx="5840963" cy="44165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Sometimes called “counting” loop</a:t>
            </a:r>
          </a:p>
          <a:p>
            <a:pPr lvl="1"/>
            <a:r>
              <a:rPr lang="en-US" dirty="0"/>
              <a:t>More like </a:t>
            </a:r>
            <a:r>
              <a:rPr lang="en-US" dirty="0" err="1"/>
              <a:t>swiss</a:t>
            </a:r>
            <a:r>
              <a:rPr lang="en-US" dirty="0"/>
              <a:t>-army knife!</a:t>
            </a:r>
          </a:p>
          <a:p>
            <a:r>
              <a:rPr lang="en-US" dirty="0"/>
              <a:t>Three expressions:</a:t>
            </a:r>
          </a:p>
          <a:p>
            <a:pPr lvl="1"/>
            <a:r>
              <a:rPr lang="en-US" dirty="0"/>
              <a:t>Initialization, condition, increment</a:t>
            </a:r>
          </a:p>
          <a:p>
            <a:r>
              <a:rPr lang="en-US" dirty="0"/>
              <a:t>Equivalent to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exp1;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(exp2) {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stmt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indent="0" hangingPunct="1">
              <a:buFontTx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exp3;</a:t>
            </a:r>
          </a:p>
          <a:p>
            <a:pPr marL="0" indent="0" hangingPunct="1">
              <a:buFontTx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for(&lt;expression&gt; ; &lt;expression&gt; ; &lt;expression&gt;)…">
            <a:extLst>
              <a:ext uri="{FF2B5EF4-FFF2-40B4-BE49-F238E27FC236}">
                <a16:creationId xmlns:a16="http://schemas.microsoft.com/office/drawing/2014/main" id="{0DD50812-7839-22C2-0DA3-D01CDACD7CC4}"/>
              </a:ext>
            </a:extLst>
          </p:cNvPr>
          <p:cNvSpPr txBox="1"/>
          <p:nvPr/>
        </p:nvSpPr>
        <p:spPr>
          <a:xfrm>
            <a:off x="268365" y="1825625"/>
            <a:ext cx="526426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for(</a:t>
            </a:r>
            <a:r>
              <a:rPr lang="en-US" dirty="0"/>
              <a:t> </a:t>
            </a:r>
            <a:r>
              <a:rPr dirty="0"/>
              <a:t>&lt;</a:t>
            </a:r>
            <a:r>
              <a:rPr b="1" dirty="0"/>
              <a:t>exp</a:t>
            </a:r>
            <a:r>
              <a:rPr lang="en-US" b="1" dirty="0"/>
              <a:t>1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2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3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396383-DB5F-4841-6381-7102293C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3068045"/>
            <a:ext cx="2637176" cy="3523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356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4643-1C61-0FAB-B4AF-84AC7913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Computing sum of 0..99 using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A46D-BCDE-3DE3-B74C-6370E1C1D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int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sum;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one way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sum = 0;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= sum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another way, with all initializations inside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 way, with empty body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another, using comma operator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0,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151-7DF1-00C3-786C-1ED569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38788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For Loop Coding Example (Compact)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78344-9C28-A9CC-41BB-6C9B09A1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6" y="0"/>
            <a:ext cx="8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794DC8-A6E6-61A1-72C0-A872130D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1" y="1919335"/>
            <a:ext cx="5871715" cy="3387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B65486BA-6EF4-DD0D-D793-BBE36EA8AA33}"/>
              </a:ext>
            </a:extLst>
          </p:cNvPr>
          <p:cNvSpPr/>
          <p:nvPr/>
        </p:nvSpPr>
        <p:spPr>
          <a:xfrm>
            <a:off x="5549774" y="3245287"/>
            <a:ext cx="1367049" cy="112753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61596-A943-8F2D-765D-33686BEDD3FA}"/>
              </a:ext>
            </a:extLst>
          </p:cNvPr>
          <p:cNvSpPr txBox="1"/>
          <p:nvPr/>
        </p:nvSpPr>
        <p:spPr>
          <a:xfrm>
            <a:off x="6916823" y="3030904"/>
            <a:ext cx="4608214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All variables for the “for loop” are declared with the loop.</a:t>
            </a:r>
          </a:p>
        </p:txBody>
      </p:sp>
    </p:spTree>
    <p:extLst>
      <p:ext uri="{BB962C8B-B14F-4D97-AF65-F5344CB8AC3E}">
        <p14:creationId xmlns:p14="http://schemas.microsoft.com/office/powerpoint/2010/main" val="359166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24ED-BF2E-5A29-2838-3B7D6E97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Comma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3DAF-7F15-7854-52EF-70772E3A1F7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3200" dirty="0"/>
              <a:t>Takes two expressions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 , exp2</a:t>
            </a:r>
          </a:p>
          <a:p>
            <a:pPr marL="0" indent="0">
              <a:buNone/>
            </a:pPr>
            <a:r>
              <a:rPr lang="en-US" sz="2800" dirty="0"/>
              <a:t>	exp1 is evaluated first, then exp2 is evaluated</a:t>
            </a:r>
          </a:p>
          <a:p>
            <a:pPr marL="0" indent="0">
              <a:buNone/>
            </a:pPr>
            <a:r>
              <a:rPr lang="en-US" sz="2800" dirty="0"/>
              <a:t>	exp2 is the result of the whole expression</a:t>
            </a:r>
          </a:p>
          <a:p>
            <a:r>
              <a:rPr lang="en-US" sz="3200" dirty="0"/>
              <a:t>Has the lowest precedence</a:t>
            </a:r>
          </a:p>
          <a:p>
            <a:r>
              <a:rPr lang="en-US" sz="3200" dirty="0"/>
              <a:t>Associates from left to right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exp1, exp2, exp3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  (exp1, exp2), exp3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lvl="1"/>
            <a:r>
              <a:rPr lang="en-US" sz="2800" dirty="0"/>
              <a:t>Order can make a difference, e.g.,</a:t>
            </a:r>
          </a:p>
          <a:p>
            <a:pPr marL="342900" lvl="1" indent="0">
              <a:buNone/>
            </a:pPr>
            <a:r>
              <a:rPr lang="en-US" sz="2800" dirty="0"/>
              <a:t>        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sum += i, i++);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2800" dirty="0"/>
              <a:t>  is not the same as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i++, sum += i);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482A-1BEA-7076-67DE-95F9C16D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46"/>
            <a:ext cx="10515600" cy="13255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Flow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3F15-D878-BDE9-5369-1240C7F0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359"/>
            <a:ext cx="10515600" cy="381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Statements are normally executed sequentially</a:t>
            </a:r>
          </a:p>
          <a:p>
            <a:r>
              <a:rPr lang="en-US" dirty="0"/>
              <a:t>For selective or repeated execution, we have all the usual suspects from Java/C++/Python: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if and if-else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29EAAD-7B15-01AA-5562-FE2FBD36B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021223"/>
              </p:ext>
            </p:extLst>
          </p:nvPr>
        </p:nvGraphicFramePr>
        <p:xfrm>
          <a:off x="2032000" y="1151022"/>
          <a:ext cx="8128000" cy="176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069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304967"/>
            <a:ext cx="10515600" cy="13255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b="1" strike="sngStrike" dirty="0"/>
              <a:t>1. Control Flow and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82505-B56B-66EF-F036-2994EE219279}"/>
              </a:ext>
            </a:extLst>
          </p:cNvPr>
          <p:cNvSpPr txBox="1">
            <a:spLocks/>
          </p:cNvSpPr>
          <p:nvPr/>
        </p:nvSpPr>
        <p:spPr>
          <a:xfrm>
            <a:off x="906379" y="188511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/>
              <a:t>2. If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544AF-72A2-F84B-74F2-B02AAF16AAF9}"/>
              </a:ext>
            </a:extLst>
          </p:cNvPr>
          <p:cNvSpPr txBox="1">
            <a:spLocks/>
          </p:cNvSpPr>
          <p:nvPr/>
        </p:nvSpPr>
        <p:spPr>
          <a:xfrm>
            <a:off x="906379" y="3465263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/>
              <a:t>3. While/For Statements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CBD2E4-1BA4-D515-8F36-F4DC4F8E9444}"/>
              </a:ext>
            </a:extLst>
          </p:cNvPr>
          <p:cNvSpPr txBox="1">
            <a:spLocks/>
          </p:cNvSpPr>
          <p:nvPr/>
        </p:nvSpPr>
        <p:spPr>
          <a:xfrm>
            <a:off x="906379" y="5039648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4. Switch Statements and Common C Mistakes</a:t>
            </a:r>
          </a:p>
        </p:txBody>
      </p:sp>
    </p:spTree>
    <p:extLst>
      <p:ext uri="{BB962C8B-B14F-4D97-AF65-F5344CB8AC3E}">
        <p14:creationId xmlns:p14="http://schemas.microsoft.com/office/powerpoint/2010/main" val="396699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1E55-E169-6F1C-0C70-64D2EA28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9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A77C-234E-238A-5192-30E9B448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“selection” statement</a:t>
            </a:r>
          </a:p>
          <a:p>
            <a:endParaRPr lang="en-US" dirty="0"/>
          </a:p>
        </p:txBody>
      </p:sp>
      <p:sp>
        <p:nvSpPr>
          <p:cNvPr id="4" name="switch (&lt;expression&gt;) {…">
            <a:extLst>
              <a:ext uri="{FF2B5EF4-FFF2-40B4-BE49-F238E27FC236}">
                <a16:creationId xmlns:a16="http://schemas.microsoft.com/office/drawing/2014/main" id="{DA9E4AC3-5118-0111-3452-53481D0F1E18}"/>
              </a:ext>
            </a:extLst>
          </p:cNvPr>
          <p:cNvSpPr txBox="1"/>
          <p:nvPr/>
        </p:nvSpPr>
        <p:spPr>
          <a:xfrm>
            <a:off x="2719096" y="2483553"/>
            <a:ext cx="7210413" cy="398057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switch (&lt;</a:t>
            </a:r>
            <a:r>
              <a:rPr lang="en-US" sz="2800" b="1" dirty="0">
                <a:solidFill>
                  <a:srgbClr val="6A8188"/>
                </a:solidFill>
                <a:latin typeface="Courier"/>
                <a:ea typeface="Courier"/>
                <a:cs typeface="Courier"/>
              </a:rPr>
              <a:t>integer </a:t>
            </a:r>
            <a:r>
              <a:rPr sz="2800" b="1" dirty="0"/>
              <a:t>expression</a:t>
            </a:r>
            <a:r>
              <a:rPr sz="2800" dirty="0"/>
              <a:t>&gt;)</a:t>
            </a:r>
            <a:r>
              <a:rPr lang="en-US" sz="2800" dirty="0"/>
              <a:t> 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constant1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	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default: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}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32564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B33F-1BC9-8116-DE55-1F4693B1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Switch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9D76-989C-2FBD-3B1A-74A6222EEA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Assume all variables are defined as int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switch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0: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n0 ++; break;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Note the break statement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1: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break for case 1. Will continue.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2: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{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Can put a block here and define new variables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int a = d + 10;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n1 = a * 10; break;    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default: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n_other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6F1-4123-D0D5-D9B4-FA62379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74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Where would we need to </a:t>
            </a:r>
            <a:r>
              <a:rPr lang="en-US"/>
              <a:t>use switch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9E5D-76B3-000B-8C2A-ECC8991C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552108"/>
            <a:ext cx="4931534" cy="4351338"/>
          </a:xfrm>
        </p:spPr>
        <p:txBody>
          <a:bodyPr/>
          <a:lstStyle/>
          <a:p>
            <a:r>
              <a:rPr lang="en-US" dirty="0"/>
              <a:t>Consider the scenario where we need to test the output of some operation with a lot of different outcomes. </a:t>
            </a:r>
          </a:p>
          <a:p>
            <a:r>
              <a:rPr lang="en-US" dirty="0"/>
              <a:t>We could write it using if and else if…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A66A0-1CA2-024B-4F4A-F5C50080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59" y="1552108"/>
            <a:ext cx="5360740" cy="5199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9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6F1-4123-D0D5-D9B4-FA62379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74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Where would we need to use switch?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8043D-20E3-C267-51D3-DF8D3157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27" y="1532953"/>
            <a:ext cx="7188946" cy="5219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524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247-2386-C5AA-64B0-041AE880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8255"/>
            <a:ext cx="10515600" cy="1325563"/>
          </a:xfrm>
        </p:spPr>
        <p:txBody>
          <a:bodyPr/>
          <a:lstStyle/>
          <a:p>
            <a:r>
              <a:rPr lang="en-US" u="sng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05C1-009B-D1F7-FA52-402F420A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" y="1041853"/>
            <a:ext cx="10780488" cy="2083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commonly used in switch statements</a:t>
            </a:r>
          </a:p>
          <a:p>
            <a:pPr lvl="1"/>
            <a:r>
              <a:rPr lang="en-US" dirty="0"/>
              <a:t>Prevents “fall-through” to the next case</a:t>
            </a:r>
          </a:p>
          <a:p>
            <a:r>
              <a:rPr lang="en-US" dirty="0"/>
              <a:t>Also works in loops (for, while, do-while)</a:t>
            </a:r>
          </a:p>
          <a:p>
            <a:pPr lvl="1"/>
            <a:r>
              <a:rPr lang="en-US" dirty="0"/>
              <a:t>Loop execution terminated immediately, control resumes at statement immediately following the loop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CFC5A-8DAF-289F-99E8-9936BF83DA07}"/>
              </a:ext>
            </a:extLst>
          </p:cNvPr>
          <p:cNvSpPr txBox="1"/>
          <p:nvPr/>
        </p:nvSpPr>
        <p:spPr>
          <a:xfrm>
            <a:off x="6858001" y="3201975"/>
            <a:ext cx="4613730" cy="35210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B60BF-C46F-D28D-A012-C93231588CC7}"/>
              </a:ext>
            </a:extLst>
          </p:cNvPr>
          <p:cNvSpPr txBox="1"/>
          <p:nvPr/>
        </p:nvSpPr>
        <p:spPr>
          <a:xfrm>
            <a:off x="691242" y="3225013"/>
            <a:ext cx="5404758" cy="35210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switch (a) {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    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of switch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E941C0-C75A-87F0-4DF3-B5C49103ADCD}"/>
              </a:ext>
            </a:extLst>
          </p:cNvPr>
          <p:cNvSpPr/>
          <p:nvPr/>
        </p:nvSpPr>
        <p:spPr>
          <a:xfrm>
            <a:off x="2976465" y="4608772"/>
            <a:ext cx="2509482" cy="1857342"/>
          </a:xfrm>
          <a:custGeom>
            <a:avLst/>
            <a:gdLst>
              <a:gd name="connsiteX0" fmla="*/ 0 w 2509482"/>
              <a:gd name="connsiteY0" fmla="*/ 112518 h 1857342"/>
              <a:gd name="connsiteX1" fmla="*/ 2463282 w 2509482"/>
              <a:gd name="connsiteY1" fmla="*/ 187163 h 1857342"/>
              <a:gd name="connsiteX2" fmla="*/ 1371600 w 2509482"/>
              <a:gd name="connsiteY2" fmla="*/ 1857342 h 185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482" h="1857342">
                <a:moveTo>
                  <a:pt x="0" y="112518"/>
                </a:moveTo>
                <a:cubicBezTo>
                  <a:pt x="1117341" y="4438"/>
                  <a:pt x="2234682" y="-103641"/>
                  <a:pt x="2463282" y="187163"/>
                </a:cubicBezTo>
                <a:cubicBezTo>
                  <a:pt x="2691882" y="477967"/>
                  <a:pt x="2031741" y="1167654"/>
                  <a:pt x="1371600" y="185734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3E5E9-BDFC-DC12-3847-166D3E1A63B4}"/>
              </a:ext>
            </a:extLst>
          </p:cNvPr>
          <p:cNvSpPr/>
          <p:nvPr/>
        </p:nvSpPr>
        <p:spPr>
          <a:xfrm>
            <a:off x="8779004" y="4608772"/>
            <a:ext cx="2509482" cy="1857342"/>
          </a:xfrm>
          <a:custGeom>
            <a:avLst/>
            <a:gdLst>
              <a:gd name="connsiteX0" fmla="*/ 0 w 2509482"/>
              <a:gd name="connsiteY0" fmla="*/ 112518 h 1857342"/>
              <a:gd name="connsiteX1" fmla="*/ 2463282 w 2509482"/>
              <a:gd name="connsiteY1" fmla="*/ 187163 h 1857342"/>
              <a:gd name="connsiteX2" fmla="*/ 1371600 w 2509482"/>
              <a:gd name="connsiteY2" fmla="*/ 1857342 h 185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482" h="1857342">
                <a:moveTo>
                  <a:pt x="0" y="112518"/>
                </a:moveTo>
                <a:cubicBezTo>
                  <a:pt x="1117341" y="4438"/>
                  <a:pt x="2234682" y="-103641"/>
                  <a:pt x="2463282" y="187163"/>
                </a:cubicBezTo>
                <a:cubicBezTo>
                  <a:pt x="2691882" y="477967"/>
                  <a:pt x="2031741" y="1167654"/>
                  <a:pt x="1371600" y="185734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9CE49B-553F-EC11-D736-8A647160BF9D}"/>
              </a:ext>
            </a:extLst>
          </p:cNvPr>
          <p:cNvSpPr/>
          <p:nvPr/>
        </p:nvSpPr>
        <p:spPr>
          <a:xfrm flipH="1">
            <a:off x="3881535" y="6176864"/>
            <a:ext cx="531844" cy="4292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AC9CD3-D369-E6AD-993A-1C8122409D38}"/>
              </a:ext>
            </a:extLst>
          </p:cNvPr>
          <p:cNvSpPr/>
          <p:nvPr/>
        </p:nvSpPr>
        <p:spPr>
          <a:xfrm flipH="1">
            <a:off x="9641633" y="6207622"/>
            <a:ext cx="531844" cy="4292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12BC-5469-7539-9C4C-8B8AE2B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u="sng" dirty="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1591-5A67-F6D0-FCF9-DE7285DB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201"/>
            <a:ext cx="10515600" cy="4351338"/>
          </a:xfrm>
        </p:spPr>
        <p:txBody>
          <a:bodyPr/>
          <a:lstStyle/>
          <a:p>
            <a:r>
              <a:rPr lang="en-US" dirty="0"/>
              <a:t>Skip the rest of current </a:t>
            </a:r>
            <a:r>
              <a:rPr lang="en-US" dirty="0">
                <a:solidFill>
                  <a:srgbClr val="FF0000"/>
                </a:solidFill>
              </a:rPr>
              <a:t>loop iteration </a:t>
            </a:r>
            <a:r>
              <a:rPr lang="en-US" dirty="0"/>
              <a:t>and continue to the next one</a:t>
            </a:r>
          </a:p>
          <a:p>
            <a:r>
              <a:rPr lang="en-US" dirty="0"/>
              <a:t>Can be used within for, while, and do-while loops</a:t>
            </a:r>
          </a:p>
          <a:p>
            <a:pPr lvl="1"/>
            <a:r>
              <a:rPr lang="en-US" dirty="0"/>
              <a:t>Can appear in a nested if / else</a:t>
            </a:r>
          </a:p>
          <a:p>
            <a:pPr lvl="1"/>
            <a:r>
              <a:rPr lang="en-US" dirty="0"/>
              <a:t>If used in nested loops, it applies to the “innermost” enclosing loop</a:t>
            </a:r>
          </a:p>
          <a:p>
            <a:pPr lvl="1"/>
            <a:r>
              <a:rPr lang="en-US" dirty="0"/>
              <a:t>For “for” loops, go to the evaluation of the “increment” expression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C9237-CF3F-2C77-9FEC-5F102C692140}"/>
              </a:ext>
            </a:extLst>
          </p:cNvPr>
          <p:cNvSpPr txBox="1"/>
          <p:nvPr/>
        </p:nvSpPr>
        <p:spPr>
          <a:xfrm>
            <a:off x="3894335" y="3261673"/>
            <a:ext cx="5404758" cy="343770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ea typeface="+mn-ea"/>
                <a:cs typeface="+mn-cs"/>
                <a:sym typeface="Helvetica Neue Light"/>
              </a:rPr>
              <a:t>continue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</p:txBody>
      </p:sp>
      <p:sp>
        <p:nvSpPr>
          <p:cNvPr id="5" name="Curved Left Arrow 2">
            <a:extLst>
              <a:ext uri="{FF2B5EF4-FFF2-40B4-BE49-F238E27FC236}">
                <a16:creationId xmlns:a16="http://schemas.microsoft.com/office/drawing/2014/main" id="{7F366561-9DC0-5EC5-72B7-C1A77EC7BC55}"/>
              </a:ext>
            </a:extLst>
          </p:cNvPr>
          <p:cNvSpPr/>
          <p:nvPr/>
        </p:nvSpPr>
        <p:spPr>
          <a:xfrm>
            <a:off x="7685473" y="5212418"/>
            <a:ext cx="1315040" cy="1300761"/>
          </a:xfrm>
          <a:prstGeom prst="curvedLeftArrow">
            <a:avLst>
              <a:gd name="adj1" fmla="val 10700"/>
              <a:gd name="adj2" fmla="val 28392"/>
              <a:gd name="adj3" fmla="val 36084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5087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8D-E77E-080B-6435-E955DD00D44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Common Mistakes in C coding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4FF4-6930-BA5C-B0EE-842E1B8CCE6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Confusing assignments and tests for equality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x=8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lang="en-US" dirty="0">
                <a:latin typeface="Consolas" panose="020B0609020204030204" pitchFamily="49" charset="0"/>
              </a:rPr>
              <a:t> x==8</a:t>
            </a:r>
          </a:p>
          <a:p>
            <a:r>
              <a:rPr lang="en-US" dirty="0"/>
              <a:t>Confusing logical and bitwise ops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x &amp;&amp; y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lang="en-US" dirty="0">
                <a:latin typeface="Consolas" panose="020B0609020204030204" pitchFamily="49" charset="0"/>
              </a:rPr>
              <a:t>  x &amp; y</a:t>
            </a:r>
          </a:p>
          <a:p>
            <a:r>
              <a:rPr lang="en-US" dirty="0"/>
              <a:t>Forgetting the "break" statements in a switch</a:t>
            </a:r>
          </a:p>
          <a:p>
            <a:r>
              <a:rPr lang="en-US" dirty="0"/>
              <a:t>Dangling else in nested if-then-else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3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8D-E77E-080B-6435-E955DD00D44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Common Mistakes in C coding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4FF4-6930-BA5C-B0EE-842E1B8C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Looping the right amount of times. Let’s say we want to loop 10 times: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06AA-901C-B542-30FA-042B4068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10" y="2705877"/>
            <a:ext cx="50673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EACA7-0FE6-9746-E6C6-A97F7197D97E}"/>
              </a:ext>
            </a:extLst>
          </p:cNvPr>
          <p:cNvSpPr/>
          <p:nvPr/>
        </p:nvSpPr>
        <p:spPr>
          <a:xfrm>
            <a:off x="4957665" y="3704253"/>
            <a:ext cx="1082351" cy="4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5550422-F639-E0B8-8E97-7CF9E0773C29}"/>
              </a:ext>
            </a:extLst>
          </p:cNvPr>
          <p:cNvSpPr/>
          <p:nvPr/>
        </p:nvSpPr>
        <p:spPr>
          <a:xfrm>
            <a:off x="202892" y="2705877"/>
            <a:ext cx="1614196" cy="1894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28FFF94-AC2E-F33B-2E15-F1F0F8F2FDCA}"/>
              </a:ext>
            </a:extLst>
          </p:cNvPr>
          <p:cNvSpPr/>
          <p:nvPr/>
        </p:nvSpPr>
        <p:spPr>
          <a:xfrm>
            <a:off x="6717943" y="2772358"/>
            <a:ext cx="1614196" cy="1894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6A7F5A-F676-6C44-0EBF-79969F0F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965" y="2705877"/>
            <a:ext cx="1695742" cy="2171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9B68BE-F132-439D-560B-B750A760A069}"/>
              </a:ext>
            </a:extLst>
          </p:cNvPr>
          <p:cNvSpPr/>
          <p:nvPr/>
        </p:nvSpPr>
        <p:spPr>
          <a:xfrm>
            <a:off x="8592036" y="2990152"/>
            <a:ext cx="970383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8D90-FA6A-D7BC-0F6F-D17049C55C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414A-223C-E3C9-1B50-05EB65F4C79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https://preview.redd.it/rvir9ttjg1a11.png?auto=webp&amp;s=69a4976a0df629d77c43497b9358d9a3a918f571</a:t>
            </a:r>
            <a:endParaRPr lang="en-US" dirty="0"/>
          </a:p>
          <a:p>
            <a:r>
              <a:rPr lang="en-US" dirty="0">
                <a:hlinkClick r:id="rId3"/>
              </a:rPr>
              <a:t>https://static.wikia.nocookie.net/tomandjerry/images/2/2b/Tom-de-brazos-cruzados11578470925.jpg/revision/latest/scale-to-width-down/1200?cb=20210224013420</a:t>
            </a:r>
            <a:endParaRPr lang="en-US" dirty="0"/>
          </a:p>
          <a:p>
            <a:r>
              <a:rPr lang="en-US" dirty="0">
                <a:hlinkClick r:id="rId4"/>
              </a:rPr>
              <a:t>https://preview.redd.it/sllzna67f6k61.jpg?auto=webp&amp;s=edfe83e6b7fd4c9f0dd51c3c72d9be2facd310b3</a:t>
            </a:r>
            <a:endParaRPr lang="en-US" dirty="0"/>
          </a:p>
          <a:p>
            <a:r>
              <a:rPr lang="en-US" dirty="0">
                <a:hlinkClick r:id="rId5"/>
              </a:rPr>
              <a:t>https://i.imgflip.com/3efwu7.jpg?a470208</a:t>
            </a:r>
            <a:endParaRPr lang="en-US" dirty="0"/>
          </a:p>
          <a:p>
            <a:r>
              <a:rPr lang="en-US" dirty="0">
                <a:hlinkClick r:id="rId6"/>
              </a:rPr>
              <a:t>https://preview.redd.it/6wksqjmmyw321.jpg?auto=webp&amp;s=aceebdeb23af98598c2508b42f77debbcd36cf4b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FDA-F2D5-014F-B85A-4A927F6C31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Blocks (compound statements)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3E24-CF76-C608-E8B0-5BCBBC52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List of statements enclosed by </a:t>
            </a:r>
            <a:r>
              <a:rPr lang="en-US" sz="4800" b="1" dirty="0">
                <a:solidFill>
                  <a:srgbClr val="FF0000"/>
                </a:solidFill>
              </a:rPr>
              <a:t>{</a:t>
            </a:r>
            <a:r>
              <a:rPr lang="en-US" sz="4800" dirty="0"/>
              <a:t> and </a:t>
            </a:r>
            <a:r>
              <a:rPr lang="en-US" sz="4800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C844-E30A-62E4-D244-315AC518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4" y="2966986"/>
            <a:ext cx="6371544" cy="3014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015C98-EE83-FCC2-CE09-80BE21CDA9B9}"/>
              </a:ext>
            </a:extLst>
          </p:cNvPr>
          <p:cNvSpPr/>
          <p:nvPr/>
        </p:nvSpPr>
        <p:spPr>
          <a:xfrm>
            <a:off x="1259632" y="3592285"/>
            <a:ext cx="5512205" cy="15862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55FB913-F108-1CCF-056B-2EE9CBC17A80}"/>
              </a:ext>
            </a:extLst>
          </p:cNvPr>
          <p:cNvSpPr/>
          <p:nvPr/>
        </p:nvSpPr>
        <p:spPr>
          <a:xfrm>
            <a:off x="6852241" y="3830214"/>
            <a:ext cx="1138335" cy="103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AF4CB-3D65-0400-0E99-D23D1418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79" y="4027908"/>
            <a:ext cx="4055316" cy="6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6EF8-17F1-11B1-4C2A-A280AA5D1D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the purpose of block statements?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37E0-D92A-46D8-E18F-1974DEAE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local variables which cannot be accessed outside of the block: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1DC18-4CB1-E93D-E3D3-B29F7055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9" y="2699424"/>
            <a:ext cx="7113814" cy="3074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BB9A41-7805-752C-2320-36468482A9FE}"/>
              </a:ext>
            </a:extLst>
          </p:cNvPr>
          <p:cNvSpPr/>
          <p:nvPr/>
        </p:nvSpPr>
        <p:spPr>
          <a:xfrm>
            <a:off x="7645659" y="3624940"/>
            <a:ext cx="1138335" cy="103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D1BF3-159F-E4CA-8063-42741DCF8001}"/>
              </a:ext>
            </a:extLst>
          </p:cNvPr>
          <p:cNvSpPr/>
          <p:nvPr/>
        </p:nvSpPr>
        <p:spPr>
          <a:xfrm>
            <a:off x="8923953" y="3480007"/>
            <a:ext cx="277119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code will actually not even compile. </a:t>
            </a:r>
          </a:p>
          <a:p>
            <a:pPr algn="ctr"/>
            <a:r>
              <a:rPr lang="en-US" dirty="0"/>
              <a:t>“c undeclared identifier”</a:t>
            </a:r>
          </a:p>
        </p:txBody>
      </p:sp>
    </p:spTree>
    <p:extLst>
      <p:ext uri="{BB962C8B-B14F-4D97-AF65-F5344CB8AC3E}">
        <p14:creationId xmlns:p14="http://schemas.microsoft.com/office/powerpoint/2010/main" val="79042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FFE9-5EDA-C673-8EC4-6D07CA43190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A small historical note: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A77BD-D991-FADD-8D75-7049446C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8446"/>
            <a:ext cx="5157787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C89 ALL variables had to be declared BEFORE usage in a code block: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E60F0-A6A8-F3B3-A11E-FECEE750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8446"/>
            <a:ext cx="5183188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C99 (the version we use) this is not the case: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1F58E-60CB-36A6-AA88-94E8068C1EEB}"/>
              </a:ext>
            </a:extLst>
          </p:cNvPr>
          <p:cNvSpPr txBox="1"/>
          <p:nvPr/>
        </p:nvSpPr>
        <p:spPr>
          <a:xfrm>
            <a:off x="1406662" y="2972618"/>
            <a:ext cx="4024037" cy="2872581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{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int a, b;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a = 3;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b = a * 10;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1B28B-35BD-A72C-F284-3F647134B089}"/>
              </a:ext>
            </a:extLst>
          </p:cNvPr>
          <p:cNvSpPr txBox="1"/>
          <p:nvPr/>
        </p:nvSpPr>
        <p:spPr>
          <a:xfrm>
            <a:off x="6751775" y="2972618"/>
            <a:ext cx="4024037" cy="3426579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{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int a;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a = 3;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int b;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b = a * 10;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3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DFFC-0ACF-FAD5-C60B-DA538AA91D1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Other Notes on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2AB0-03FB-9E88-9AEA-B1666D98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06" y="1928526"/>
            <a:ext cx="7145694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/>
            <a:r>
              <a:rPr lang="en-US" sz="4000" dirty="0"/>
              <a:t>Can be empty</a:t>
            </a:r>
          </a:p>
          <a:p>
            <a:pPr lvl="1"/>
            <a:r>
              <a:rPr lang="en-US" sz="4000" dirty="0"/>
              <a:t>Can be nested (block in block)</a:t>
            </a:r>
          </a:p>
          <a:p>
            <a:pPr lvl="1"/>
            <a:r>
              <a:rPr lang="en-US" sz="4000" dirty="0"/>
              <a:t>Useful for branching/loop statements </a:t>
            </a:r>
          </a:p>
          <a:p>
            <a:pPr lvl="1"/>
            <a:r>
              <a:rPr lang="en-US" sz="4000" dirty="0"/>
              <a:t>Can define variables at the beginning of blocks</a:t>
            </a:r>
          </a:p>
          <a:p>
            <a:pPr lvl="2"/>
            <a:r>
              <a:rPr lang="en-US" sz="3600" dirty="0"/>
              <a:t>Can mix declarations and code in c99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5F87A-B947-CB6D-3128-ED8F3456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4713868"/>
            <a:ext cx="2536147" cy="1425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77D20-6C5F-2C22-0EFC-D300CE66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2362554"/>
            <a:ext cx="2536146" cy="1425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F386B-0AE4-442E-D27A-EF752762C783}"/>
              </a:ext>
            </a:extLst>
          </p:cNvPr>
          <p:cNvSpPr txBox="1"/>
          <p:nvPr/>
        </p:nvSpPr>
        <p:spPr>
          <a:xfrm>
            <a:off x="1045028" y="1928526"/>
            <a:ext cx="25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63B9D-BC0B-1DE9-A336-DD4722D24828}"/>
              </a:ext>
            </a:extLst>
          </p:cNvPr>
          <p:cNvSpPr txBox="1"/>
          <p:nvPr/>
        </p:nvSpPr>
        <p:spPr>
          <a:xfrm>
            <a:off x="1045029" y="4293712"/>
            <a:ext cx="25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 of C Code:</a:t>
            </a:r>
          </a:p>
        </p:txBody>
      </p:sp>
    </p:spTree>
    <p:extLst>
      <p:ext uri="{BB962C8B-B14F-4D97-AF65-F5344CB8AC3E}">
        <p14:creationId xmlns:p14="http://schemas.microsoft.com/office/powerpoint/2010/main" val="15938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304967"/>
            <a:ext cx="10515600" cy="13255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b="1" strike="sngStrike" dirty="0"/>
              <a:t>1. Control Flow and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82505-B56B-66EF-F036-2994EE219279}"/>
              </a:ext>
            </a:extLst>
          </p:cNvPr>
          <p:cNvSpPr txBox="1">
            <a:spLocks/>
          </p:cNvSpPr>
          <p:nvPr/>
        </p:nvSpPr>
        <p:spPr>
          <a:xfrm>
            <a:off x="906379" y="188511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2. If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544AF-72A2-F84B-74F2-B02AAF16AAF9}"/>
              </a:ext>
            </a:extLst>
          </p:cNvPr>
          <p:cNvSpPr txBox="1">
            <a:spLocks/>
          </p:cNvSpPr>
          <p:nvPr/>
        </p:nvSpPr>
        <p:spPr>
          <a:xfrm>
            <a:off x="906379" y="3465263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3. While/For Statements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CBD2E4-1BA4-D515-8F36-F4DC4F8E9444}"/>
              </a:ext>
            </a:extLst>
          </p:cNvPr>
          <p:cNvSpPr txBox="1">
            <a:spLocks/>
          </p:cNvSpPr>
          <p:nvPr/>
        </p:nvSpPr>
        <p:spPr>
          <a:xfrm>
            <a:off x="906379" y="5039648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4. Switch Statements and Common C Mistakes</a:t>
            </a:r>
          </a:p>
        </p:txBody>
      </p:sp>
    </p:spTree>
    <p:extLst>
      <p:ext uri="{BB962C8B-B14F-4D97-AF65-F5344CB8AC3E}">
        <p14:creationId xmlns:p14="http://schemas.microsoft.com/office/powerpoint/2010/main" val="78062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3361-D4FD-D947-D64D-6E8DCF0601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Comparison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C87D-EDD3-9792-E93D-A28200E7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4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200" dirty="0"/>
              <a:t>Operators are commonly used inside of if and else statements.</a:t>
            </a:r>
          </a:p>
          <a:p>
            <a:r>
              <a:rPr lang="en-US" sz="3200" dirty="0"/>
              <a:t>Comparison operators that </a:t>
            </a:r>
            <a:r>
              <a:rPr lang="en-US" dirty="0"/>
              <a:t>compare two expressions</a:t>
            </a:r>
          </a:p>
          <a:p>
            <a:pPr lvl="1"/>
            <a:r>
              <a:rPr lang="en-US" dirty="0"/>
              <a:t>Pay attention to types!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==    !=    &gt;    &lt;    &gt;=    &lt;=</a:t>
            </a:r>
          </a:p>
          <a:p>
            <a:r>
              <a:rPr lang="en-US" sz="3200" dirty="0"/>
              <a:t>Logical operators</a:t>
            </a:r>
            <a:endParaRPr lang="en-US" dirty="0"/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&amp;&amp;    ||    !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The result is either 0 or 1 (of int type)</a:t>
            </a:r>
          </a:p>
          <a:p>
            <a:pPr lvl="1"/>
            <a:r>
              <a:rPr lang="en-US" sz="2800" dirty="0"/>
              <a:t>Again, 0 means false and 1 means true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1930</Words>
  <Application>Microsoft Office PowerPoint</Application>
  <PresentationFormat>Widescreen</PresentationFormat>
  <Paragraphs>310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</vt:lpstr>
      <vt:lpstr>Office Theme</vt:lpstr>
      <vt:lpstr>CSE 3100: Systems Programming</vt:lpstr>
      <vt:lpstr>1. Control Flow and Blocks</vt:lpstr>
      <vt:lpstr>Flow of Control</vt:lpstr>
      <vt:lpstr>Blocks (compound statements)</vt:lpstr>
      <vt:lpstr>What is the purpose of block statements?</vt:lpstr>
      <vt:lpstr>A small historical note: </vt:lpstr>
      <vt:lpstr>Other Notes on Blocks</vt:lpstr>
      <vt:lpstr>1. Control Flow and Blocks</vt:lpstr>
      <vt:lpstr>Comparison and logical operators</vt:lpstr>
      <vt:lpstr>Branching: if and if-else</vt:lpstr>
      <vt:lpstr>If Example: Min</vt:lpstr>
      <vt:lpstr>Branching: if and if-else</vt:lpstr>
      <vt:lpstr>Example: if-else statement with blocks</vt:lpstr>
      <vt:lpstr>Bad Coding: Dangling else (1/4)</vt:lpstr>
      <vt:lpstr>Bad Coding: Dangling else (2/4)</vt:lpstr>
      <vt:lpstr>Bad Coding: Dangling else (3/4)</vt:lpstr>
      <vt:lpstr>Bad Coding: Dangling else (4/4)</vt:lpstr>
      <vt:lpstr>Why do we care so much about code readability in C?</vt:lpstr>
      <vt:lpstr>Ternary operator</vt:lpstr>
      <vt:lpstr>Ternary Operator Coding Example</vt:lpstr>
      <vt:lpstr>Multi-way branching using “else if” …</vt:lpstr>
      <vt:lpstr>1. Control Flow and Blocks</vt:lpstr>
      <vt:lpstr>While Loop</vt:lpstr>
      <vt:lpstr>Do-While Loop</vt:lpstr>
      <vt:lpstr>While vs Do-While Loop</vt:lpstr>
      <vt:lpstr>For Loop</vt:lpstr>
      <vt:lpstr>Computing sum of 0..99 using for</vt:lpstr>
      <vt:lpstr>For Loop Coding Example (Compact)</vt:lpstr>
      <vt:lpstr>Comma operator</vt:lpstr>
      <vt:lpstr>1. Control Flow and Blocks</vt:lpstr>
      <vt:lpstr>Switch Statements</vt:lpstr>
      <vt:lpstr>Switch Example</vt:lpstr>
      <vt:lpstr>Where would we need to use switch?</vt:lpstr>
      <vt:lpstr>Where would we need to use switch?</vt:lpstr>
      <vt:lpstr>Break Statement</vt:lpstr>
      <vt:lpstr>Continue Statement</vt:lpstr>
      <vt:lpstr>Common Mistakes in C coding 1</vt:lpstr>
      <vt:lpstr>Common Mistakes in C coding 2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K M</dc:creator>
  <cp:lastModifiedBy>Mahmood, Kaleel</cp:lastModifiedBy>
  <cp:revision>94</cp:revision>
  <dcterms:created xsi:type="dcterms:W3CDTF">2023-01-21T18:09:55Z</dcterms:created>
  <dcterms:modified xsi:type="dcterms:W3CDTF">2024-01-24T15:44:42Z</dcterms:modified>
</cp:coreProperties>
</file>