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467" r:id="rId3"/>
    <p:sldId id="268" r:id="rId4"/>
    <p:sldId id="269" r:id="rId5"/>
    <p:sldId id="270" r:id="rId6"/>
    <p:sldId id="271" r:id="rId7"/>
    <p:sldId id="272" r:id="rId8"/>
    <p:sldId id="275" r:id="rId9"/>
    <p:sldId id="276" r:id="rId10"/>
    <p:sldId id="273" r:id="rId11"/>
    <p:sldId id="274" r:id="rId12"/>
    <p:sldId id="277" r:id="rId13"/>
    <p:sldId id="468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469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470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471" r:id="rId65"/>
    <p:sldId id="329" r:id="rId66"/>
    <p:sldId id="326" r:id="rId67"/>
    <p:sldId id="327" r:id="rId68"/>
    <p:sldId id="328" r:id="rId69"/>
    <p:sldId id="330" r:id="rId70"/>
    <p:sldId id="267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11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A924-CE97-425A-A786-AE2D571B426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F7F85-2320-42D5-873B-256BB844E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9D25-0B7F-B1CE-F52E-9BA180E51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0CE05-F75B-02D8-8A30-411F81134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4BF1-9131-BA65-857F-63169ABE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3C87-2B46-7F2A-D54F-B103EEB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D531-CF50-EC02-D54F-90E5EF8A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B39-EE3B-FFD3-2F5E-EA7ED296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2BB011-3B4A-9402-46B3-26A1773AD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A7EAC-12DD-271D-B44B-6A2ACC3AD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6B88-1849-5016-6D8C-25D34896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B27-6A09-5D3C-ACAE-2962A672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59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3E93C-2C00-2AE1-994A-BE27EBE2BF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92ECD-3BA7-D54F-15BA-433730C2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2040E-C9C2-B662-63C1-8F5D2975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9B1C-0772-CFAD-1394-DD0380F0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9A3A-49EA-15D6-85ED-B3A582AD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1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4AE6-9797-FAFB-9776-3EDFC4AC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A617-9364-9892-D582-FA6A4C2DF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B2B4-E407-7F20-2C03-3B9DEAA8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43465-F846-7A57-19E5-49775734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23432-705B-6524-3DA0-8955FF24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DD7B-EA2B-C58F-AC77-970C87C4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6374-B654-3D23-541D-35D8ACFBA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2D59-73F1-E990-97F9-26327F3C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C0430-3B2D-BB17-5CC8-1630F0F8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A0FA-1DBA-CDD7-C34F-85772723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3800-5D5C-B70A-E398-0969312E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52DBC-6D25-AF9C-A3DC-A94E0C8B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E3C90-3909-A1E9-2AD8-1E22515C8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35C4D-B429-57CF-1265-831FD1E10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525F-FD69-74B8-5A7C-A93FB8C7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4C3E4-1EBF-7DAB-A0AC-A900BC04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D59C-4559-6D15-7730-DDCAC53A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EAB68-959E-B80E-E31C-BE1FC1E0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012B4-AC8E-A924-A4EB-4D9BD298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1374-4DF5-5DBF-D35B-F374C4A20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AD48C-1E35-C57C-D264-0706F96A0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5B0A3E-A8B0-DACB-6187-46541889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14AE0-77CB-BC60-82FE-A9DC042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DA030-00D2-34B9-4173-6A7B2308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2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C08D-4DED-F266-A1DB-A9284FD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09A5C6-B5AC-CB1E-C483-C271866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D328F-0119-811E-2172-E4F3E69D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A8566-40F3-1633-2B6B-D768D90B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8AC85-0553-EA33-E5A4-3FF985C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E5CCA-3103-DB17-B61A-06494BEF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77A18-20AB-3E58-510F-7FCF4BC9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9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1EBF-410F-B5E9-5501-4CC5623B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47C07-E3C8-3CA6-FCCD-BE3D6996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00DF-3EF7-E8B2-4756-1E233BB3D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91134-9D61-11BC-13D9-CF67C8E1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921C1-8889-DDB0-C723-1AFBE307F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ACF56-AEAE-7DD8-6F62-A5BDAEEC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3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2757-32A7-35AE-29F5-E312AE05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62C0F-D056-223D-88F6-61C6D78BB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5E826-965D-A19B-F233-CBAC7BB06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8648-211E-CBEE-C76E-DC9313E4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187EC-4639-A166-253E-C1D61199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5C077-D90B-1D7E-83D9-5B88D79B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23662-4C2E-DFA0-219E-2458A105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CB472-9163-5518-643D-4735C1C25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7181-79B3-4EFB-12A9-FE54C0578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572BF-C76E-4508-9D8B-FECC02DEE63E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DE42-872E-A541-37C2-C737F2B19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14DC-6659-CF02-0983-BC526E1D3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30E7-6FA1-4879-A6E2-A42A4829A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4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i.kym-cdn.com/entries/icons/original/000/028/596/dsmGaKWMeHXe9QuJtq_ys30PNfTGnMsRuHuo_MUzGCg.jpg" TargetMode="External"/><Relationship Id="rId3" Type="http://schemas.openxmlformats.org/officeDocument/2006/relationships/hyperlink" Target="https://i.kym-cdn.com/photos/images/newsfeed/000/531/557/a88.jpg" TargetMode="External"/><Relationship Id="rId7" Type="http://schemas.openxmlformats.org/officeDocument/2006/relationships/hyperlink" Target="https://i.imgur.com/i9JNNvJ.jpg" TargetMode="External"/><Relationship Id="rId2" Type="http://schemas.openxmlformats.org/officeDocument/2006/relationships/hyperlink" Target="https://wompampsupport.azureedge.net/fetchimage?siteId=7575&amp;v=2&amp;jpgQuality=100&amp;width=700&amp;url=https%3A%2F%2Fi.kym-cdn.com%2Fentries%2Ficons%2Ffacebook%2F000%2F026%2F366%2Fpather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.kym-cdn.com/entries/icons/original/000/028/021/work.jpg" TargetMode="External"/><Relationship Id="rId5" Type="http://schemas.openxmlformats.org/officeDocument/2006/relationships/hyperlink" Target="https://s3.amazonaws.com/pix.iemoji.com/images/emoji/apple/ios-12/256/backhand-index-pointing-right.png" TargetMode="External"/><Relationship Id="rId4" Type="http://schemas.openxmlformats.org/officeDocument/2006/relationships/hyperlink" Target="https://loveincorporated.blob.core.windows.net/contentimages/main/2ba923f2-25b7-403b-b3c3-95ac2016c7bb-shire-hobbit-home.jp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Lecture 5: Arrays and Pointer Basics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5A7B-8C5D-7A90-15FA-05B73EA9DFB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Strings are Arrays Too!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8F25D-7570-5D54-1BB9-3CDB3E1EE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4"/>
            <a:ext cx="10627895" cy="223703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 string is </a:t>
            </a:r>
            <a:r>
              <a:rPr lang="en-US" dirty="0">
                <a:solidFill>
                  <a:schemeClr val="accent1"/>
                </a:solidFill>
              </a:rPr>
              <a:t>a char array</a:t>
            </a:r>
            <a:r>
              <a:rPr lang="en-US" dirty="0"/>
              <a:t> that </a:t>
            </a:r>
            <a:r>
              <a:rPr lang="en-US" dirty="0">
                <a:solidFill>
                  <a:schemeClr val="accent1"/>
                </a:solidFill>
              </a:rPr>
              <a:t>ends with a 0 (null character)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Memory that stores 0 is part of the string</a:t>
            </a:r>
          </a:p>
          <a:p>
            <a:r>
              <a:rPr lang="en-US" dirty="0"/>
              <a:t>It can be initialized with a list of characters </a:t>
            </a:r>
          </a:p>
          <a:p>
            <a:r>
              <a:rPr lang="en-US" dirty="0"/>
              <a:t>or a string (double-quoted literal)</a:t>
            </a:r>
          </a:p>
          <a:p>
            <a:endParaRPr lang="en-US" dirty="0"/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AA0A23FB-D471-E743-738C-738C42BA2DC1}"/>
              </a:ext>
            </a:extLst>
          </p:cNvPr>
          <p:cNvSpPr txBox="1"/>
          <p:nvPr/>
        </p:nvSpPr>
        <p:spPr>
          <a:xfrm>
            <a:off x="2419552" y="4109679"/>
            <a:ext cx="8199851" cy="25648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main()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 </a:t>
            </a:r>
            <a:r>
              <a:rPr sz="2000" dirty="0"/>
              <a:t>char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s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>
                <a:solidFill>
                  <a:srgbClr val="E5493D"/>
                </a:solidFill>
              </a:rPr>
              <a:t>6</a:t>
            </a:r>
            <a:r>
              <a:rPr sz="2000" dirty="0">
                <a:solidFill>
                  <a:srgbClr val="6A8188"/>
                </a:solidFill>
              </a:rPr>
              <a:t>] = </a:t>
            </a:r>
            <a:r>
              <a:rPr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sz="2000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sz="2000" dirty="0" err="1">
                <a:solidFill>
                  <a:srgbClr val="E5493D"/>
                </a:solidFill>
              </a:rPr>
              <a:t>'l'</a:t>
            </a:r>
            <a:r>
              <a:rPr sz="2000" dirty="0" err="1">
                <a:solidFill>
                  <a:srgbClr val="6A8188"/>
                </a:solidFill>
              </a:rPr>
              <a:t>,</a:t>
            </a:r>
            <a:r>
              <a:rPr sz="2000" dirty="0" err="1">
                <a:solidFill>
                  <a:srgbClr val="E5493D"/>
                </a:solidFill>
              </a:rPr>
              <a:t>'o</a:t>
            </a:r>
            <a:r>
              <a:rPr sz="2000" dirty="0">
                <a:solidFill>
                  <a:srgbClr val="E5493D"/>
                </a:solidFill>
              </a:rPr>
              <a:t>','\0'</a:t>
            </a:r>
            <a:r>
              <a:rPr sz="2000" dirty="0">
                <a:solidFill>
                  <a:srgbClr val="6A8188"/>
                </a:solidFill>
              </a:rPr>
              <a:t>};</a:t>
            </a:r>
            <a:endParaRPr lang="en-US" sz="2000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char </a:t>
            </a:r>
            <a:r>
              <a:rPr lang="en-US" sz="2000" dirty="0">
                <a:solidFill>
                  <a:srgbClr val="788E95"/>
                </a:solidFill>
              </a:rPr>
              <a:t>t</a:t>
            </a:r>
            <a:r>
              <a:rPr lang="en-US" sz="2000" dirty="0">
                <a:solidFill>
                  <a:srgbClr val="6A8188"/>
                </a:solidFill>
              </a:rPr>
              <a:t>[</a:t>
            </a:r>
            <a:r>
              <a:rPr lang="en-US" sz="2000" dirty="0">
                <a:solidFill>
                  <a:srgbClr val="E5493D"/>
                </a:solidFill>
              </a:rPr>
              <a:t>6</a:t>
            </a:r>
            <a:r>
              <a:rPr lang="en-US" sz="2000" dirty="0">
                <a:solidFill>
                  <a:srgbClr val="6A8188"/>
                </a:solidFill>
              </a:rPr>
              <a:t>] = 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sz="2000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char </a:t>
            </a:r>
            <a:r>
              <a:rPr lang="en-US" sz="2000" dirty="0">
                <a:solidFill>
                  <a:srgbClr val="788E95"/>
                </a:solidFill>
              </a:rPr>
              <a:t>u</a:t>
            </a:r>
            <a:r>
              <a:rPr lang="en-US" sz="2000" dirty="0">
                <a:solidFill>
                  <a:srgbClr val="6A8188"/>
                </a:solidFill>
              </a:rPr>
              <a:t>[] = 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E5493D"/>
                </a:solidFill>
              </a:rPr>
              <a:t>Hello</a:t>
            </a:r>
            <a:r>
              <a:rPr lang="en-US" sz="2000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2000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 </a:t>
            </a:r>
            <a:r>
              <a:rPr sz="2000" dirty="0" err="1">
                <a:solidFill>
                  <a:srgbClr val="6A8188"/>
                </a:solidFill>
              </a:rPr>
              <a:t>printf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/>
              <a:t>"Array is: %s</a:t>
            </a:r>
            <a:r>
              <a:rPr sz="2000" dirty="0">
                <a:solidFill>
                  <a:srgbClr val="7F87CF"/>
                </a:solidFill>
              </a:rPr>
              <a:t>\n</a:t>
            </a:r>
            <a:r>
              <a:rPr sz="2000" dirty="0"/>
              <a:t>"</a:t>
            </a:r>
            <a:r>
              <a:rPr sz="2000" dirty="0">
                <a:solidFill>
                  <a:srgbClr val="6A8188"/>
                </a:solidFill>
              </a:rPr>
              <a:t>,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s</a:t>
            </a:r>
            <a:r>
              <a:rPr sz="2000" dirty="0">
                <a:solidFill>
                  <a:srgbClr val="6A8188"/>
                </a:solidFill>
              </a:rPr>
              <a:t>);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6912-54A0-3D46-4B5E-5122ABCE2BFF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would this look like in memory?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8D9EB467-EACB-44F4-11D0-4215FEC67426}"/>
              </a:ext>
            </a:extLst>
          </p:cNvPr>
          <p:cNvSpPr txBox="1"/>
          <p:nvPr/>
        </p:nvSpPr>
        <p:spPr>
          <a:xfrm>
            <a:off x="450385" y="2417886"/>
            <a:ext cx="5777964" cy="34265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/>
              <a:t>char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6</a:t>
            </a:r>
            <a:r>
              <a:rPr dirty="0">
                <a:solidFill>
                  <a:srgbClr val="6A8188"/>
                </a:solidFill>
              </a:rPr>
              <a:t>] = </a:t>
            </a:r>
            <a:r>
              <a:rPr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{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H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e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l</a:t>
            </a:r>
            <a:r>
              <a:rPr lang="en-US"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'</a:t>
            </a:r>
            <a:r>
              <a:rPr dirty="0" err="1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,</a:t>
            </a:r>
            <a:r>
              <a:rPr dirty="0" err="1">
                <a:solidFill>
                  <a:srgbClr val="E5493D"/>
                </a:solidFill>
              </a:rPr>
              <a:t>'l'</a:t>
            </a:r>
            <a:r>
              <a:rPr dirty="0" err="1">
                <a:solidFill>
                  <a:srgbClr val="6A8188"/>
                </a:solidFill>
              </a:rPr>
              <a:t>,</a:t>
            </a:r>
            <a:r>
              <a:rPr dirty="0" err="1">
                <a:solidFill>
                  <a:srgbClr val="E5493D"/>
                </a:solidFill>
              </a:rPr>
              <a:t>'o</a:t>
            </a:r>
            <a:r>
              <a:rPr dirty="0">
                <a:solidFill>
                  <a:srgbClr val="E5493D"/>
                </a:solidFill>
              </a:rPr>
              <a:t>','\0'</a:t>
            </a:r>
            <a:r>
              <a:rPr dirty="0">
                <a:solidFill>
                  <a:srgbClr val="6A8188"/>
                </a:solidFill>
              </a:rPr>
              <a:t>};</a:t>
            </a:r>
            <a:endParaRPr lang="en-US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t</a:t>
            </a:r>
            <a:r>
              <a:rPr lang="en-US" dirty="0">
                <a:solidFill>
                  <a:srgbClr val="6A8188"/>
                </a:solidFill>
              </a:rPr>
              <a:t>[</a:t>
            </a:r>
            <a:r>
              <a:rPr lang="en-US" dirty="0">
                <a:solidFill>
                  <a:srgbClr val="E5493D"/>
                </a:solidFill>
              </a:rPr>
              <a:t>6</a:t>
            </a:r>
            <a:r>
              <a:rPr lang="en-US" dirty="0">
                <a:solidFill>
                  <a:srgbClr val="6A8188"/>
                </a:solidFill>
              </a:rPr>
              <a:t>] = 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"Hello"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   char </a:t>
            </a:r>
            <a:r>
              <a:rPr lang="en-US" dirty="0">
                <a:solidFill>
                  <a:srgbClr val="788E95"/>
                </a:solidFill>
              </a:rPr>
              <a:t>u</a:t>
            </a:r>
            <a:r>
              <a:rPr lang="en-US" dirty="0">
                <a:solidFill>
                  <a:srgbClr val="6A8188"/>
                </a:solidFill>
              </a:rPr>
              <a:t>[] = 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E5493D"/>
                </a:solidFill>
              </a:rPr>
              <a:t>Hello</a:t>
            </a:r>
            <a:r>
              <a:rPr lang="en-US" dirty="0">
                <a:solidFill>
                  <a:srgbClr val="E5493D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  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"Array is: %s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,</a:t>
            </a:r>
            <a:r>
              <a:rPr lang="en-US" dirty="0">
                <a:solidFill>
                  <a:srgbClr val="6A8188"/>
                </a:solidFill>
              </a:rPr>
              <a:t> </a:t>
            </a:r>
            <a:r>
              <a:rPr dirty="0">
                <a:solidFill>
                  <a:srgbClr val="788E95"/>
                </a:solidFill>
              </a:rPr>
              <a:t>s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9997B3-3319-8CB0-4490-06B05B100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34672"/>
              </p:ext>
            </p:extLst>
          </p:nvPr>
        </p:nvGraphicFramePr>
        <p:xfrm>
          <a:off x="7630161" y="1799456"/>
          <a:ext cx="3723639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4430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387034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182175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</a:t>
                      </a: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s[5]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s[4]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'o'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s[3]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s[2]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'l'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s[1]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'e'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s[0]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'H'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137AEAF-5E1A-4302-883E-F835A56A58B8}"/>
              </a:ext>
            </a:extLst>
          </p:cNvPr>
          <p:cNvSpPr/>
          <p:nvPr/>
        </p:nvSpPr>
        <p:spPr>
          <a:xfrm>
            <a:off x="6501063" y="3874168"/>
            <a:ext cx="1173214" cy="1134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93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1FA7-2CB1-A04F-9102-A35BB27369D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D334-BF2D-CA98-C933-09F70EC08D4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Arrays can be passed to functions!</a:t>
            </a:r>
          </a:p>
          <a:p>
            <a:pPr lvl="1"/>
            <a:r>
              <a:rPr lang="en-US" dirty="0"/>
              <a:t>With </a:t>
            </a:r>
            <a:r>
              <a:rPr lang="en-US" dirty="0">
                <a:solidFill>
                  <a:schemeClr val="accent1"/>
                </a:solidFill>
              </a:rPr>
              <a:t>one big caveat</a:t>
            </a:r>
            <a:r>
              <a:rPr lang="en-US" dirty="0"/>
              <a:t>…</a:t>
            </a:r>
          </a:p>
          <a:p>
            <a:r>
              <a:rPr lang="en-US" dirty="0"/>
              <a:t>Calling convention in C</a:t>
            </a:r>
          </a:p>
          <a:p>
            <a:pPr lvl="1"/>
            <a:r>
              <a:rPr lang="en-US" dirty="0"/>
              <a:t>BY VALUE for everything….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EXCEPT arrays</a:t>
            </a:r>
            <a:r>
              <a:rPr lang="en-US" dirty="0"/>
              <a:t>…</a:t>
            </a:r>
          </a:p>
          <a:p>
            <a:r>
              <a:rPr lang="en-US" dirty="0"/>
              <a:t>Arrays are always passed </a:t>
            </a:r>
            <a:r>
              <a:rPr lang="en-US" dirty="0">
                <a:solidFill>
                  <a:srgbClr val="FF0000"/>
                </a:solidFill>
              </a:rPr>
              <a:t>BY REFERENCE</a:t>
            </a:r>
            <a:endParaRPr lang="en-US" dirty="0"/>
          </a:p>
          <a:p>
            <a:pPr lvl="1"/>
            <a:r>
              <a:rPr lang="en-US" dirty="0"/>
              <a:t>Passed as “pointers” – we‘ll look at pointers soon</a:t>
            </a:r>
          </a:p>
          <a:p>
            <a:r>
              <a:rPr lang="en-US" dirty="0"/>
              <a:t>Functions cannot return arrays</a:t>
            </a:r>
          </a:p>
          <a:p>
            <a:pPr lvl="1"/>
            <a:r>
              <a:rPr lang="en-US" dirty="0"/>
              <a:t>No easy assignments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79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560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does passing by value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 this code what will be the value of x at the end?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5959642" y="3883817"/>
            <a:ext cx="1018673" cy="942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90A27-FCB4-E9B0-7497-2DA0F4770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191" y="4008394"/>
            <a:ext cx="4327273" cy="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1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 in main…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4652210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Start in main…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96256" y="5650831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6749717" y="2273604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84805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1627-14DC-DC0D-BCBE-04E7E6719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Now go to </a:t>
            </a:r>
            <a:r>
              <a:rPr lang="en-US" dirty="0" err="1"/>
              <a:t>AddInt</a:t>
            </a:r>
            <a:r>
              <a:rPr lang="en-US" dirty="0"/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84485" y="3104146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805864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78239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62427" y="3092115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1299110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62427" y="3372852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0972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140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96514" y="3641557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395542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96514" y="3862136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463699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5642810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sum =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D481C0B-3921-5222-D41F-45EFDB029B45}"/>
              </a:ext>
            </a:extLst>
          </p:cNvPr>
          <p:cNvSpPr/>
          <p:nvPr/>
        </p:nvSpPr>
        <p:spPr>
          <a:xfrm>
            <a:off x="9055768" y="4467810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9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1B0F-EDE4-B561-CB24-39DDA0C799E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is going on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F9009-EC2D-93BD-833E-C8D19F2E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6" y="2460758"/>
            <a:ext cx="5121442" cy="4100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963C10F-0700-09B5-C6E6-D3DCAD5CC511}"/>
              </a:ext>
            </a:extLst>
          </p:cNvPr>
          <p:cNvSpPr/>
          <p:nvPr/>
        </p:nvSpPr>
        <p:spPr>
          <a:xfrm>
            <a:off x="128340" y="5931567"/>
            <a:ext cx="457196" cy="462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6EDD-4EE0-B76A-76A8-0BFD4A6F8F23}"/>
              </a:ext>
            </a:extLst>
          </p:cNvPr>
          <p:cNvSpPr/>
          <p:nvPr/>
        </p:nvSpPr>
        <p:spPr>
          <a:xfrm>
            <a:off x="6096000" y="2642936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=10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sum = 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78AD5-8A25-9A32-367E-EDBB21E0323D}"/>
              </a:ext>
            </a:extLst>
          </p:cNvPr>
          <p:cNvSpPr txBox="1"/>
          <p:nvPr/>
        </p:nvSpPr>
        <p:spPr>
          <a:xfrm>
            <a:off x="9488907" y="4367099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752E8-AF82-AD04-954D-420F4625D890}"/>
              </a:ext>
            </a:extLst>
          </p:cNvPr>
          <p:cNvSpPr/>
          <p:nvPr/>
        </p:nvSpPr>
        <p:spPr>
          <a:xfrm>
            <a:off x="8827168" y="473643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x =5</a:t>
            </a:r>
          </a:p>
          <a:p>
            <a:pPr algn="ctr"/>
            <a:r>
              <a:rPr lang="en-US" sz="3200" dirty="0"/>
              <a:t>y= 7</a:t>
            </a:r>
          </a:p>
          <a:p>
            <a:pPr algn="ctr"/>
            <a:r>
              <a:rPr lang="en-US" sz="3200" dirty="0"/>
              <a:t>z= 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A133B-982B-8079-D1DA-D7AB4DBE76F4}"/>
              </a:ext>
            </a:extLst>
          </p:cNvPr>
          <p:cNvSpPr txBox="1"/>
          <p:nvPr/>
        </p:nvSpPr>
        <p:spPr>
          <a:xfrm>
            <a:off x="6721643" y="232333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D481C0B-3921-5222-D41F-45EFDB029B45}"/>
              </a:ext>
            </a:extLst>
          </p:cNvPr>
          <p:cNvSpPr/>
          <p:nvPr/>
        </p:nvSpPr>
        <p:spPr>
          <a:xfrm>
            <a:off x="9055768" y="4467810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0C6E3E-A4BE-E9BD-5B92-4BE17E65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39" y="5516352"/>
            <a:ext cx="4327273" cy="69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1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98A-163E-A743-3CA5-ADD9CCBF785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Understanding 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696-2132-2ECD-79E5-FB4264823F0A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Pay careful attention to the previous example. </a:t>
            </a:r>
          </a:p>
          <a:p>
            <a:r>
              <a:rPr lang="en-US" dirty="0"/>
              <a:t>In C for </a:t>
            </a:r>
            <a:r>
              <a:rPr lang="en-US" dirty="0">
                <a:solidFill>
                  <a:srgbClr val="00B0F0"/>
                </a:solidFill>
              </a:rPr>
              <a:t>PRIMITIVE</a:t>
            </a:r>
            <a:r>
              <a:rPr lang="en-US" dirty="0"/>
              <a:t> datatypes, when you pass them to other functions, they are passed as independent copies. </a:t>
            </a:r>
          </a:p>
          <a:p>
            <a:r>
              <a:rPr lang="en-US" dirty="0"/>
              <a:t>What is a </a:t>
            </a:r>
            <a:r>
              <a:rPr lang="en-US" dirty="0">
                <a:solidFill>
                  <a:srgbClr val="00B0F0"/>
                </a:solidFill>
              </a:rPr>
              <a:t>PRIMITIVE</a:t>
            </a:r>
            <a:r>
              <a:rPr lang="en-US" dirty="0"/>
              <a:t> datatype? Int, float, double, long, char…</a:t>
            </a:r>
          </a:p>
          <a:p>
            <a:r>
              <a:rPr lang="en-US" dirty="0"/>
              <a:t>Passing by value means that the value is passed to the function, but not the variable itself. </a:t>
            </a:r>
          </a:p>
          <a:p>
            <a:r>
              <a:rPr lang="en-US" i="1" dirty="0"/>
              <a:t>What happens for arrays?</a:t>
            </a:r>
          </a:p>
        </p:txBody>
      </p:sp>
    </p:spTree>
    <p:extLst>
      <p:ext uri="{BB962C8B-B14F-4D97-AF65-F5344CB8AC3E}">
        <p14:creationId xmlns:p14="http://schemas.microsoft.com/office/powerpoint/2010/main" val="103887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1957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458804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04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580323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640882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3540525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89285" y="2523639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397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73243" y="291565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52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80"/>
          <a:stretch/>
        </p:blipFill>
        <p:spPr>
          <a:xfrm>
            <a:off x="2999666" y="2157862"/>
            <a:ext cx="6300744" cy="2518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2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73243" y="291565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Sum={0,0}</a:t>
            </a:r>
          </a:p>
        </p:txBody>
      </p:sp>
    </p:spTree>
    <p:extLst>
      <p:ext uri="{BB962C8B-B14F-4D97-AF65-F5344CB8AC3E}">
        <p14:creationId xmlns:p14="http://schemas.microsoft.com/office/powerpoint/2010/main" val="2636840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378995" y="374984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={1,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Sum={4,6}</a:t>
            </a:r>
          </a:p>
        </p:txBody>
      </p:sp>
    </p:spTree>
    <p:extLst>
      <p:ext uri="{BB962C8B-B14F-4D97-AF65-F5344CB8AC3E}">
        <p14:creationId xmlns:p14="http://schemas.microsoft.com/office/powerpoint/2010/main" val="3720630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398045" y="3974429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rgbClr val="FF0000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</a:t>
            </a:r>
            <a:r>
              <a:rPr lang="en-US" dirty="0" err="1"/>
              <a:t>AddInt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5C640A-424A-C826-1918-E646EA1BFB05}"/>
              </a:ext>
            </a:extLst>
          </p:cNvPr>
          <p:cNvCxnSpPr/>
          <p:nvPr/>
        </p:nvCxnSpPr>
        <p:spPr>
          <a:xfrm flipH="1" flipV="1">
            <a:off x="6849979" y="2975811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3D16EF-21D0-492D-9F43-8CE0D6FEB716}"/>
              </a:ext>
            </a:extLst>
          </p:cNvPr>
          <p:cNvCxnSpPr/>
          <p:nvPr/>
        </p:nvCxnSpPr>
        <p:spPr>
          <a:xfrm flipH="1" flipV="1">
            <a:off x="6811879" y="3519746"/>
            <a:ext cx="3779920" cy="24189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</p:spTree>
    <p:extLst>
      <p:ext uri="{BB962C8B-B14F-4D97-AF65-F5344CB8AC3E}">
        <p14:creationId xmlns:p14="http://schemas.microsoft.com/office/powerpoint/2010/main" val="880563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5798111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  <a:p>
            <a:pPr algn="ctr"/>
            <a:r>
              <a:rPr lang="en-US" sz="3200" dirty="0"/>
              <a:t>sum =6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77E932-02F5-CE0E-5FBB-D4DC1269382E}"/>
              </a:ext>
            </a:extLst>
          </p:cNvPr>
          <p:cNvSpPr/>
          <p:nvPr/>
        </p:nvSpPr>
        <p:spPr>
          <a:xfrm>
            <a:off x="8730916" y="4231103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4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C9F0D-644A-1F32-B38F-4A0131B170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Passing by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66F17-E760-C2F5-7431-397496BE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935"/>
            <a:ext cx="4427371" cy="4700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893FE50-3BBD-9EB3-A861-9A318F2AD2D8}"/>
              </a:ext>
            </a:extLst>
          </p:cNvPr>
          <p:cNvSpPr/>
          <p:nvPr/>
        </p:nvSpPr>
        <p:spPr>
          <a:xfrm>
            <a:off x="417095" y="6003103"/>
            <a:ext cx="421105" cy="513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89A79-4A42-FE2E-BE48-816F493179F0}"/>
              </a:ext>
            </a:extLst>
          </p:cNvPr>
          <p:cNvSpPr/>
          <p:nvPr/>
        </p:nvSpPr>
        <p:spPr>
          <a:xfrm>
            <a:off x="5783179" y="2010291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={</a:t>
            </a:r>
            <a:r>
              <a:rPr lang="en-US" sz="3200" dirty="0">
                <a:solidFill>
                  <a:schemeClr val="bg1"/>
                </a:solidFill>
              </a:rPr>
              <a:t>5</a:t>
            </a:r>
            <a:r>
              <a:rPr lang="en-US" sz="3200" dirty="0"/>
              <a:t>, 2}</a:t>
            </a:r>
          </a:p>
          <a:p>
            <a:pPr algn="ctr"/>
            <a:r>
              <a:rPr lang="en-US" sz="3200" dirty="0"/>
              <a:t>y= {3, 4}</a:t>
            </a:r>
          </a:p>
          <a:p>
            <a:pPr algn="ctr"/>
            <a:r>
              <a:rPr lang="en-US" sz="3200" dirty="0"/>
              <a:t>sum =6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CC618-2FF8-6DB9-1907-055757FEB68A}"/>
              </a:ext>
            </a:extLst>
          </p:cNvPr>
          <p:cNvSpPr txBox="1"/>
          <p:nvPr/>
        </p:nvSpPr>
        <p:spPr>
          <a:xfrm>
            <a:off x="9184106" y="4165183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</a:t>
            </a:r>
            <a:r>
              <a:rPr lang="en-US" strike="sngStrike" dirty="0" err="1"/>
              <a:t>AddInt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20ED8-CCDE-EF37-1D03-8E9090ABC7D6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435E2-1008-CF1F-6191-05012308A82C}"/>
              </a:ext>
            </a:extLst>
          </p:cNvPr>
          <p:cNvSpPr/>
          <p:nvPr/>
        </p:nvSpPr>
        <p:spPr>
          <a:xfrm>
            <a:off x="8582525" y="4534515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x=</a:t>
            </a:r>
          </a:p>
          <a:p>
            <a:pPr algn="ctr"/>
            <a:r>
              <a:rPr lang="en-US" sz="3200" dirty="0"/>
              <a:t>y=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24B15-C1A1-586D-3F05-017F012E2925}"/>
              </a:ext>
            </a:extLst>
          </p:cNvPr>
          <p:cNvSpPr/>
          <p:nvPr/>
        </p:nvSpPr>
        <p:spPr>
          <a:xfrm>
            <a:off x="10403305" y="5228336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9150C-7005-D99A-10E3-3774A6DB4337}"/>
              </a:ext>
            </a:extLst>
          </p:cNvPr>
          <p:cNvSpPr/>
          <p:nvPr/>
        </p:nvSpPr>
        <p:spPr>
          <a:xfrm>
            <a:off x="10443410" y="5699170"/>
            <a:ext cx="372979" cy="3328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D5DA6-D6BD-ECEB-A2B7-F14FC0BEC16E}"/>
              </a:ext>
            </a:extLst>
          </p:cNvPr>
          <p:cNvSpPr txBox="1"/>
          <p:nvPr/>
        </p:nvSpPr>
        <p:spPr>
          <a:xfrm>
            <a:off x="9854864" y="6054785"/>
            <a:ext cx="1498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Sum={4,6}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177E932-02F5-CE0E-5FBB-D4DC1269382E}"/>
              </a:ext>
            </a:extLst>
          </p:cNvPr>
          <p:cNvSpPr/>
          <p:nvPr/>
        </p:nvSpPr>
        <p:spPr>
          <a:xfrm>
            <a:off x="8730916" y="4231103"/>
            <a:ext cx="2662990" cy="257876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A00E01-B7F2-BCEE-867C-7439A5EAA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179" y="4583796"/>
            <a:ext cx="4918724" cy="101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693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98A-163E-A743-3CA5-ADD9CCBF785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Understanding Passing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C696-2132-2ECD-79E5-FB4264823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5860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/>
              <a:t>Pay careful attention to the previous example. </a:t>
            </a:r>
          </a:p>
          <a:p>
            <a:r>
              <a:rPr lang="en-US" sz="3600" dirty="0"/>
              <a:t>Arrays are </a:t>
            </a:r>
            <a:r>
              <a:rPr lang="en-US" sz="3600" u="sng" dirty="0"/>
              <a:t>NOT PRIMITIVE </a:t>
            </a:r>
            <a:r>
              <a:rPr lang="en-US" sz="3600" dirty="0"/>
              <a:t>datatypes. </a:t>
            </a:r>
          </a:p>
          <a:p>
            <a:r>
              <a:rPr lang="en-US" sz="3600" dirty="0"/>
              <a:t>When you pass arrays to a method you DO NOT get an independent copy. You get a reference to where the original array is stored in memory. </a:t>
            </a:r>
          </a:p>
          <a:p>
            <a:r>
              <a:rPr lang="en-US" sz="3600" dirty="0"/>
              <a:t>A bit confused? </a:t>
            </a:r>
          </a:p>
        </p:txBody>
      </p:sp>
    </p:spTree>
    <p:extLst>
      <p:ext uri="{BB962C8B-B14F-4D97-AF65-F5344CB8AC3E}">
        <p14:creationId xmlns:p14="http://schemas.microsoft.com/office/powerpoint/2010/main" val="1797156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46B3-5974-BE73-B70A-29F8195B7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3" y="120483"/>
            <a:ext cx="10515600" cy="13255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i="1" u="sng" dirty="0"/>
              <a:t>Why did the film Inception have this iconic quote?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5488-43A2-B9A2-89F2-C3E8E62E3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47" y="4808621"/>
            <a:ext cx="10515600" cy="18415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There are two possibilities:</a:t>
            </a:r>
          </a:p>
          <a:p>
            <a:pPr marL="0" indent="0">
              <a:buNone/>
            </a:pPr>
            <a:r>
              <a:rPr lang="en-US" dirty="0"/>
              <a:t>1. They were talking about dreams (unlikely).</a:t>
            </a:r>
          </a:p>
          <a:p>
            <a:pPr marL="0" indent="0">
              <a:buNone/>
            </a:pPr>
            <a:r>
              <a:rPr lang="en-US" dirty="0"/>
              <a:t>2. They were talking about understanding pointers and memory in C programming.</a:t>
            </a:r>
          </a:p>
        </p:txBody>
      </p:sp>
      <p:pic>
        <p:nvPicPr>
          <p:cNvPr id="4" name="Picture 2" descr="We Need To Go Deeper | Know Your Meme">
            <a:extLst>
              <a:ext uri="{FF2B5EF4-FFF2-40B4-BE49-F238E27FC236}">
                <a16:creationId xmlns:a16="http://schemas.microsoft.com/office/drawing/2014/main" id="{B0CFDC25-187F-E434-8EBE-2F49FD70C8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5"/>
          <a:stretch/>
        </p:blipFill>
        <p:spPr bwMode="auto">
          <a:xfrm>
            <a:off x="3553327" y="1502864"/>
            <a:ext cx="5378476" cy="296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33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ACF0-B36E-0605-F6A0-C285873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602"/>
            <a:ext cx="10515600" cy="1325563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Arrays in 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5E5307-D978-36AF-F83D-D0EFD2AA9642}"/>
              </a:ext>
            </a:extLst>
          </p:cNvPr>
          <p:cNvSpPr txBox="1">
            <a:spLocks/>
          </p:cNvSpPr>
          <p:nvPr/>
        </p:nvSpPr>
        <p:spPr>
          <a:xfrm>
            <a:off x="838200" y="1703432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Passing By Value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2651BD0-BD73-02F8-B368-60BA8DB8612E}"/>
              </a:ext>
            </a:extLst>
          </p:cNvPr>
          <p:cNvSpPr txBox="1">
            <a:spLocks/>
          </p:cNvSpPr>
          <p:nvPr/>
        </p:nvSpPr>
        <p:spPr>
          <a:xfrm>
            <a:off x="838200" y="3298409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Passing By Reference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BD45ED-B6FC-AB12-E97B-A0B2580F4701}"/>
              </a:ext>
            </a:extLst>
          </p:cNvPr>
          <p:cNvSpPr txBox="1">
            <a:spLocks/>
          </p:cNvSpPr>
          <p:nvPr/>
        </p:nvSpPr>
        <p:spPr>
          <a:xfrm>
            <a:off x="838200" y="4893386"/>
            <a:ext cx="10515600" cy="132556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+mn-ea"/>
                <a:cs typeface="+mn-cs"/>
              </a:rPr>
              <a:t>Pointers and Memory in C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456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616-99D1-5D63-9ABB-7E236F3F424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Pointers and Memory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4511-0112-2100-14E1-E37F6F287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525" y="1801562"/>
            <a:ext cx="6200275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Let’s talk about where you live.</a:t>
            </a:r>
          </a:p>
          <a:p>
            <a:r>
              <a:rPr lang="en-US" dirty="0"/>
              <a:t>Assume you have a house. </a:t>
            </a:r>
          </a:p>
          <a:p>
            <a:r>
              <a:rPr lang="en-US" dirty="0"/>
              <a:t>Where is the house?</a:t>
            </a:r>
          </a:p>
          <a:p>
            <a:r>
              <a:rPr lang="en-US" dirty="0"/>
              <a:t>At an address. </a:t>
            </a:r>
          </a:p>
          <a:p>
            <a:r>
              <a:rPr lang="en-US" dirty="0"/>
              <a:t>When discussing where you live two pieces of information are important. </a:t>
            </a:r>
          </a:p>
          <a:p>
            <a:r>
              <a:rPr lang="en-US" b="1" dirty="0"/>
              <a:t>The address </a:t>
            </a:r>
            <a:r>
              <a:rPr lang="en-US" dirty="0"/>
              <a:t>of your house, and </a:t>
            </a:r>
            <a:r>
              <a:rPr lang="en-US" b="1" dirty="0"/>
              <a:t>the house</a:t>
            </a:r>
            <a:r>
              <a:rPr lang="en-US" dirty="0"/>
              <a:t> itself. </a:t>
            </a:r>
          </a:p>
        </p:txBody>
      </p:sp>
      <p:pic>
        <p:nvPicPr>
          <p:cNvPr id="2050" name="Picture 2" descr="Real-life hobbit homes that put The Shire to shame | loveproperty.com">
            <a:extLst>
              <a:ext uri="{FF2B5EF4-FFF2-40B4-BE49-F238E27FC236}">
                <a16:creationId xmlns:a16="http://schemas.microsoft.com/office/drawing/2014/main" id="{510DC707-FA74-9892-3F47-36E0AE9C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61" y="2257925"/>
            <a:ext cx="4282641" cy="305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93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09CE-98C0-27C2-ABA3-D145BC51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84"/>
            <a:ext cx="10515600" cy="1178928"/>
          </a:xfrm>
        </p:spPr>
        <p:txBody>
          <a:bodyPr/>
          <a:lstStyle/>
          <a:p>
            <a:pPr algn="ctr"/>
            <a:r>
              <a:rPr lang="en-US" u="sng" dirty="0"/>
              <a:t>Pointers and Memory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BED30-8FBC-D6B8-4E5E-0CBEAE9B8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63" y="2695074"/>
            <a:ext cx="10928683" cy="38909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3200" dirty="0"/>
              <a:t>For C programming two things are important: </a:t>
            </a:r>
            <a:r>
              <a:rPr lang="en-US" sz="3200" i="1" u="sng" dirty="0"/>
              <a:t>The value of a variable </a:t>
            </a:r>
            <a:r>
              <a:rPr lang="en-US" sz="3200" dirty="0"/>
              <a:t>and </a:t>
            </a:r>
            <a:r>
              <a:rPr lang="en-US" sz="3200" i="1" u="sng" dirty="0"/>
              <a:t>where that variable lives in memory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r>
              <a:rPr lang="en-US" sz="3200" dirty="0"/>
              <a:t> </a:t>
            </a:r>
          </a:p>
          <a:p>
            <a:r>
              <a:rPr lang="en-US" sz="3200" dirty="0"/>
              <a:t>Your house = A variables value</a:t>
            </a:r>
          </a:p>
          <a:p>
            <a:r>
              <a:rPr lang="en-US" sz="3200" dirty="0"/>
              <a:t>House Address = the address in computer memory</a:t>
            </a:r>
          </a:p>
          <a:p>
            <a:endParaRPr lang="en-US" sz="3200" dirty="0"/>
          </a:p>
          <a:p>
            <a:r>
              <a:rPr lang="en-US" sz="3200" dirty="0"/>
              <a:t>In C we call a reference to the address in computer memory </a:t>
            </a:r>
            <a:r>
              <a:rPr lang="en-US" sz="3200" b="1" dirty="0">
                <a:solidFill>
                  <a:srgbClr val="00B0F0"/>
                </a:solidFill>
              </a:rPr>
              <a:t>a pointer</a:t>
            </a:r>
            <a:r>
              <a:rPr lang="en-US" sz="3200" dirty="0"/>
              <a:t>.</a:t>
            </a:r>
          </a:p>
        </p:txBody>
      </p:sp>
      <p:pic>
        <p:nvPicPr>
          <p:cNvPr id="1026" name="Picture 2" descr="Backhand Index Pointing Right Emoji (U+1F449)">
            <a:extLst>
              <a:ext uri="{FF2B5EF4-FFF2-40B4-BE49-F238E27FC236}">
                <a16:creationId xmlns:a16="http://schemas.microsoft.com/office/drawing/2014/main" id="{C3FE7034-E7C6-AED7-EB6A-8C1332C2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986586"/>
            <a:ext cx="1572127" cy="1572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4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66" y="2157862"/>
            <a:ext cx="6300744" cy="45116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1117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89D4-2064-1EC9-CFF0-B513840974E4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Variables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B592-64C3-9C15-23D9-517583FA5D3D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memory is an array of bytes</a:t>
            </a:r>
          </a:p>
          <a:p>
            <a:r>
              <a:rPr lang="en-US" dirty="0"/>
              <a:t>Every byte in memory is numbered: the address!</a:t>
            </a:r>
          </a:p>
          <a:p>
            <a:pPr lvl="1"/>
            <a:r>
              <a:rPr lang="en-US" dirty="0"/>
              <a:t>An address is just an unsigned integer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Every variable is kept in memory, and is associated with two numbers: 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	-The address</a:t>
            </a:r>
            <a:r>
              <a:rPr lang="en-US" dirty="0"/>
              <a:t>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	-The value stored at that address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455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17E7-9391-DEA7-C82C-57EBF072A46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Referencing and dereferencing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AD88-4733-154F-3397-BD5D1557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53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Two new operators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&amp;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Reference: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"get" the address of something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*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Dereference: "use" the address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74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599792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</p:spTree>
    <p:extLst>
      <p:ext uri="{BB962C8B-B14F-4D97-AF65-F5344CB8AC3E}">
        <p14:creationId xmlns:p14="http://schemas.microsoft.com/office/powerpoint/2010/main" val="792080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/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2800" b="0" i="0" u="none" strike="noStrike" cap="none" spc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uFillTx/>
                        <a:latin typeface="Consolas" panose="020B0609020204030204" pitchFamily="49" charset="0"/>
                        <a:ea typeface="+mn-ea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52137" y="2097755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10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82146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28074" y="2829425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0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5373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40106" y="3029952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4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3043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43899" y="3543299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4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09858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51920" y="4028573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C78A-A62C-7870-7DC9-61B73CC99BB7}"/>
              </a:ext>
            </a:extLst>
          </p:cNvPr>
          <p:cNvSpPr txBox="1"/>
          <p:nvPr/>
        </p:nvSpPr>
        <p:spPr>
          <a:xfrm>
            <a:off x="62163" y="6044226"/>
            <a:ext cx="1206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&amp; symbol is saying take the address of where x is stored and store that address value in </a:t>
            </a:r>
            <a:r>
              <a:rPr lang="en-US" sz="2400" dirty="0" err="1"/>
              <a:t>px</a:t>
            </a:r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A2C745-E872-57F1-A606-7787286FF31C}"/>
              </a:ext>
            </a:extLst>
          </p:cNvPr>
          <p:cNvSpPr/>
          <p:nvPr/>
        </p:nvSpPr>
        <p:spPr>
          <a:xfrm>
            <a:off x="8566484" y="2476488"/>
            <a:ext cx="1239253" cy="54142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61D3E8-B34F-5023-962F-AB63D215FBAB}"/>
              </a:ext>
            </a:extLst>
          </p:cNvPr>
          <p:cNvCxnSpPr/>
          <p:nvPr/>
        </p:nvCxnSpPr>
        <p:spPr>
          <a:xfrm>
            <a:off x="9781674" y="2891589"/>
            <a:ext cx="669758" cy="86226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0746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03997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39888" y="4545931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C78A-A62C-7870-7DC9-61B73CC99BB7}"/>
              </a:ext>
            </a:extLst>
          </p:cNvPr>
          <p:cNvSpPr txBox="1"/>
          <p:nvPr/>
        </p:nvSpPr>
        <p:spPr>
          <a:xfrm>
            <a:off x="124327" y="6072891"/>
            <a:ext cx="1206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* symbol is saying take what is stored at the address that </a:t>
            </a:r>
            <a:r>
              <a:rPr lang="en-US" sz="2400" dirty="0" err="1"/>
              <a:t>px</a:t>
            </a:r>
            <a:r>
              <a:rPr lang="en-US" sz="2400" dirty="0"/>
              <a:t> of is pointing to and put 20</a:t>
            </a:r>
          </a:p>
        </p:txBody>
      </p:sp>
    </p:spTree>
    <p:extLst>
      <p:ext uri="{BB962C8B-B14F-4D97-AF65-F5344CB8AC3E}">
        <p14:creationId xmlns:p14="http://schemas.microsoft.com/office/powerpoint/2010/main" val="909477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F4E9-34A3-7371-1583-B52A5DD4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938"/>
            <a:ext cx="10515600" cy="1325563"/>
          </a:xfrm>
        </p:spPr>
        <p:txBody>
          <a:bodyPr/>
          <a:lstStyle/>
          <a:p>
            <a:r>
              <a:rPr lang="en-US" u="sng" dirty="0"/>
              <a:t>Pointer Example using “&amp;”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4E803-3C52-F9B2-BF74-0911653AE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" y="1207168"/>
            <a:ext cx="6675208" cy="423110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4FD311-0CA4-EB91-8ABA-F69613B2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07985"/>
              </p:ext>
            </p:extLst>
          </p:nvPr>
        </p:nvGraphicFramePr>
        <p:xfrm>
          <a:off x="6644980" y="915589"/>
          <a:ext cx="5017653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2551">
                  <a:extLst>
                    <a:ext uri="{9D8B030D-6E8A-4147-A177-3AD203B41FA5}">
                      <a16:colId xmlns:a16="http://schemas.microsoft.com/office/drawing/2014/main" val="4284500256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007991822"/>
                    </a:ext>
                  </a:extLst>
                </a:gridCol>
                <a:gridCol w="1672551">
                  <a:extLst>
                    <a:ext uri="{9D8B030D-6E8A-4147-A177-3AD203B41FA5}">
                      <a16:colId xmlns:a16="http://schemas.microsoft.com/office/drawing/2014/main" val="193236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03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1028</a:t>
                      </a:r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9276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b="0" i="0" u="none" strike="noStrike" cap="none" spc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uFillTx/>
                          <a:latin typeface="Consolas" panose="020B0609020204030204" pitchFamily="49" charset="0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8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96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px</a:t>
                      </a:r>
                      <a:endParaRPr lang="en-US" sz="280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38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528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7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6170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E256DA2-ED22-380F-900D-B05389464343}"/>
              </a:ext>
            </a:extLst>
          </p:cNvPr>
          <p:cNvSpPr txBox="1"/>
          <p:nvPr/>
        </p:nvSpPr>
        <p:spPr>
          <a:xfrm>
            <a:off x="8333872" y="296778"/>
            <a:ext cx="3124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Computer Memory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15E7292-A817-E9F7-7C27-E3A085699F89}"/>
              </a:ext>
            </a:extLst>
          </p:cNvPr>
          <p:cNvSpPr/>
          <p:nvPr/>
        </p:nvSpPr>
        <p:spPr>
          <a:xfrm>
            <a:off x="-43899" y="4768708"/>
            <a:ext cx="393031" cy="493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535059-9B65-57E9-C5C7-1C764C140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918" y="5774907"/>
            <a:ext cx="4182163" cy="7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2892-B154-C7FE-C441-394F9B72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What happens if you want to associate multiple values with a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BBB7-E391-C68A-26FF-BAE5392AA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2"/>
            <a:ext cx="10515600" cy="729081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/>
              <a:t>Use an array!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8CAA73-E5E3-108B-945E-5087AD81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1" y="2209831"/>
            <a:ext cx="6300744" cy="4511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DBFC3-C80D-5DF7-AA09-156772107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938" y="3906719"/>
            <a:ext cx="3686175" cy="6572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F874B1C-AE4B-5917-FB67-C60C036CE79D}"/>
              </a:ext>
            </a:extLst>
          </p:cNvPr>
          <p:cNvSpPr/>
          <p:nvPr/>
        </p:nvSpPr>
        <p:spPr>
          <a:xfrm>
            <a:off x="7134727" y="3838074"/>
            <a:ext cx="1062789" cy="78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94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EE7F-0210-3393-7957-03FBF5396DE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How would we use pointer with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B6BD-04C5-CDAC-E560-7A31DE406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Previously we showed how we could pass arrays as inputs to functions. </a:t>
            </a:r>
          </a:p>
          <a:p>
            <a:r>
              <a:rPr lang="en-US" dirty="0"/>
              <a:t>What if we want to pass arrays as outputs? </a:t>
            </a:r>
          </a:p>
          <a:p>
            <a:r>
              <a:rPr lang="en-US" dirty="0"/>
              <a:t>We can use pointers. Since a function can only return “one variable” in C, we’ll return a pointer to the start of the array!</a:t>
            </a:r>
          </a:p>
        </p:txBody>
      </p:sp>
      <p:pic>
        <p:nvPicPr>
          <p:cNvPr id="4098" name="Picture 2" descr="But It's Honest Work | Know Your Meme">
            <a:extLst>
              <a:ext uri="{FF2B5EF4-FFF2-40B4-BE49-F238E27FC236}">
                <a16:creationId xmlns:a16="http://schemas.microsoft.com/office/drawing/2014/main" id="{D91EE873-AB07-E257-87C7-043B717C3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79" y="4271211"/>
            <a:ext cx="4451684" cy="250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DFD21E-9892-A774-734A-C1FEB8DDCEAA}"/>
              </a:ext>
            </a:extLst>
          </p:cNvPr>
          <p:cNvSpPr txBox="1"/>
          <p:nvPr/>
        </p:nvSpPr>
        <p:spPr>
          <a:xfrm>
            <a:off x="3801979" y="4319337"/>
            <a:ext cx="4391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the pointer instead of the entire array:</a:t>
            </a:r>
          </a:p>
        </p:txBody>
      </p:sp>
    </p:spTree>
    <p:extLst>
      <p:ext uri="{BB962C8B-B14F-4D97-AF65-F5344CB8AC3E}">
        <p14:creationId xmlns:p14="http://schemas.microsoft.com/office/powerpoint/2010/main" val="410551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459606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109544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20165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</p:spTree>
    <p:extLst>
      <p:ext uri="{BB962C8B-B14F-4D97-AF65-F5344CB8AC3E}">
        <p14:creationId xmlns:p14="http://schemas.microsoft.com/office/powerpoint/2010/main" val="2909478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354180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</p:spTree>
    <p:extLst>
      <p:ext uri="{BB962C8B-B14F-4D97-AF65-F5344CB8AC3E}">
        <p14:creationId xmlns:p14="http://schemas.microsoft.com/office/powerpoint/2010/main" val="26891624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354180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24727" cy="23020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668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356929" y="2775285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Z=[?,?,?]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5086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375786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948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4005003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 flipH="1" flipV="1">
            <a:off x="6677526" y="3308684"/>
            <a:ext cx="3316706" cy="20213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49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204272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5770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613346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46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D0AA-7D03-7FA2-5E87-838C11C2FFA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62774-4BF9-C077-611E-4279546A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Arrays represent a linear, contiguous collection of “things”</a:t>
            </a:r>
          </a:p>
          <a:p>
            <a:r>
              <a:rPr lang="en-US" sz="3200" dirty="0"/>
              <a:t>Each “thing” in the array has the </a:t>
            </a:r>
            <a:r>
              <a:rPr lang="en-US" sz="3200" dirty="0">
                <a:solidFill>
                  <a:srgbClr val="FF0000"/>
                </a:solidFill>
              </a:rPr>
              <a:t>same </a:t>
            </a:r>
            <a:r>
              <a:rPr lang="en-US" sz="3200" b="1" dirty="0">
                <a:solidFill>
                  <a:srgbClr val="FF0000"/>
                </a:solidFill>
              </a:rPr>
              <a:t>fixed</a:t>
            </a:r>
            <a:r>
              <a:rPr lang="en-US" sz="3200" dirty="0">
                <a:solidFill>
                  <a:srgbClr val="FF0000"/>
                </a:solidFill>
              </a:rPr>
              <a:t> type</a:t>
            </a:r>
            <a:r>
              <a:rPr lang="en-US" sz="3200" dirty="0"/>
              <a:t>.</a:t>
            </a:r>
          </a:p>
          <a:p>
            <a:r>
              <a:rPr lang="en-US" sz="3200" dirty="0"/>
              <a:t>Examples</a:t>
            </a:r>
          </a:p>
          <a:p>
            <a:pPr lvl="1"/>
            <a:r>
              <a:rPr lang="en-US" sz="2800" dirty="0"/>
              <a:t>Array of characters</a:t>
            </a:r>
          </a:p>
          <a:p>
            <a:pPr lvl="1"/>
            <a:r>
              <a:rPr lang="en-US" sz="2800" dirty="0"/>
              <a:t>Array of integers</a:t>
            </a:r>
          </a:p>
          <a:p>
            <a:pPr lvl="1"/>
            <a:r>
              <a:rPr lang="en-US" sz="2800" dirty="0"/>
              <a:t>Array of doubles</a:t>
            </a:r>
          </a:p>
          <a:p>
            <a:pPr lvl="1"/>
            <a:r>
              <a:rPr lang="en-US" sz="2800" dirty="0"/>
              <a:t>Arrays of arrays….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2BE6F-1DEF-18D3-1A88-62939E4A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77639" y="3361361"/>
            <a:ext cx="5563603" cy="3131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6D39A9-58EA-62DD-CCBD-92D69BF1AA65}"/>
              </a:ext>
            </a:extLst>
          </p:cNvPr>
          <p:cNvSpPr txBox="1"/>
          <p:nvPr/>
        </p:nvSpPr>
        <p:spPr>
          <a:xfrm>
            <a:off x="5577639" y="3785937"/>
            <a:ext cx="261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Arrays with different types of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04F3-A1EC-45F0-148E-E07CA5C1393B}"/>
              </a:ext>
            </a:extLst>
          </p:cNvPr>
          <p:cNvSpPr txBox="1"/>
          <p:nvPr/>
        </p:nvSpPr>
        <p:spPr>
          <a:xfrm>
            <a:off x="7616991" y="3361361"/>
            <a:ext cx="261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4FF8D-36AC-BD19-4D28-4DFD436EBCF1}"/>
              </a:ext>
            </a:extLst>
          </p:cNvPr>
          <p:cNvSpPr txBox="1"/>
          <p:nvPr/>
        </p:nvSpPr>
        <p:spPr>
          <a:xfrm>
            <a:off x="7204911" y="6123543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“We don’t do that here.”</a:t>
            </a:r>
          </a:p>
        </p:txBody>
      </p:sp>
    </p:spTree>
    <p:extLst>
      <p:ext uri="{BB962C8B-B14F-4D97-AF65-F5344CB8AC3E}">
        <p14:creationId xmlns:p14="http://schemas.microsoft.com/office/powerpoint/2010/main" val="40383864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99E0-FAB5-0DF0-82C7-3C3D9FA2233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Example: Returning an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C71C-31DD-44B1-A756-B02AACA2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82" y="1880937"/>
            <a:ext cx="4776117" cy="46505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B49F55F-B4E8-2C23-62B3-48A072729807}"/>
              </a:ext>
            </a:extLst>
          </p:cNvPr>
          <p:cNvSpPr/>
          <p:nvPr/>
        </p:nvSpPr>
        <p:spPr>
          <a:xfrm>
            <a:off x="282208" y="5613346"/>
            <a:ext cx="409074" cy="4090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342DF-84D3-0F56-595C-655B2852D360}"/>
              </a:ext>
            </a:extLst>
          </p:cNvPr>
          <p:cNvSpPr/>
          <p:nvPr/>
        </p:nvSpPr>
        <p:spPr>
          <a:xfrm>
            <a:off x="5727031" y="2060020"/>
            <a:ext cx="3180347" cy="2053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X =[1,2,3]</a:t>
            </a:r>
          </a:p>
          <a:p>
            <a:pPr algn="ctr"/>
            <a:r>
              <a:rPr lang="en-US" sz="3200" dirty="0"/>
              <a:t>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274BD-8E34-5460-4053-38143A4357BC}"/>
              </a:ext>
            </a:extLst>
          </p:cNvPr>
          <p:cNvSpPr txBox="1"/>
          <p:nvPr/>
        </p:nvSpPr>
        <p:spPr>
          <a:xfrm>
            <a:off x="6489032" y="1690688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Variables in 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CCDF0-9FCF-A6C9-4A09-8DD0B5CA7829}"/>
              </a:ext>
            </a:extLst>
          </p:cNvPr>
          <p:cNvSpPr/>
          <p:nvPr/>
        </p:nvSpPr>
        <p:spPr>
          <a:xfrm>
            <a:off x="8570495" y="4586651"/>
            <a:ext cx="3180347" cy="20533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trike="sngStrike" dirty="0">
                <a:solidFill>
                  <a:schemeClr val="tx1"/>
                </a:solidFill>
              </a:rPr>
              <a:t>X</a:t>
            </a:r>
          </a:p>
          <a:p>
            <a:pPr algn="ctr"/>
            <a:r>
              <a:rPr lang="en-US" sz="3200" dirty="0"/>
              <a:t>Z=[4,5,6]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AC855-FC4B-32DE-00F7-81FFA3D30B45}"/>
              </a:ext>
            </a:extLst>
          </p:cNvPr>
          <p:cNvSpPr txBox="1"/>
          <p:nvPr/>
        </p:nvSpPr>
        <p:spPr>
          <a:xfrm>
            <a:off x="9160042" y="4229411"/>
            <a:ext cx="229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Variables in Method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CDD1C3-C019-3139-D501-7952FB362724}"/>
              </a:ext>
            </a:extLst>
          </p:cNvPr>
          <p:cNvCxnSpPr>
            <a:cxnSpLocks/>
          </p:cNvCxnSpPr>
          <p:nvPr/>
        </p:nvCxnSpPr>
        <p:spPr>
          <a:xfrm>
            <a:off x="7367337" y="3549316"/>
            <a:ext cx="2037347" cy="23381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977D06C-2952-0713-05AD-1F376BAF0B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1"/>
          <a:stretch/>
        </p:blipFill>
        <p:spPr>
          <a:xfrm>
            <a:off x="5128385" y="4517166"/>
            <a:ext cx="2188819" cy="220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69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EA76-EEF3-230E-A38B-0A4577DC0C0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/>
              <a:t>Are there any problems with this approach?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553DC-1397-ADBB-9C24-C1B1428E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594"/>
            <a:ext cx="10515600" cy="4351338"/>
          </a:xfrm>
        </p:spPr>
        <p:txBody>
          <a:bodyPr/>
          <a:lstStyle/>
          <a:p>
            <a:r>
              <a:rPr lang="en-US" dirty="0"/>
              <a:t>What happens if we want to use the function multiple times?</a:t>
            </a:r>
          </a:p>
          <a:p>
            <a:r>
              <a:rPr lang="en-US" dirty="0"/>
              <a:t>We only have static variable so every time z will get overwritten.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FA0B7-A897-E68E-67BE-EAEEF85C6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5" y="2947738"/>
            <a:ext cx="3870074" cy="38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8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74A-7DB7-0FBD-6CAF-950E2B2CE3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Fixing the Array Return Code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ED29-45F5-89C9-DA87-977039CF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"/>
          <a:stretch/>
        </p:blipFill>
        <p:spPr>
          <a:xfrm>
            <a:off x="3300041" y="1831328"/>
            <a:ext cx="5591917" cy="47940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4933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74A-7DB7-0FBD-6CAF-950E2B2CE3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Fixing the Array Return Code in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FED29-45F5-89C9-DA87-977039CF49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02"/>
          <a:stretch/>
        </p:blipFill>
        <p:spPr>
          <a:xfrm>
            <a:off x="3300041" y="1831328"/>
            <a:ext cx="5591917" cy="4794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AE4B610-8E40-4BB6-EA3E-44C0AC1D21FA}"/>
              </a:ext>
            </a:extLst>
          </p:cNvPr>
          <p:cNvSpPr/>
          <p:nvPr/>
        </p:nvSpPr>
        <p:spPr>
          <a:xfrm>
            <a:off x="6701589" y="2410326"/>
            <a:ext cx="89434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18095-0DB4-52C6-68BB-9D488710CDF0}"/>
              </a:ext>
            </a:extLst>
          </p:cNvPr>
          <p:cNvSpPr/>
          <p:nvPr/>
        </p:nvSpPr>
        <p:spPr>
          <a:xfrm>
            <a:off x="4335379" y="5161547"/>
            <a:ext cx="1584158" cy="2045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32536-0CD6-6002-8A5B-8D618A91CBDD}"/>
              </a:ext>
            </a:extLst>
          </p:cNvPr>
          <p:cNvSpPr/>
          <p:nvPr/>
        </p:nvSpPr>
        <p:spPr>
          <a:xfrm>
            <a:off x="6051885" y="5366083"/>
            <a:ext cx="1054768" cy="256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5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CBA6-47E7-BE2C-ECA7-5BE5FFC8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262"/>
            <a:ext cx="10515600" cy="842043"/>
          </a:xfrm>
        </p:spPr>
        <p:txBody>
          <a:bodyPr/>
          <a:lstStyle/>
          <a:p>
            <a:pPr algn="ctr"/>
            <a:r>
              <a:rPr lang="en-US" u="sng" dirty="0"/>
              <a:t>Fixing the Array Return Code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984E5-0779-B186-BA21-4BD7DE90B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032193"/>
            <a:ext cx="10567737" cy="15210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short answer: Yes (with the tools you have learned so far).</a:t>
            </a:r>
          </a:p>
          <a:p>
            <a:r>
              <a:rPr lang="en-US" dirty="0"/>
              <a:t>The long answer: No. There are other ways but we’ll need to delve into some new features of C in an exciting future lecture!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012BE-D98C-1177-F788-87FF69F1493F}"/>
              </a:ext>
            </a:extLst>
          </p:cNvPr>
          <p:cNvSpPr txBox="1"/>
          <p:nvPr/>
        </p:nvSpPr>
        <p:spPr>
          <a:xfrm>
            <a:off x="605588" y="796341"/>
            <a:ext cx="10980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i="1" dirty="0"/>
              <a:t>When we want to do array manipulation with functions, is the previous solution the </a:t>
            </a:r>
            <a:r>
              <a:rPr lang="en-US" sz="3200" b="1" i="1" dirty="0"/>
              <a:t>ONLY</a:t>
            </a:r>
            <a:r>
              <a:rPr lang="en-US" sz="3200" i="1" dirty="0"/>
              <a:t> way to fix the code ? </a:t>
            </a:r>
          </a:p>
        </p:txBody>
      </p:sp>
      <p:pic>
        <p:nvPicPr>
          <p:cNvPr id="3076" name="Picture 4" descr="Well Yes, But Actually No | Know Your Meme">
            <a:extLst>
              <a:ext uri="{FF2B5EF4-FFF2-40B4-BE49-F238E27FC236}">
                <a16:creationId xmlns:a16="http://schemas.microsoft.com/office/drawing/2014/main" id="{974D2969-D3A6-196E-209F-4B060C09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85" y="1873559"/>
            <a:ext cx="5265821" cy="2962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358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5849-AEC0-6732-6E3F-33979476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2647115"/>
            <a:ext cx="10515600" cy="132556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A few </a:t>
            </a:r>
            <a:r>
              <a:rPr lang="en-US" dirty="0" err="1"/>
              <a:t>misc</a:t>
            </a:r>
            <a:r>
              <a:rPr lang="en-US" dirty="0"/>
              <a:t> but related pointer/array topics</a:t>
            </a:r>
          </a:p>
        </p:txBody>
      </p:sp>
    </p:spTree>
    <p:extLst>
      <p:ext uri="{BB962C8B-B14F-4D97-AF65-F5344CB8AC3E}">
        <p14:creationId xmlns:p14="http://schemas.microsoft.com/office/powerpoint/2010/main" val="1820572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21AB-9417-9DFA-1CE1-9F01D348B586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Pointer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883D-7615-C5EB-C6BF-F2A9CD87C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00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Word to the wise…</a:t>
            </a:r>
          </a:p>
          <a:p>
            <a:pPr lvl="1"/>
            <a:r>
              <a:rPr lang="en-US" dirty="0"/>
              <a:t>The following declarations are equivalent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They all declare…</a:t>
            </a:r>
          </a:p>
          <a:p>
            <a:pPr lvl="1"/>
            <a:r>
              <a:rPr lang="en-US" dirty="0"/>
              <a:t>p to be a pointer to an integer</a:t>
            </a:r>
          </a:p>
          <a:p>
            <a:r>
              <a:rPr lang="en-US" dirty="0"/>
              <a:t>But</a:t>
            </a:r>
          </a:p>
          <a:p>
            <a:pPr lvl="1"/>
            <a:r>
              <a:rPr lang="en-US" dirty="0"/>
              <a:t>First one makes the above statement clear</a:t>
            </a:r>
          </a:p>
          <a:p>
            <a:pPr lvl="1"/>
            <a:r>
              <a:rPr lang="en-US" dirty="0"/>
              <a:t>Second one is “non-committing”</a:t>
            </a:r>
          </a:p>
          <a:p>
            <a:pPr lvl="1"/>
            <a:r>
              <a:rPr lang="en-US" dirty="0"/>
              <a:t>Third says that what p points to is an integer (classic C style)</a:t>
            </a:r>
          </a:p>
          <a:p>
            <a:endParaRPr lang="en-US" dirty="0"/>
          </a:p>
        </p:txBody>
      </p:sp>
      <p:sp>
        <p:nvSpPr>
          <p:cNvPr id="4" name="int*    p;…">
            <a:extLst>
              <a:ext uri="{FF2B5EF4-FFF2-40B4-BE49-F238E27FC236}">
                <a16:creationId xmlns:a16="http://schemas.microsoft.com/office/drawing/2014/main" id="{3386A935-3D85-5CEE-854B-B0580E9121E2}"/>
              </a:ext>
            </a:extLst>
          </p:cNvPr>
          <p:cNvSpPr txBox="1"/>
          <p:nvPr/>
        </p:nvSpPr>
        <p:spPr>
          <a:xfrm>
            <a:off x="3994617" y="2668672"/>
            <a:ext cx="2337924" cy="12065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*  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*  p;</a:t>
            </a:r>
          </a:p>
          <a:p>
            <a:pPr algn="l" defTabSz="457200">
              <a:defRPr sz="2400">
                <a:solidFill>
                  <a:srgbClr val="21212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int</a:t>
            </a:r>
            <a:r>
              <a:rPr dirty="0"/>
              <a:t>    *p;</a:t>
            </a:r>
          </a:p>
        </p:txBody>
      </p:sp>
    </p:spTree>
    <p:extLst>
      <p:ext uri="{BB962C8B-B14F-4D97-AF65-F5344CB8AC3E}">
        <p14:creationId xmlns:p14="http://schemas.microsoft.com/office/powerpoint/2010/main" val="12366345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16DE-0080-055E-E9C5-A8E0EEA49BC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Pitfalls of Pointer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4782-EA30-ECB9-ABC0-894EE421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389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Consider the following declarations: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*a, b;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int* c, d;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e, *f;</a:t>
            </a:r>
          </a:p>
          <a:p>
            <a:pPr marL="342900" lvl="1" indent="0" defTabSz="457200">
              <a:buNone/>
              <a:defRPr sz="1800"/>
            </a:pPr>
            <a:r>
              <a:rPr lang="en-US" sz="3200" dirty="0">
                <a:solidFill>
                  <a:schemeClr val="accent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int  *g, *h;</a:t>
            </a:r>
          </a:p>
          <a:p>
            <a:pPr marL="0" lvl="0" indent="0" algn="ctr">
              <a:buNone/>
            </a:pPr>
            <a:r>
              <a:rPr lang="en-US" i="1" dirty="0"/>
              <a:t>What are the types of the variables?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902BC-19CC-E6EB-CC03-8B12B0DFE815}"/>
              </a:ext>
            </a:extLst>
          </p:cNvPr>
          <p:cNvSpPr txBox="1"/>
          <p:nvPr/>
        </p:nvSpPr>
        <p:spPr>
          <a:xfrm>
            <a:off x="3284620" y="5371783"/>
            <a:ext cx="6096000" cy="132343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1" algn="ctr"/>
            <a:r>
              <a:rPr lang="en-US" sz="4000" dirty="0"/>
              <a:t>a, c, f, g, h are int *</a:t>
            </a:r>
          </a:p>
          <a:p>
            <a:pPr lvl="1" algn="ctr"/>
            <a:r>
              <a:rPr lang="en-US" sz="4000" dirty="0"/>
              <a:t>b, d, e are int</a:t>
            </a:r>
          </a:p>
        </p:txBody>
      </p:sp>
    </p:spTree>
    <p:extLst>
      <p:ext uri="{BB962C8B-B14F-4D97-AF65-F5344CB8AC3E}">
        <p14:creationId xmlns:p14="http://schemas.microsoft.com/office/powerpoint/2010/main" val="1452977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7FC9-F5EB-48D8-F633-4F5436210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93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DBCC-F472-A562-55A0-D0EAD3CC5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11157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declaration and initialization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	h[2][3] = { {0, 1, 2}, {10, 11, 12} };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F8A047-C455-8EEB-84AE-B0C656513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967780"/>
              </p:ext>
            </p:extLst>
          </p:nvPr>
        </p:nvGraphicFramePr>
        <p:xfrm>
          <a:off x="98258" y="3740368"/>
          <a:ext cx="5855368" cy="1626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842">
                  <a:extLst>
                    <a:ext uri="{9D8B030D-6E8A-4147-A177-3AD203B41FA5}">
                      <a16:colId xmlns:a16="http://schemas.microsoft.com/office/drawing/2014/main" val="4090715950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380606147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646480889"/>
                    </a:ext>
                  </a:extLst>
                </a:gridCol>
                <a:gridCol w="1463842">
                  <a:extLst>
                    <a:ext uri="{9D8B030D-6E8A-4147-A177-3AD203B41FA5}">
                      <a16:colId xmlns:a16="http://schemas.microsoft.com/office/drawing/2014/main" val="203056846"/>
                    </a:ext>
                  </a:extLst>
                </a:gridCol>
              </a:tblGrid>
              <a:tr h="590148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378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1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81735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8C21FD9-1738-264A-BB48-27B4D32C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657" y="3592097"/>
            <a:ext cx="3359447" cy="3265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2B7B1-2044-D072-4064-D818134C9F3F}"/>
              </a:ext>
            </a:extLst>
          </p:cNvPr>
          <p:cNvSpPr txBox="1"/>
          <p:nvPr/>
        </p:nvSpPr>
        <p:spPr>
          <a:xfrm>
            <a:off x="7003024" y="2391768"/>
            <a:ext cx="49331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Array layout in memory</a:t>
            </a: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(assuming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cs typeface="Times New Roman" panose="02020603050405020304" pitchFamily="18" charset="0"/>
                <a:sym typeface="Helvetica Neue Light"/>
              </a:rPr>
              <a:t> an int has four bytes)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Row 0 first, then Row 1, ...</a:t>
            </a:r>
          </a:p>
          <a:p>
            <a:pPr marL="457200" marR="0" indent="-4572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In each row: column 0 first, then column 1, …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n-lt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1FCA9-67DD-DCDC-3AA7-6FA7AF633C76}"/>
              </a:ext>
            </a:extLst>
          </p:cNvPr>
          <p:cNvSpPr txBox="1"/>
          <p:nvPr/>
        </p:nvSpPr>
        <p:spPr>
          <a:xfrm>
            <a:off x="1497946" y="3117632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Visualization of the Array</a:t>
            </a:r>
          </a:p>
        </p:txBody>
      </p:sp>
    </p:spTree>
    <p:extLst>
      <p:ext uri="{BB962C8B-B14F-4D97-AF65-F5344CB8AC3E}">
        <p14:creationId xmlns:p14="http://schemas.microsoft.com/office/powerpoint/2010/main" val="99840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8F7D3-EB0C-0604-3E9B-D80B7DF1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767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Lecture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5B17C-705F-6593-CA41-2539FBB7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3246"/>
            <a:ext cx="10515600" cy="32236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In C we have different types of variables: primitives and non-primitives.</a:t>
            </a:r>
          </a:p>
          <a:p>
            <a:r>
              <a:rPr lang="en-US" dirty="0"/>
              <a:t>When variables are given as input to a function, primitives are copied by value, non-primitives are copied by reference. </a:t>
            </a:r>
          </a:p>
          <a:p>
            <a:r>
              <a:rPr lang="en-US" dirty="0"/>
              <a:t>In C we have variables and their address in memory. The two operators to deals with this are “*” and “&amp;”.</a:t>
            </a:r>
          </a:p>
        </p:txBody>
      </p:sp>
    </p:spTree>
    <p:extLst>
      <p:ext uri="{BB962C8B-B14F-4D97-AF65-F5344CB8AC3E}">
        <p14:creationId xmlns:p14="http://schemas.microsoft.com/office/powerpoint/2010/main" val="17514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8CDC-CB5B-5908-7F19-26E35C64341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Syntax for 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9FE65-2101-3F3B-DF89-68632B1EA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initialize array with a list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y[5] = {1, 2, 3, 4, 5};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// Number of elements is optional if all elements are listed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z[] = {1, 2, 3, 4, 5};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// Specify the value of first 2 elements. The rest are set to 0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a[5] = {1, 2};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  // C99. b will have 1, 2, 0, 0, 5.</a:t>
            </a:r>
          </a:p>
          <a:p>
            <a:pPr marL="0" indent="0" algn="ctr" defTabSz="457200">
              <a:buNone/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int b[5] = {1, 2, [4] = 5};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800531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https://wompampsupport.azureedge.net/fetchimage?siteId=7575&amp;v=2&amp;jpgQuality=100&amp;width=700&amp;url=https%3A%2F%2Fi.kym-cdn.com%2Fentries%2Ficons%2Ffacebook%2F000%2F026%2F366%2Fpather.jpg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https://i.kym-cdn.com/photos/images/newsfeed/000/531/557/a88.jpg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https://loveincorporated.blob.core.windows.net/contentimages/main/2ba923f2-25b7-403b-b3c3-95ac2016c7bb-shire-hobbit-home.jpg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https://s3.amazonaws.com/pix.iemoji.com/images/emoji/apple/ios-12/256/backhand-index-pointing-right.png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https://i.kym-cdn.com/entries/icons/original/000/028/021/work.jpg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https://i.imgur.com/i9JNNvJ.jpg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https://i.kym-cdn.com/entries/icons/original/000/028/596/dsmGaKWMeHXe9QuJtq_ys30PNfTGnMsRuHuo_MUzGCg.jpg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C51B-DA96-6648-704B-EAF1D180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0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Arrays as Automatic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0AF9E-58A6-F6ED-39F2-D69B072A7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83"/>
            <a:ext cx="10515600" cy="4351338"/>
          </a:xfrm>
        </p:spPr>
        <p:txBody>
          <a:bodyPr/>
          <a:lstStyle/>
          <a:p>
            <a:r>
              <a:rPr lang="en-US" dirty="0"/>
              <a:t>You can declare arrays inside </a:t>
            </a:r>
            <a:r>
              <a:rPr lang="en-US" i="1" dirty="0"/>
              <a:t>any function or block</a:t>
            </a:r>
          </a:p>
          <a:p>
            <a:pPr lvl="1"/>
            <a:r>
              <a:rPr lang="en-US" dirty="0"/>
              <a:t>Destroyed when exiting from the function or block</a:t>
            </a:r>
          </a:p>
          <a:p>
            <a:r>
              <a:rPr lang="en-US" dirty="0">
                <a:solidFill>
                  <a:srgbClr val="00B0F0"/>
                </a:solidFill>
              </a:rPr>
              <a:t>Variable length arrays(VLA, C99) </a:t>
            </a:r>
            <a:r>
              <a:rPr lang="en-US" dirty="0"/>
              <a:t>The size of your array can depend on </a:t>
            </a:r>
            <a:r>
              <a:rPr lang="en-US" i="1" dirty="0"/>
              <a:t>function arguments or other known values</a:t>
            </a:r>
            <a:endParaRPr lang="en-US" dirty="0">
              <a:solidFill>
                <a:srgbClr val="0433FF"/>
              </a:solidFill>
            </a:endParaRPr>
          </a:p>
          <a:p>
            <a:endParaRPr lang="en-US" dirty="0"/>
          </a:p>
        </p:txBody>
      </p:sp>
      <p:sp>
        <p:nvSpPr>
          <p:cNvPr id="4" name="int silly(int n,int k) {…">
            <a:extLst>
              <a:ext uri="{FF2B5EF4-FFF2-40B4-BE49-F238E27FC236}">
                <a16:creationId xmlns:a16="http://schemas.microsoft.com/office/drawing/2014/main" id="{DAED6FBE-3BCD-466E-D0D8-EAC419B0F9C5}"/>
              </a:ext>
            </a:extLst>
          </p:cNvPr>
          <p:cNvSpPr txBox="1"/>
          <p:nvPr/>
        </p:nvSpPr>
        <p:spPr>
          <a:xfrm>
            <a:off x="1376197" y="3487444"/>
            <a:ext cx="9700878" cy="31803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lang="en-US" sz="2000" dirty="0"/>
              <a:t>foo</a:t>
            </a:r>
            <a:r>
              <a:rPr sz="2000" dirty="0"/>
              <a:t>(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n</a:t>
            </a:r>
            <a:r>
              <a:rPr sz="2000" dirty="0" err="1"/>
              <a:t>,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k</a:t>
            </a:r>
            <a:r>
              <a:rPr sz="2000" dirty="0"/>
              <a:t>)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  </a:t>
            </a:r>
            <a:r>
              <a:rPr sz="2000" dirty="0" err="1"/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x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>
                <a:solidFill>
                  <a:srgbClr val="788E95"/>
                </a:solidFill>
              </a:rPr>
              <a:t>n</a:t>
            </a:r>
            <a:r>
              <a:rPr sz="2000" dirty="0">
                <a:solidFill>
                  <a:srgbClr val="6A8188"/>
                </a:solidFill>
              </a:rPr>
              <a:t>];</a:t>
            </a:r>
            <a:r>
              <a:rPr lang="en-US" sz="2000" dirty="0">
                <a:solidFill>
                  <a:srgbClr val="6A8188"/>
                </a:solidFill>
              </a:rPr>
              <a:t>	</a:t>
            </a:r>
            <a:r>
              <a:rPr lang="en-US" sz="2000" dirty="0">
                <a:solidFill>
                  <a:schemeClr val="accent1"/>
                </a:solidFill>
              </a:rPr>
              <a:t>// The value of n is known at this time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</a:rPr>
              <a:t>               // Like other auto variables, x is kept on 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chemeClr val="accent1"/>
                </a:solidFill>
              </a:rPr>
              <a:t>               // the stack and is NOT initialized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for</a:t>
            </a:r>
            <a:r>
              <a:rPr lang="en-US" sz="2000" dirty="0"/>
              <a:t> 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=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&lt;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788E95"/>
                </a:solidFill>
              </a:rPr>
              <a:t>n</a:t>
            </a:r>
            <a:r>
              <a:rPr sz="2000" dirty="0">
                <a:solidFill>
                  <a:srgbClr val="6A8188"/>
                </a:solidFill>
              </a:rPr>
              <a:t>;</a:t>
            </a:r>
            <a:r>
              <a:rPr lang="en-US" sz="2000" dirty="0">
                <a:solidFill>
                  <a:srgbClr val="6A8188"/>
                </a:solidFill>
              </a:rPr>
              <a:t> </a:t>
            </a:r>
            <a:r>
              <a:rPr sz="2000" dirty="0" err="1">
                <a:solidFill>
                  <a:srgbClr val="788E95"/>
                </a:solidFill>
              </a:rPr>
              <a:t>i</a:t>
            </a:r>
            <a:r>
              <a:rPr sz="2000" dirty="0">
                <a:solidFill>
                  <a:srgbClr val="6A8188"/>
                </a:solidFill>
              </a:rPr>
              <a:t>++)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    </a:t>
            </a:r>
            <a:r>
              <a:rPr lang="en-US" sz="2000" dirty="0"/>
              <a:t>    </a:t>
            </a:r>
            <a:r>
              <a:rPr sz="2000" dirty="0"/>
              <a:t>x</a:t>
            </a:r>
            <a:r>
              <a:rPr sz="2000" dirty="0">
                <a:solidFill>
                  <a:srgbClr val="6A8188"/>
                </a:solidFill>
              </a:rPr>
              <a:t>[</a:t>
            </a:r>
            <a:r>
              <a:rPr sz="2000" dirty="0" err="1"/>
              <a:t>i</a:t>
            </a:r>
            <a:r>
              <a:rPr sz="2000" dirty="0">
                <a:solidFill>
                  <a:srgbClr val="6A8188"/>
                </a:solidFill>
              </a:rPr>
              <a:t>] =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lang="en-US" sz="2000" dirty="0">
              <a:solidFill>
                <a:srgbClr val="6A8188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>
                <a:solidFill>
                  <a:srgbClr val="6A8188"/>
                </a:solidFill>
              </a:rPr>
              <a:t>    ……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000" dirty="0"/>
              <a:t>    </a:t>
            </a:r>
            <a:r>
              <a:rPr sz="2000" dirty="0"/>
              <a:t>return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6A8188"/>
                </a:solidFill>
              </a:rPr>
              <a:t>-</a:t>
            </a:r>
            <a:r>
              <a:rPr sz="2000" dirty="0">
                <a:solidFill>
                  <a:srgbClr val="E5493D"/>
                </a:solidFill>
              </a:rPr>
              <a:t>1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217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9A8BA-4114-E2AF-E120-6F5A422D69A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Array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3B5B-4E7C-3DDC-9453-BEEACAE6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/>
          <a:lstStyle/>
          <a:p>
            <a:r>
              <a:rPr lang="en-US" dirty="0"/>
              <a:t>You </a:t>
            </a:r>
            <a:r>
              <a:rPr lang="en-US" b="1" i="1" dirty="0">
                <a:solidFill>
                  <a:schemeClr val="accent1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assign a whole array at once to another array</a:t>
            </a:r>
          </a:p>
          <a:p>
            <a:pPr lvl="1"/>
            <a:r>
              <a:rPr lang="en-US" dirty="0"/>
              <a:t>Even when the types match</a:t>
            </a:r>
          </a:p>
          <a:p>
            <a:endParaRPr lang="en-US" dirty="0"/>
          </a:p>
        </p:txBody>
      </p:sp>
      <p:sp>
        <p:nvSpPr>
          <p:cNvPr id="4" name="int main() {…">
            <a:extLst>
              <a:ext uri="{FF2B5EF4-FFF2-40B4-BE49-F238E27FC236}">
                <a16:creationId xmlns:a16="http://schemas.microsoft.com/office/drawing/2014/main" id="{90AC85B9-74D5-D280-10FF-E929E6F890B8}"/>
              </a:ext>
            </a:extLst>
          </p:cNvPr>
          <p:cNvSpPr txBox="1"/>
          <p:nvPr/>
        </p:nvSpPr>
        <p:spPr>
          <a:xfrm>
            <a:off x="193829" y="3251772"/>
            <a:ext cx="3776324" cy="26797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main()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x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y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20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</a:t>
            </a: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/>
              <a:t> </a:t>
            </a:r>
            <a:r>
              <a:rPr dirty="0">
                <a:solidFill>
                  <a:srgbClr val="788E95"/>
                </a:solidFill>
              </a:rPr>
              <a:t>z</a:t>
            </a:r>
            <a:r>
              <a:rPr dirty="0">
                <a:solidFill>
                  <a:srgbClr val="6A8188"/>
                </a:solidFill>
              </a:rPr>
              <a:t>[</a:t>
            </a:r>
            <a:r>
              <a:rPr dirty="0">
                <a:solidFill>
                  <a:srgbClr val="E5493D"/>
                </a:solidFill>
              </a:rPr>
              <a:t>10</a:t>
            </a:r>
            <a:r>
              <a:rPr dirty="0">
                <a:solidFill>
                  <a:srgbClr val="6A8188"/>
                </a:solidFill>
              </a:rPr>
              <a:t>];</a:t>
            </a:r>
          </a:p>
          <a:p>
            <a:pPr algn="l" defTabSz="457200">
              <a:defRPr sz="2400"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y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88E9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x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6A8188"/>
                </a:solidFill>
              </a:rPr>
              <a:t>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z</a:t>
            </a:r>
            <a:r>
              <a:rPr dirty="0">
                <a:solidFill>
                  <a:srgbClr val="6A8188"/>
                </a:solidFill>
              </a:rPr>
              <a:t>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</a:p>
        </p:txBody>
      </p:sp>
      <p:sp>
        <p:nvSpPr>
          <p:cNvPr id="5" name="src (master) $ cc char3.c…">
            <a:extLst>
              <a:ext uri="{FF2B5EF4-FFF2-40B4-BE49-F238E27FC236}">
                <a16:creationId xmlns:a16="http://schemas.microsoft.com/office/drawing/2014/main" id="{DD860774-E826-6962-7535-BEF35305C956}"/>
              </a:ext>
            </a:extLst>
          </p:cNvPr>
          <p:cNvSpPr txBox="1"/>
          <p:nvPr/>
        </p:nvSpPr>
        <p:spPr>
          <a:xfrm>
            <a:off x="5081337" y="3030537"/>
            <a:ext cx="6978316" cy="3426579"/>
          </a:xfrm>
          <a:prstGeom prst="rect">
            <a:avLst/>
          </a:prstGeom>
          <a:noFill/>
          <a:ln w="1905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a.c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: In function 'main':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a.c:5:7: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y;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a.c:6:7: error: assignment to expression with array type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x = z;</a:t>
            </a:r>
          </a:p>
          <a:p>
            <a:pPr algn="l" defTabSz="4572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700">
                <a:solidFill>
                  <a:srgbClr val="839496"/>
                </a:solidFill>
                <a:latin typeface="Andale Mono"/>
                <a:ea typeface="Andale Mono"/>
                <a:cs typeface="Andale Mono"/>
                <a:sym typeface="Andale Mono"/>
              </a:defRPr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^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5AE0914-84F3-223B-092B-527D1A5D5C8A}"/>
              </a:ext>
            </a:extLst>
          </p:cNvPr>
          <p:cNvSpPr/>
          <p:nvPr/>
        </p:nvSpPr>
        <p:spPr>
          <a:xfrm>
            <a:off x="4195011" y="4098758"/>
            <a:ext cx="725905" cy="8622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5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2668</Words>
  <Application>Microsoft Office PowerPoint</Application>
  <PresentationFormat>Widescreen</PresentationFormat>
  <Paragraphs>549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Courier</vt:lpstr>
      <vt:lpstr>Office Theme</vt:lpstr>
      <vt:lpstr>CSE 3100: Systems Programming</vt:lpstr>
      <vt:lpstr>1. Arrays in C</vt:lpstr>
      <vt:lpstr>What happens if you want to associate multiple values with a variable?</vt:lpstr>
      <vt:lpstr>What happens if you want to associate multiple values with a variable?</vt:lpstr>
      <vt:lpstr>What happens if you want to associate multiple values with a variable?</vt:lpstr>
      <vt:lpstr>Arrays in C</vt:lpstr>
      <vt:lpstr>Syntax for Array Initialization</vt:lpstr>
      <vt:lpstr>Arrays as Automatic Variables</vt:lpstr>
      <vt:lpstr>Array Assignment</vt:lpstr>
      <vt:lpstr>Strings are Arrays Too!</vt:lpstr>
      <vt:lpstr>What would this look like in memory?</vt:lpstr>
      <vt:lpstr>Arrays and Functions</vt:lpstr>
      <vt:lpstr>1. Arrays in C</vt:lpstr>
      <vt:lpstr>What does passing by value mean?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What is going on here?</vt:lpstr>
      <vt:lpstr>Understanding Passing by Value</vt:lpstr>
      <vt:lpstr>1. Arrays in C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Passing by reference</vt:lpstr>
      <vt:lpstr>Understanding Passing by Reference</vt:lpstr>
      <vt:lpstr>Why did the film Inception have this iconic quote?</vt:lpstr>
      <vt:lpstr>1. Arrays in C</vt:lpstr>
      <vt:lpstr>Pointers and Memory in C</vt:lpstr>
      <vt:lpstr>Pointers and Memory in C</vt:lpstr>
      <vt:lpstr>Variables and Memory</vt:lpstr>
      <vt:lpstr>Referencing and dereferencing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Pointer Example using “&amp;”</vt:lpstr>
      <vt:lpstr>How would we use pointer with arrays?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Pointer Example: Returning an Array</vt:lpstr>
      <vt:lpstr>Are there any problems with this approach?</vt:lpstr>
      <vt:lpstr>Fixing the Array Return Code in C</vt:lpstr>
      <vt:lpstr>Fixing the Array Return Code in C</vt:lpstr>
      <vt:lpstr>Fixing the Array Return Code 2</vt:lpstr>
      <vt:lpstr>A few misc but related pointer/array topics</vt:lpstr>
      <vt:lpstr>Pointer declarations</vt:lpstr>
      <vt:lpstr>Pitfalls of Pointer Declarations</vt:lpstr>
      <vt:lpstr>Multidimensional arrays</vt:lpstr>
      <vt:lpstr>Lecture Conclusions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Mahmood, Kaleel</cp:lastModifiedBy>
  <cp:revision>317</cp:revision>
  <dcterms:created xsi:type="dcterms:W3CDTF">2023-01-27T23:53:51Z</dcterms:created>
  <dcterms:modified xsi:type="dcterms:W3CDTF">2023-09-13T00:51:49Z</dcterms:modified>
</cp:coreProperties>
</file>