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333" r:id="rId3"/>
    <p:sldId id="334" r:id="rId4"/>
    <p:sldId id="268" r:id="rId5"/>
    <p:sldId id="269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270" r:id="rId20"/>
    <p:sldId id="291" r:id="rId21"/>
    <p:sldId id="271" r:id="rId22"/>
    <p:sldId id="272" r:id="rId23"/>
    <p:sldId id="274" r:id="rId24"/>
    <p:sldId id="273" r:id="rId25"/>
    <p:sldId id="275" r:id="rId26"/>
    <p:sldId id="278" r:id="rId27"/>
    <p:sldId id="276" r:id="rId28"/>
    <p:sldId id="277" r:id="rId29"/>
    <p:sldId id="280" r:id="rId30"/>
    <p:sldId id="279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2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26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Sheet1!$A$1:$A$107</cx:f>
        <cx:lvl ptCount="107" formatCode="General">
          <cx:pt idx="0">49</cx:pt>
          <cx:pt idx="1">58.5</cx:pt>
          <cx:pt idx="2">78</cx:pt>
          <cx:pt idx="3">94</cx:pt>
          <cx:pt idx="4">88</cx:pt>
          <cx:pt idx="5">71</cx:pt>
          <cx:pt idx="6">71</cx:pt>
          <cx:pt idx="7">100</cx:pt>
          <cx:pt idx="8">70.5</cx:pt>
          <cx:pt idx="9">84</cx:pt>
          <cx:pt idx="10">94</cx:pt>
          <cx:pt idx="11">29</cx:pt>
          <cx:pt idx="12">70</cx:pt>
          <cx:pt idx="13">78</cx:pt>
          <cx:pt idx="14">62.5</cx:pt>
          <cx:pt idx="15">6.5</cx:pt>
          <cx:pt idx="16">77</cx:pt>
          <cx:pt idx="17">93</cx:pt>
          <cx:pt idx="18">21</cx:pt>
          <cx:pt idx="19">74</cx:pt>
          <cx:pt idx="20">65</cx:pt>
          <cx:pt idx="21">95</cx:pt>
          <cx:pt idx="22">80</cx:pt>
          <cx:pt idx="23">78</cx:pt>
          <cx:pt idx="24">100</cx:pt>
          <cx:pt idx="25">91</cx:pt>
          <cx:pt idx="26">97</cx:pt>
          <cx:pt idx="27">0</cx:pt>
          <cx:pt idx="28">85</cx:pt>
          <cx:pt idx="29">88</cx:pt>
          <cx:pt idx="30">26</cx:pt>
          <cx:pt idx="31">60</cx:pt>
          <cx:pt idx="32">97</cx:pt>
          <cx:pt idx="33">35</cx:pt>
          <cx:pt idx="34">59.5</cx:pt>
          <cx:pt idx="35">68</cx:pt>
          <cx:pt idx="36">73</cx:pt>
          <cx:pt idx="37">82</cx:pt>
          <cx:pt idx="38">55</cx:pt>
          <cx:pt idx="39">48</cx:pt>
          <cx:pt idx="40">47.5</cx:pt>
          <cx:pt idx="41">88</cx:pt>
          <cx:pt idx="42">65</cx:pt>
          <cx:pt idx="43">80</cx:pt>
          <cx:pt idx="44">71</cx:pt>
          <cx:pt idx="45">71.5</cx:pt>
          <cx:pt idx="46">56</cx:pt>
          <cx:pt idx="47">81</cx:pt>
          <cx:pt idx="48">87</cx:pt>
          <cx:pt idx="49">85</cx:pt>
          <cx:pt idx="50">87</cx:pt>
          <cx:pt idx="51">76</cx:pt>
          <cx:pt idx="52">90</cx:pt>
          <cx:pt idx="53">97</cx:pt>
          <cx:pt idx="54">86</cx:pt>
          <cx:pt idx="55">59.5</cx:pt>
          <cx:pt idx="56">76</cx:pt>
          <cx:pt idx="57">66</cx:pt>
          <cx:pt idx="58">85</cx:pt>
          <cx:pt idx="59">100</cx:pt>
          <cx:pt idx="60">90.5</cx:pt>
          <cx:pt idx="61">64</cx:pt>
          <cx:pt idx="62">74</cx:pt>
          <cx:pt idx="63">79</cx:pt>
          <cx:pt idx="64">56</cx:pt>
          <cx:pt idx="65">69</cx:pt>
          <cx:pt idx="66">86</cx:pt>
          <cx:pt idx="67">26.5</cx:pt>
          <cx:pt idx="68">71.5</cx:pt>
          <cx:pt idx="69">94</cx:pt>
          <cx:pt idx="70">52</cx:pt>
          <cx:pt idx="71">78</cx:pt>
          <cx:pt idx="72">97</cx:pt>
          <cx:pt idx="73">59</cx:pt>
          <cx:pt idx="74">85</cx:pt>
          <cx:pt idx="75">78</cx:pt>
          <cx:pt idx="76">88</cx:pt>
          <cx:pt idx="77">59</cx:pt>
          <cx:pt idx="78">91</cx:pt>
          <cx:pt idx="79">97</cx:pt>
          <cx:pt idx="80">82</cx:pt>
          <cx:pt idx="81">42</cx:pt>
          <cx:pt idx="82">0</cx:pt>
          <cx:pt idx="83">90</cx:pt>
          <cx:pt idx="84">87</cx:pt>
          <cx:pt idx="85">85</cx:pt>
          <cx:pt idx="86">48</cx:pt>
          <cx:pt idx="87">88</cx:pt>
          <cx:pt idx="88">73</cx:pt>
          <cx:pt idx="89">57.5</cx:pt>
          <cx:pt idx="90">83.5</cx:pt>
          <cx:pt idx="91">0</cx:pt>
          <cx:pt idx="92">72</cx:pt>
          <cx:pt idx="93">64.5</cx:pt>
          <cx:pt idx="94">76</cx:pt>
          <cx:pt idx="95">76</cx:pt>
          <cx:pt idx="96">100</cx:pt>
          <cx:pt idx="97">78</cx:pt>
          <cx:pt idx="98">66</cx:pt>
          <cx:pt idx="99">87</cx:pt>
          <cx:pt idx="100">91</cx:pt>
          <cx:pt idx="101">79</cx:pt>
          <cx:pt idx="102">97</cx:pt>
          <cx:pt idx="103">95</cx:pt>
          <cx:pt idx="104">75</cx:pt>
          <cx:pt idx="105">100</cx:pt>
          <cx:pt idx="106">82</cx:pt>
        </cx:lvl>
      </cx:numDim>
    </cx:data>
  </cx:chartData>
  <cx:chart>
    <cx:plotArea>
      <cx:plotAreaRegion>
        <cx:series layoutId="clusteredColumn" uniqueId="{D081184A-B95D-4580-B314-9711722379A6}">
          <cx:dataId val="0"/>
          <cx:layoutPr>
            <cx:binning intervalClosed="r">
              <cx:binSize val="10"/>
            </cx:binning>
          </cx:layoutPr>
        </cx:series>
      </cx:plotAreaRegion>
      <cx:axis id="0">
        <cx:catScaling gapWidth="0"/>
        <cx:title>
          <cx:tx>
            <cx:txData>
              <cx:v>Score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rPr>
                <a:t>Score</a:t>
              </a:r>
            </a:p>
          </cx:txPr>
        </cx:title>
        <cx:tickLabels/>
      </cx:axis>
      <cx:axis id="1">
        <cx:valScaling/>
        <cx:title>
          <cx:tx>
            <cx:txData>
              <cx:v>Count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rPr>
                <a:t>Count</a:t>
              </a:r>
            </a:p>
          </cx:txPr>
        </cx:title>
        <cx:majorGridlines/>
        <cx:tickLabels/>
      </cx:axis>
    </cx:plotArea>
  </cx:chart>
  <cx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3CCBF-52EE-4B70-9A0D-D61D7A62B170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5F8D5-3FA6-48B3-98DD-97F3E3DB4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5F8D5-3FA6-48B3-98DD-97F3E3DB422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5F8D5-3FA6-48B3-98DD-97F3E3DB422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4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5F8D5-3FA6-48B3-98DD-97F3E3DB422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2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5F8D5-3FA6-48B3-98DD-97F3E3DB422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63D3-FBD4-4C96-B5AD-58F8FFF7C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35023-7187-4EEE-9ACC-CA2C99DA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A1D4B-CBC8-441E-AEDB-0E7CA650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8EFC-DCD4-4FD4-988F-695FFB04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7741-E892-40DA-A028-B62C1497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168B-BD2B-4BC0-BAC4-510C38A8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F6417-462B-4247-A1A7-CC9F43012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E0D2-EF37-477F-A616-0E560A5F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4C57D-6293-40CA-833F-E367539E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5C9C-A55E-4602-A3E2-1D2C88D5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9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313AA-E66E-4BF4-9CC6-0A14FFA0B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20F0-0DBA-4553-96D6-26032F4CD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D6FA-F5CD-406A-9AA7-B2D62D0A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AE9E-2B68-473B-9FCE-9297CA7A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7E75-B0F6-49C3-AF76-CE9895D2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5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FA96-0000-4F45-B07C-947B85A7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EC73-5050-44B8-8D83-E313F21B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0BFC-9E24-4C81-8951-B4B0660D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E65B9-D9E4-47EB-B78B-C2710D64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71C5-458D-456D-B649-F7DEF276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2279-DCC8-4135-8D6D-CD8CC82F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A3E0E-788F-49EB-A140-560AA6F9C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D62E-CEFA-43CC-B4B8-7F2AD1F2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32579-10A2-4A3E-836E-E0FDAE8E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1E344-E84E-4C77-8D84-29118AA1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5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7A4D-637A-4ABF-8E5C-1A7A504A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19E0-E82F-47CA-8D59-9A899041F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A3F4A-F34C-4A38-972B-76EF68C89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AA489-5259-4FB1-A384-D7154667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7E7C5-678A-4778-9D26-AF6EC962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C5F6-C190-4650-8BF1-6115874F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4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7614-3BFE-4872-AE27-EE2F538F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88B17-AA24-4F30-924E-9A35366CB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55385-4130-4D8B-B61E-B50A66C0E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D68AA-4173-4B1E-82C5-64B8C4C80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771E0-9D36-4214-B033-FDA342046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04BE8-CA5C-4761-AA00-65D933E2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AB3CA-2382-4B55-B015-81AC447B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F8490-0252-4B02-BD25-60C4761E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8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1527-23A5-4CED-959A-443770AF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E5752-FF86-47FA-88F9-DDC843FC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E7F34-AF55-4B49-984B-840D7BC9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D7CAD-FA79-4AAA-A733-AFFE42EE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A1628-92ED-4E31-BBF3-205407CF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30A30-BFC2-424B-9E9D-15396EDD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5A7B4-E1FA-48BD-84F2-76441CE2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ED23-4A4F-4CF8-A22A-1B23EEA4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7E77-CBD6-4FAC-B464-F1CDD1DC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67D98-F536-4F41-9BC3-0706C5402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5249D-56F4-4303-A9C3-90C8390F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B2616-3DC0-4753-8A98-35ABAD5B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1837E-9BEF-46B6-AB4C-625DC491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0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79AD-3699-42B2-B010-E027524B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8320D-11EE-4B20-8DF1-3CFCB9A07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E066E-3241-4AE4-9A05-397B0DAD6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AA7A4-9E12-447C-BD3E-710A448D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E976-E356-450B-873C-30240A53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78AEE-0EE0-4572-9889-92C56160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8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A843B-BAD7-491F-BA88-D25B5C51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EE75C-7F1E-4671-9D9B-36B3AD8EE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325C-1331-416E-8F1B-D4DB30C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92A70-A698-4A85-AA7F-CFB12103E1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9268-88F8-41E0-9D82-E5E9A8980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4103-E692-47A8-97FB-1B278ED9D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ic.seekingalpha.com/uploads/2013/3/21/7360901-13638972437431467-Robert-Wagner.jpg" TargetMode="External"/><Relationship Id="rId3" Type="http://schemas.openxmlformats.org/officeDocument/2006/relationships/hyperlink" Target="https://www.mememaker.net/static/images/memes/4761591.jpg" TargetMode="External"/><Relationship Id="rId7" Type="http://schemas.openxmlformats.org/officeDocument/2006/relationships/hyperlink" Target="https://cdn-icons-png.flaticon.com/512/1388/1388902.png" TargetMode="External"/><Relationship Id="rId2" Type="http://schemas.openxmlformats.org/officeDocument/2006/relationships/hyperlink" Target="https://i.kym-cdn.com/entries/icons/facebook/000/019/404/upgradddd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cons.iconarchive.com/icons/paomedia/small-n-flat/1024/terminal-icon.png" TargetMode="External"/><Relationship Id="rId5" Type="http://schemas.openxmlformats.org/officeDocument/2006/relationships/hyperlink" Target="https://iconarchive.com/download/i87838/icons8/ios7/Computer-Hardware-Keyboard.ico" TargetMode="External"/><Relationship Id="rId4" Type="http://schemas.openxmlformats.org/officeDocument/2006/relationships/hyperlink" Target="https://thumbs.gfycat.com/HollowPositiveAnophelesmosquito-max-1mb.gi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04B-99DA-465F-9622-6B3B5A36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990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US" sz="4800" dirty="0"/>
              <a:t>CSE 3100: Systems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45AFA-748C-4441-9A3A-253D6A21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3" y="5202238"/>
            <a:ext cx="9144000" cy="1655762"/>
          </a:xfrm>
        </p:spPr>
        <p:txBody>
          <a:bodyPr/>
          <a:lstStyle/>
          <a:p>
            <a:r>
              <a:rPr lang="en-US" dirty="0"/>
              <a:t>Professor Kaleel Mahmood </a:t>
            </a:r>
          </a:p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University of Connecticut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CB5F35-6329-406D-89BD-C9BBF92B1EAD}"/>
              </a:ext>
            </a:extLst>
          </p:cNvPr>
          <p:cNvSpPr txBox="1">
            <a:spLocks/>
          </p:cNvSpPr>
          <p:nvPr/>
        </p:nvSpPr>
        <p:spPr>
          <a:xfrm>
            <a:off x="0" y="2365518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/>
              <a:t>Part 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C48450-A9FE-5EAF-2043-DF74AA549B69}"/>
              </a:ext>
            </a:extLst>
          </p:cNvPr>
          <p:cNvSpPr txBox="1">
            <a:spLocks/>
          </p:cNvSpPr>
          <p:nvPr/>
        </p:nvSpPr>
        <p:spPr>
          <a:xfrm>
            <a:off x="0" y="3127518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/>
              <a:t>Lecture 2: More on Processes</a:t>
            </a:r>
          </a:p>
        </p:txBody>
      </p:sp>
    </p:spTree>
    <p:extLst>
      <p:ext uri="{BB962C8B-B14F-4D97-AF65-F5344CB8AC3E}">
        <p14:creationId xmlns:p14="http://schemas.microsoft.com/office/powerpoint/2010/main" val="252123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9F0B5-654D-BCE5-F430-84ABADC3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8" y="1461407"/>
            <a:ext cx="7769829" cy="542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F9BD-C900-93EF-5F34-A46CA887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57"/>
            <a:ext cx="10515600" cy="140335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How to keep track of children and parents if you want to call fork multiple times?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AD792-FDAD-42E9-648C-CC522390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2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972B60E-C095-C260-25E6-67BCA07EAA59}"/>
              </a:ext>
            </a:extLst>
          </p:cNvPr>
          <p:cNvSpPr/>
          <p:nvPr/>
        </p:nvSpPr>
        <p:spPr>
          <a:xfrm flipV="1">
            <a:off x="271071" y="2873824"/>
            <a:ext cx="2268020" cy="199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8AA61D-16DF-F661-1690-36F93819ED27}"/>
              </a:ext>
            </a:extLst>
          </p:cNvPr>
          <p:cNvSpPr/>
          <p:nvPr/>
        </p:nvSpPr>
        <p:spPr>
          <a:xfrm>
            <a:off x="231512" y="3118757"/>
            <a:ext cx="7719693" cy="12079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4A5595-E906-F951-8646-8760CD7D817A}"/>
              </a:ext>
            </a:extLst>
          </p:cNvPr>
          <p:cNvSpPr/>
          <p:nvPr/>
        </p:nvSpPr>
        <p:spPr>
          <a:xfrm>
            <a:off x="181378" y="4716523"/>
            <a:ext cx="7769828" cy="2141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98C9E6C-2C6B-BE95-DCF9-A87443227632}"/>
              </a:ext>
            </a:extLst>
          </p:cNvPr>
          <p:cNvSpPr/>
          <p:nvPr/>
        </p:nvSpPr>
        <p:spPr>
          <a:xfrm>
            <a:off x="9969952" y="2521860"/>
            <a:ext cx="616404" cy="551089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995C6-5CE0-2347-777C-FD8296D62F4C}"/>
              </a:ext>
            </a:extLst>
          </p:cNvPr>
          <p:cNvSpPr txBox="1"/>
          <p:nvPr/>
        </p:nvSpPr>
        <p:spPr>
          <a:xfrm>
            <a:off x="9584870" y="2201474"/>
            <a:ext cx="144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are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525A8-CE84-E9AC-E29F-EBBF36E07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712" y="3072949"/>
            <a:ext cx="3558398" cy="9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9F0B5-654D-BCE5-F430-84ABADC3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8" y="1461407"/>
            <a:ext cx="7769829" cy="542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F9BD-C900-93EF-5F34-A46CA887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57"/>
            <a:ext cx="10515600" cy="140335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How to keep track of children and parents if you want to call fork multiple times?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AD792-FDAD-42E9-648C-CC522390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2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972B60E-C095-C260-25E6-67BCA07EAA59}"/>
              </a:ext>
            </a:extLst>
          </p:cNvPr>
          <p:cNvSpPr/>
          <p:nvPr/>
        </p:nvSpPr>
        <p:spPr>
          <a:xfrm flipV="1">
            <a:off x="238414" y="3064779"/>
            <a:ext cx="4549934" cy="213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4A5595-E906-F951-8646-8760CD7D817A}"/>
              </a:ext>
            </a:extLst>
          </p:cNvPr>
          <p:cNvSpPr/>
          <p:nvPr/>
        </p:nvSpPr>
        <p:spPr>
          <a:xfrm>
            <a:off x="181378" y="4716523"/>
            <a:ext cx="7769828" cy="2141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98C9E6C-2C6B-BE95-DCF9-A87443227632}"/>
              </a:ext>
            </a:extLst>
          </p:cNvPr>
          <p:cNvSpPr/>
          <p:nvPr/>
        </p:nvSpPr>
        <p:spPr>
          <a:xfrm>
            <a:off x="9969952" y="2521860"/>
            <a:ext cx="616404" cy="551089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995C6-5CE0-2347-777C-FD8296D62F4C}"/>
              </a:ext>
            </a:extLst>
          </p:cNvPr>
          <p:cNvSpPr txBox="1"/>
          <p:nvPr/>
        </p:nvSpPr>
        <p:spPr>
          <a:xfrm>
            <a:off x="9584870" y="2201474"/>
            <a:ext cx="144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are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525A8-CE84-E9AC-E29F-EBBF36E07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712" y="3072949"/>
            <a:ext cx="3558398" cy="9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0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9F0B5-654D-BCE5-F430-84ABADC3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8" y="1461407"/>
            <a:ext cx="7769829" cy="542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F9BD-C900-93EF-5F34-A46CA887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57"/>
            <a:ext cx="10515600" cy="140335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How to keep track of children and parents if you want to call fork multiple times?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AD792-FDAD-42E9-648C-CC522390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2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972B60E-C095-C260-25E6-67BCA07EAA59}"/>
              </a:ext>
            </a:extLst>
          </p:cNvPr>
          <p:cNvSpPr/>
          <p:nvPr/>
        </p:nvSpPr>
        <p:spPr>
          <a:xfrm flipV="1">
            <a:off x="179890" y="3632195"/>
            <a:ext cx="4453340" cy="658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4A5595-E906-F951-8646-8760CD7D817A}"/>
              </a:ext>
            </a:extLst>
          </p:cNvPr>
          <p:cNvSpPr/>
          <p:nvPr/>
        </p:nvSpPr>
        <p:spPr>
          <a:xfrm>
            <a:off x="181378" y="4716523"/>
            <a:ext cx="7769828" cy="2141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98C9E6C-2C6B-BE95-DCF9-A87443227632}"/>
              </a:ext>
            </a:extLst>
          </p:cNvPr>
          <p:cNvSpPr/>
          <p:nvPr/>
        </p:nvSpPr>
        <p:spPr>
          <a:xfrm>
            <a:off x="11263992" y="2974853"/>
            <a:ext cx="616404" cy="551089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995C6-5CE0-2347-777C-FD8296D62F4C}"/>
              </a:ext>
            </a:extLst>
          </p:cNvPr>
          <p:cNvSpPr txBox="1"/>
          <p:nvPr/>
        </p:nvSpPr>
        <p:spPr>
          <a:xfrm>
            <a:off x="10847613" y="2654569"/>
            <a:ext cx="144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are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525A8-CE84-E9AC-E29F-EBBF36E07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712" y="3072949"/>
            <a:ext cx="3558398" cy="9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1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9F0B5-654D-BCE5-F430-84ABADC3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8" y="1461407"/>
            <a:ext cx="7769829" cy="542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F9BD-C900-93EF-5F34-A46CA887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57"/>
            <a:ext cx="10515600" cy="140335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How to keep track of children and parents if you want to call fork multiple times?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AD792-FDAD-42E9-648C-CC522390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2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94A5595-E906-F951-8646-8760CD7D817A}"/>
              </a:ext>
            </a:extLst>
          </p:cNvPr>
          <p:cNvSpPr/>
          <p:nvPr/>
        </p:nvSpPr>
        <p:spPr>
          <a:xfrm>
            <a:off x="181378" y="4716523"/>
            <a:ext cx="7769828" cy="2141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98C9E6C-2C6B-BE95-DCF9-A87443227632}"/>
              </a:ext>
            </a:extLst>
          </p:cNvPr>
          <p:cNvSpPr/>
          <p:nvPr/>
        </p:nvSpPr>
        <p:spPr>
          <a:xfrm>
            <a:off x="8679995" y="3093080"/>
            <a:ext cx="616404" cy="551089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995C6-5CE0-2347-777C-FD8296D62F4C}"/>
              </a:ext>
            </a:extLst>
          </p:cNvPr>
          <p:cNvSpPr txBox="1"/>
          <p:nvPr/>
        </p:nvSpPr>
        <p:spPr>
          <a:xfrm>
            <a:off x="8345260" y="2752401"/>
            <a:ext cx="144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are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99FB0-ADA6-D596-520A-C043042137E8}"/>
              </a:ext>
            </a:extLst>
          </p:cNvPr>
          <p:cNvSpPr/>
          <p:nvPr/>
        </p:nvSpPr>
        <p:spPr>
          <a:xfrm>
            <a:off x="181378" y="2908198"/>
            <a:ext cx="7769828" cy="1553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5273B-7BAD-9583-795E-FF99A3D4E7D8}"/>
              </a:ext>
            </a:extLst>
          </p:cNvPr>
          <p:cNvSpPr/>
          <p:nvPr/>
        </p:nvSpPr>
        <p:spPr>
          <a:xfrm>
            <a:off x="179890" y="4461782"/>
            <a:ext cx="4453340" cy="254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4C7E5D-2AD6-78E7-637D-20CE75C8D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224" y="3150385"/>
            <a:ext cx="3558398" cy="9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7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9F0B5-654D-BCE5-F430-84ABADC3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8" y="1461407"/>
            <a:ext cx="7769829" cy="542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F9BD-C900-93EF-5F34-A46CA887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57"/>
            <a:ext cx="10515600" cy="140335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How to keep track of children and parents if you want to call fork multiple times?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AD792-FDAD-42E9-648C-CC522390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2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94A5595-E906-F951-8646-8760CD7D817A}"/>
              </a:ext>
            </a:extLst>
          </p:cNvPr>
          <p:cNvSpPr/>
          <p:nvPr/>
        </p:nvSpPr>
        <p:spPr>
          <a:xfrm>
            <a:off x="181378" y="5098596"/>
            <a:ext cx="7769828" cy="1759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98C9E6C-2C6B-BE95-DCF9-A87443227632}"/>
              </a:ext>
            </a:extLst>
          </p:cNvPr>
          <p:cNvSpPr/>
          <p:nvPr/>
        </p:nvSpPr>
        <p:spPr>
          <a:xfrm>
            <a:off x="8679995" y="3093080"/>
            <a:ext cx="616404" cy="551089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995C6-5CE0-2347-777C-FD8296D62F4C}"/>
              </a:ext>
            </a:extLst>
          </p:cNvPr>
          <p:cNvSpPr txBox="1"/>
          <p:nvPr/>
        </p:nvSpPr>
        <p:spPr>
          <a:xfrm>
            <a:off x="8345260" y="2752401"/>
            <a:ext cx="144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are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99FB0-ADA6-D596-520A-C043042137E8}"/>
              </a:ext>
            </a:extLst>
          </p:cNvPr>
          <p:cNvSpPr/>
          <p:nvPr/>
        </p:nvSpPr>
        <p:spPr>
          <a:xfrm>
            <a:off x="181378" y="2908198"/>
            <a:ext cx="7769828" cy="1553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5273B-7BAD-9583-795E-FF99A3D4E7D8}"/>
              </a:ext>
            </a:extLst>
          </p:cNvPr>
          <p:cNvSpPr/>
          <p:nvPr/>
        </p:nvSpPr>
        <p:spPr>
          <a:xfrm>
            <a:off x="181377" y="4652818"/>
            <a:ext cx="7791048" cy="445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4C7E5D-2AD6-78E7-637D-20CE75C8D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224" y="3150385"/>
            <a:ext cx="3558398" cy="9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2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9F0B5-654D-BCE5-F430-84ABADC3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8" y="1461407"/>
            <a:ext cx="7769829" cy="542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F9BD-C900-93EF-5F34-A46CA887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57"/>
            <a:ext cx="10515600" cy="140335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How to keep track of children and parents if you want to call fork multiple times?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AD792-FDAD-42E9-648C-CC522390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2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94A5595-E906-F951-8646-8760CD7D817A}"/>
              </a:ext>
            </a:extLst>
          </p:cNvPr>
          <p:cNvSpPr/>
          <p:nvPr/>
        </p:nvSpPr>
        <p:spPr>
          <a:xfrm>
            <a:off x="181378" y="5098596"/>
            <a:ext cx="7769828" cy="1759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99FB0-ADA6-D596-520A-C043042137E8}"/>
              </a:ext>
            </a:extLst>
          </p:cNvPr>
          <p:cNvSpPr/>
          <p:nvPr/>
        </p:nvSpPr>
        <p:spPr>
          <a:xfrm>
            <a:off x="181378" y="2908198"/>
            <a:ext cx="7769828" cy="1553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5273B-7BAD-9583-795E-FF99A3D4E7D8}"/>
              </a:ext>
            </a:extLst>
          </p:cNvPr>
          <p:cNvSpPr/>
          <p:nvPr/>
        </p:nvSpPr>
        <p:spPr>
          <a:xfrm>
            <a:off x="181377" y="4849586"/>
            <a:ext cx="7791048" cy="249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99C86F-6966-3303-5548-EC923DEE2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929" y="3012989"/>
            <a:ext cx="3841296" cy="16805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78EADA-42E1-664E-7019-2EE3BBF92D41}"/>
              </a:ext>
            </a:extLst>
          </p:cNvPr>
          <p:cNvSpPr txBox="1"/>
          <p:nvPr/>
        </p:nvSpPr>
        <p:spPr>
          <a:xfrm>
            <a:off x="8154228" y="2668036"/>
            <a:ext cx="144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are here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FFD53DE-B77D-3C50-3F11-70B3D35CDB47}"/>
              </a:ext>
            </a:extLst>
          </p:cNvPr>
          <p:cNvSpPr/>
          <p:nvPr/>
        </p:nvSpPr>
        <p:spPr>
          <a:xfrm>
            <a:off x="8463642" y="2982863"/>
            <a:ext cx="616404" cy="551089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4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9F0B5-654D-BCE5-F430-84ABADC3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8" y="1461407"/>
            <a:ext cx="7769829" cy="542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F9BD-C900-93EF-5F34-A46CA887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57"/>
            <a:ext cx="10515600" cy="140335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How to keep track of children and parents if you want to call fork multiple times?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AD792-FDAD-42E9-648C-CC522390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2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94A5595-E906-F951-8646-8760CD7D817A}"/>
              </a:ext>
            </a:extLst>
          </p:cNvPr>
          <p:cNvSpPr/>
          <p:nvPr/>
        </p:nvSpPr>
        <p:spPr>
          <a:xfrm>
            <a:off x="160160" y="5825218"/>
            <a:ext cx="7812266" cy="1047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99FB0-ADA6-D596-520A-C043042137E8}"/>
              </a:ext>
            </a:extLst>
          </p:cNvPr>
          <p:cNvSpPr/>
          <p:nvPr/>
        </p:nvSpPr>
        <p:spPr>
          <a:xfrm>
            <a:off x="181378" y="2908198"/>
            <a:ext cx="7769828" cy="1553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5273B-7BAD-9583-795E-FF99A3D4E7D8}"/>
              </a:ext>
            </a:extLst>
          </p:cNvPr>
          <p:cNvSpPr/>
          <p:nvPr/>
        </p:nvSpPr>
        <p:spPr>
          <a:xfrm>
            <a:off x="181378" y="5033282"/>
            <a:ext cx="7791048" cy="632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99C86F-6966-3303-5548-EC923DEE2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929" y="3012989"/>
            <a:ext cx="3841296" cy="16805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78EADA-42E1-664E-7019-2EE3BBF92D41}"/>
              </a:ext>
            </a:extLst>
          </p:cNvPr>
          <p:cNvSpPr txBox="1"/>
          <p:nvPr/>
        </p:nvSpPr>
        <p:spPr>
          <a:xfrm>
            <a:off x="8154228" y="2668036"/>
            <a:ext cx="144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are here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FFD53DE-B77D-3C50-3F11-70B3D35CDB47}"/>
              </a:ext>
            </a:extLst>
          </p:cNvPr>
          <p:cNvSpPr/>
          <p:nvPr/>
        </p:nvSpPr>
        <p:spPr>
          <a:xfrm>
            <a:off x="8463642" y="2982863"/>
            <a:ext cx="616404" cy="551089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9F0B5-654D-BCE5-F430-84ABADC3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8" y="1461407"/>
            <a:ext cx="7769829" cy="542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F9BD-C900-93EF-5F34-A46CA887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57"/>
            <a:ext cx="10515600" cy="140335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How to keep track of children and parents if you want to call fork multiple times?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AD792-FDAD-42E9-648C-CC522390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2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099FB0-ADA6-D596-520A-C043042137E8}"/>
              </a:ext>
            </a:extLst>
          </p:cNvPr>
          <p:cNvSpPr/>
          <p:nvPr/>
        </p:nvSpPr>
        <p:spPr>
          <a:xfrm>
            <a:off x="181378" y="2908198"/>
            <a:ext cx="7769828" cy="1553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5273B-7BAD-9583-795E-FF99A3D4E7D8}"/>
              </a:ext>
            </a:extLst>
          </p:cNvPr>
          <p:cNvSpPr/>
          <p:nvPr/>
        </p:nvSpPr>
        <p:spPr>
          <a:xfrm>
            <a:off x="160158" y="5674179"/>
            <a:ext cx="7791048" cy="612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99C86F-6966-3303-5548-EC923DEE2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929" y="3012989"/>
            <a:ext cx="3841296" cy="16805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78EADA-42E1-664E-7019-2EE3BBF92D41}"/>
              </a:ext>
            </a:extLst>
          </p:cNvPr>
          <p:cNvSpPr txBox="1"/>
          <p:nvPr/>
        </p:nvSpPr>
        <p:spPr>
          <a:xfrm>
            <a:off x="10060589" y="4872393"/>
            <a:ext cx="144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are here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FFD53DE-B77D-3C50-3F11-70B3D35CDB47}"/>
              </a:ext>
            </a:extLst>
          </p:cNvPr>
          <p:cNvSpPr/>
          <p:nvPr/>
        </p:nvSpPr>
        <p:spPr>
          <a:xfrm rot="8374465">
            <a:off x="9611553" y="4481298"/>
            <a:ext cx="616404" cy="551089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67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9F0B5-654D-BCE5-F430-84ABADC3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8" y="1373868"/>
            <a:ext cx="7769829" cy="542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F9BD-C900-93EF-5F34-A46CA887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57"/>
            <a:ext cx="10515600" cy="1403350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Complete Solution</a:t>
            </a:r>
          </a:p>
          <a:p>
            <a:pPr marL="0" indent="0" algn="ctr">
              <a:buNone/>
            </a:pPr>
            <a:r>
              <a:rPr lang="en-US" i="1" dirty="0"/>
              <a:t>One more question: could the solution be further improved upon?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AD792-FDAD-42E9-648C-CC522390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4480F9-878D-6BFE-E758-FA496AE2A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692" y="2857500"/>
            <a:ext cx="3830930" cy="167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4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5A2A-7738-BA82-9307-6898F5E4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3548"/>
            <a:ext cx="12192000" cy="1643921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/>
              <a:t>Question: What if we want the child do run some code that is not contained within the original file?</a:t>
            </a:r>
            <a:br>
              <a:rPr lang="en-US" i="1" dirty="0"/>
            </a:b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3BDD2-9781-7DB2-375A-FAEFD065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18" y="2598344"/>
            <a:ext cx="5242012" cy="26383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83BBA3-D35B-EB0C-72F2-E7B204402527}"/>
              </a:ext>
            </a:extLst>
          </p:cNvPr>
          <p:cNvSpPr/>
          <p:nvPr/>
        </p:nvSpPr>
        <p:spPr>
          <a:xfrm>
            <a:off x="1466661" y="4744016"/>
            <a:ext cx="3259248" cy="2172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408999-B31A-F819-F820-8ACD06A262F1}"/>
              </a:ext>
            </a:extLst>
          </p:cNvPr>
          <p:cNvCxnSpPr/>
          <p:nvPr/>
        </p:nvCxnSpPr>
        <p:spPr>
          <a:xfrm flipV="1">
            <a:off x="4596142" y="3917500"/>
            <a:ext cx="3485584" cy="9351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45F16D-DF93-A775-FFD3-A3BB1E98C058}"/>
              </a:ext>
            </a:extLst>
          </p:cNvPr>
          <p:cNvSpPr txBox="1"/>
          <p:nvPr/>
        </p:nvSpPr>
        <p:spPr>
          <a:xfrm>
            <a:off x="8130012" y="3675707"/>
            <a:ext cx="34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some piece of code that is in a different file.</a:t>
            </a:r>
          </a:p>
        </p:txBody>
      </p:sp>
    </p:spTree>
    <p:extLst>
      <p:ext uri="{BB962C8B-B14F-4D97-AF65-F5344CB8AC3E}">
        <p14:creationId xmlns:p14="http://schemas.microsoft.com/office/powerpoint/2010/main" val="340212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C27C-1E48-31AB-1B4F-72426458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43"/>
            <a:ext cx="10515600" cy="727754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Exam 1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FA13-C0F8-5CB4-B8FF-970E6B71F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33" y="755198"/>
            <a:ext cx="10515600" cy="110217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Average: </a:t>
            </a:r>
            <a:r>
              <a:rPr lang="en-US" b="1" dirty="0"/>
              <a:t>72.66</a:t>
            </a:r>
          </a:p>
          <a:p>
            <a:pPr marL="0" indent="0" algn="ctr">
              <a:buNone/>
            </a:pPr>
            <a:r>
              <a:rPr lang="en-US" dirty="0"/>
              <a:t>Median: </a:t>
            </a:r>
            <a:r>
              <a:rPr lang="en-US" b="1" dirty="0"/>
              <a:t>78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9B14AD72-6BE7-B70B-5DEA-872143D05B1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23112004"/>
                  </p:ext>
                </p:extLst>
              </p:nvPr>
            </p:nvGraphicFramePr>
            <p:xfrm>
              <a:off x="2318316" y="2092551"/>
              <a:ext cx="7532233" cy="40469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9B14AD72-6BE7-B70B-5DEA-872143D05B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316" y="2092551"/>
                <a:ext cx="7532233" cy="40469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648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CE5A-6988-CFAD-C745-F2F5CD6EF40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We’ll Explain This in Three Pieces: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E393-52E2-4A0F-2E2B-4DCD1DB5C0B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US" sz="3600" i="1" dirty="0"/>
          </a:p>
          <a:p>
            <a:pPr marL="0" indent="0" algn="ctr">
              <a:buNone/>
            </a:pPr>
            <a:endParaRPr lang="en-US" sz="3600" i="1" dirty="0"/>
          </a:p>
          <a:p>
            <a:pPr marL="0" indent="0" algn="ctr">
              <a:buNone/>
            </a:pPr>
            <a:r>
              <a:rPr lang="en-US" sz="3600" i="1" dirty="0"/>
              <a:t>First</a:t>
            </a:r>
            <a:r>
              <a:rPr lang="en-US" sz="3600" dirty="0"/>
              <a:t>: Let’s look at a separate piece of simple code.</a:t>
            </a:r>
          </a:p>
          <a:p>
            <a:pPr marL="0" indent="0" algn="ctr">
              <a:buNone/>
            </a:pPr>
            <a:r>
              <a:rPr lang="en-US" sz="3600" i="1" dirty="0"/>
              <a:t>Second</a:t>
            </a:r>
            <a:r>
              <a:rPr lang="en-US" sz="3600" dirty="0"/>
              <a:t>: How can we run the code without forking?</a:t>
            </a:r>
          </a:p>
          <a:p>
            <a:pPr marL="0" indent="0" algn="ctr">
              <a:buNone/>
            </a:pPr>
            <a:r>
              <a:rPr lang="en-US" sz="3600" i="1" dirty="0"/>
              <a:t>Third</a:t>
            </a:r>
            <a:r>
              <a:rPr lang="en-US" sz="3600" dirty="0"/>
              <a:t>: Run the code WITH forking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31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1DE2-DEF7-E448-8598-84A6A4AA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i="1" dirty="0"/>
              <a:t>First</a:t>
            </a:r>
            <a:r>
              <a:rPr lang="en-US" dirty="0"/>
              <a:t>: Let’s look at a separate piece of simple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99332-FC20-F599-73C8-691D3037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" y="2656589"/>
            <a:ext cx="5854338" cy="3734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E63E5B-6A37-B9EC-6AE3-E53B885404EE}"/>
              </a:ext>
            </a:extLst>
          </p:cNvPr>
          <p:cNvSpPr txBox="1"/>
          <p:nvPr/>
        </p:nvSpPr>
        <p:spPr>
          <a:xfrm>
            <a:off x="995881" y="1852538"/>
            <a:ext cx="3757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adder.c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2609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1DE2-DEF7-E448-8598-84A6A4AA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i="1" dirty="0"/>
              <a:t>First</a:t>
            </a:r>
            <a:r>
              <a:rPr lang="en-US" dirty="0"/>
              <a:t>: Let’s look at a separate piece of simple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99332-FC20-F599-73C8-691D3037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" y="2656589"/>
            <a:ext cx="5854338" cy="3734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E63E5B-6A37-B9EC-6AE3-E53B885404EE}"/>
              </a:ext>
            </a:extLst>
          </p:cNvPr>
          <p:cNvSpPr txBox="1"/>
          <p:nvPr/>
        </p:nvSpPr>
        <p:spPr>
          <a:xfrm>
            <a:off x="995881" y="1852538"/>
            <a:ext cx="3757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adder.c</a:t>
            </a:r>
            <a:endParaRPr lang="en-US" sz="4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7B4440-E8C7-1A1F-426F-C871BEFED66D}"/>
              </a:ext>
            </a:extLst>
          </p:cNvPr>
          <p:cNvCxnSpPr>
            <a:cxnSpLocks/>
          </p:cNvCxnSpPr>
          <p:nvPr/>
        </p:nvCxnSpPr>
        <p:spPr>
          <a:xfrm flipH="1">
            <a:off x="3440317" y="1946495"/>
            <a:ext cx="2655683" cy="1943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85706D-697F-2ADF-1DCB-12C9A636E8C1}"/>
              </a:ext>
            </a:extLst>
          </p:cNvPr>
          <p:cNvSpPr txBox="1"/>
          <p:nvPr/>
        </p:nvSpPr>
        <p:spPr>
          <a:xfrm>
            <a:off x="6096000" y="1709460"/>
            <a:ext cx="474617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Number of arguments being passed.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5DF1EC-72F4-8305-B561-2440E1DDB482}"/>
              </a:ext>
            </a:extLst>
          </p:cNvPr>
          <p:cNvCxnSpPr>
            <a:cxnSpLocks/>
          </p:cNvCxnSpPr>
          <p:nvPr/>
        </p:nvCxnSpPr>
        <p:spPr>
          <a:xfrm flipH="1">
            <a:off x="5296041" y="2725093"/>
            <a:ext cx="2290763" cy="1111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A035E13-EEF0-2E31-484D-C2179FD4161B}"/>
              </a:ext>
            </a:extLst>
          </p:cNvPr>
          <p:cNvSpPr txBox="1"/>
          <p:nvPr/>
        </p:nvSpPr>
        <p:spPr>
          <a:xfrm>
            <a:off x="7586804" y="2560424"/>
            <a:ext cx="402879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List of numbers to add together, can be any length.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Numbers are input as strings from the command line.</a:t>
            </a:r>
          </a:p>
        </p:txBody>
      </p:sp>
    </p:spTree>
    <p:extLst>
      <p:ext uri="{BB962C8B-B14F-4D97-AF65-F5344CB8AC3E}">
        <p14:creationId xmlns:p14="http://schemas.microsoft.com/office/powerpoint/2010/main" val="4267014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1DE2-DEF7-E448-8598-84A6A4AA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i="1" dirty="0"/>
              <a:t>First</a:t>
            </a:r>
            <a:r>
              <a:rPr lang="en-US" dirty="0"/>
              <a:t>: Let’s look at a separate piece of simple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99332-FC20-F599-73C8-691D3037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" y="2656589"/>
            <a:ext cx="5854338" cy="3734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E63E5B-6A37-B9EC-6AE3-E53B885404EE}"/>
              </a:ext>
            </a:extLst>
          </p:cNvPr>
          <p:cNvSpPr txBox="1"/>
          <p:nvPr/>
        </p:nvSpPr>
        <p:spPr>
          <a:xfrm>
            <a:off x="995881" y="1852538"/>
            <a:ext cx="3757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adder.c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75AD3-5428-5DBB-0505-AAF19007FA2E}"/>
              </a:ext>
            </a:extLst>
          </p:cNvPr>
          <p:cNvSpPr/>
          <p:nvPr/>
        </p:nvSpPr>
        <p:spPr>
          <a:xfrm>
            <a:off x="1566250" y="4523695"/>
            <a:ext cx="4282289" cy="11980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10FA66-F849-6E0D-ED40-EBF529CF055A}"/>
              </a:ext>
            </a:extLst>
          </p:cNvPr>
          <p:cNvSpPr txBox="1"/>
          <p:nvPr/>
        </p:nvSpPr>
        <p:spPr>
          <a:xfrm>
            <a:off x="6418909" y="4214801"/>
            <a:ext cx="55042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Convert the string numbers to integer data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 the numbers to together.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Print the result.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B3E271C-473D-1524-A16C-DB1AC0EA7DB2}"/>
              </a:ext>
            </a:extLst>
          </p:cNvPr>
          <p:cNvSpPr/>
          <p:nvPr/>
        </p:nvSpPr>
        <p:spPr>
          <a:xfrm>
            <a:off x="5872683" y="4816443"/>
            <a:ext cx="546226" cy="6246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0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1DE2-DEF7-E448-8598-84A6A4AA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428" y="0"/>
            <a:ext cx="12192000" cy="1325563"/>
          </a:xfrm>
        </p:spPr>
        <p:txBody>
          <a:bodyPr/>
          <a:lstStyle/>
          <a:p>
            <a:pPr algn="ctr"/>
            <a:r>
              <a:rPr lang="en-US" i="1" dirty="0"/>
              <a:t>Second</a:t>
            </a:r>
            <a:r>
              <a:rPr lang="en-US" dirty="0"/>
              <a:t>: How can we run the code without forking?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EAAF24-EBF7-1E99-A4DD-656DCA92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8" y="3820177"/>
            <a:ext cx="10875803" cy="1517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B861B4-942B-4A26-ECAB-6630FAD2DB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069" t="50809" r="4072" b="19855"/>
          <a:stretch/>
        </p:blipFill>
        <p:spPr>
          <a:xfrm>
            <a:off x="2788466" y="1303699"/>
            <a:ext cx="6231909" cy="1517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734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A7E3-DE5C-E492-5636-103D4EB6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Third</a:t>
            </a:r>
            <a:r>
              <a:rPr lang="en-US" dirty="0"/>
              <a:t>: Run the code WITH forking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759E0-76FE-FE20-BE63-BEA14044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66" y="1451336"/>
            <a:ext cx="6667294" cy="5198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7AEAC-7164-C5A5-90C8-17C14F5FFFA5}"/>
              </a:ext>
            </a:extLst>
          </p:cNvPr>
          <p:cNvSpPr/>
          <p:nvPr/>
        </p:nvSpPr>
        <p:spPr>
          <a:xfrm>
            <a:off x="4065006" y="3304515"/>
            <a:ext cx="5495454" cy="12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5E4298-EB40-3CAC-D6AA-C07D59CC4B00}"/>
              </a:ext>
            </a:extLst>
          </p:cNvPr>
          <p:cNvSpPr/>
          <p:nvPr/>
        </p:nvSpPr>
        <p:spPr>
          <a:xfrm>
            <a:off x="4065006" y="4786501"/>
            <a:ext cx="5495454" cy="1372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38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A7E3-DE5C-E492-5636-103D4EB6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Third</a:t>
            </a:r>
            <a:r>
              <a:rPr lang="en-US" dirty="0"/>
              <a:t>: Run the code WITH forking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759E0-76FE-FE20-BE63-BEA14044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66" y="1451336"/>
            <a:ext cx="6667294" cy="5198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7AEAC-7164-C5A5-90C8-17C14F5FFFA5}"/>
              </a:ext>
            </a:extLst>
          </p:cNvPr>
          <p:cNvSpPr/>
          <p:nvPr/>
        </p:nvSpPr>
        <p:spPr>
          <a:xfrm>
            <a:off x="4065006" y="3304515"/>
            <a:ext cx="5495454" cy="124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5E4298-EB40-3CAC-D6AA-C07D59CC4B00}"/>
              </a:ext>
            </a:extLst>
          </p:cNvPr>
          <p:cNvSpPr/>
          <p:nvPr/>
        </p:nvSpPr>
        <p:spPr>
          <a:xfrm>
            <a:off x="4065006" y="4786501"/>
            <a:ext cx="5495454" cy="1372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D76C50-184A-4312-146C-EAADED66DB45}"/>
              </a:ext>
            </a:extLst>
          </p:cNvPr>
          <p:cNvSpPr/>
          <p:nvPr/>
        </p:nvSpPr>
        <p:spPr>
          <a:xfrm>
            <a:off x="3730028" y="2776899"/>
            <a:ext cx="2525917" cy="2381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C5452-9D39-BBE1-D9DF-F76C25314281}"/>
              </a:ext>
            </a:extLst>
          </p:cNvPr>
          <p:cNvCxnSpPr>
            <a:cxnSpLocks/>
          </p:cNvCxnSpPr>
          <p:nvPr/>
        </p:nvCxnSpPr>
        <p:spPr>
          <a:xfrm flipH="1">
            <a:off x="6346479" y="2205184"/>
            <a:ext cx="3530852" cy="690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217A99-02BB-BC40-47A4-F3093AEA34A8}"/>
              </a:ext>
            </a:extLst>
          </p:cNvPr>
          <p:cNvSpPr txBox="1"/>
          <p:nvPr/>
        </p:nvSpPr>
        <p:spPr>
          <a:xfrm>
            <a:off x="9877331" y="2060701"/>
            <a:ext cx="2127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Immediately call the fork function to create two copies of the code.</a:t>
            </a:r>
          </a:p>
        </p:txBody>
      </p:sp>
    </p:spTree>
    <p:extLst>
      <p:ext uri="{BB962C8B-B14F-4D97-AF65-F5344CB8AC3E}">
        <p14:creationId xmlns:p14="http://schemas.microsoft.com/office/powerpoint/2010/main" val="528685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A7E3-DE5C-E492-5636-103D4EB6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Third</a:t>
            </a:r>
            <a:r>
              <a:rPr lang="en-US" dirty="0"/>
              <a:t>: Run the code WITH forking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759E0-76FE-FE20-BE63-BEA14044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66" y="1451336"/>
            <a:ext cx="6667294" cy="5198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7AEAC-7164-C5A5-90C8-17C14F5FFFA5}"/>
              </a:ext>
            </a:extLst>
          </p:cNvPr>
          <p:cNvSpPr/>
          <p:nvPr/>
        </p:nvSpPr>
        <p:spPr>
          <a:xfrm>
            <a:off x="4065006" y="3820562"/>
            <a:ext cx="5495454" cy="72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5E4298-EB40-3CAC-D6AA-C07D59CC4B00}"/>
              </a:ext>
            </a:extLst>
          </p:cNvPr>
          <p:cNvSpPr/>
          <p:nvPr/>
        </p:nvSpPr>
        <p:spPr>
          <a:xfrm>
            <a:off x="4065006" y="4786501"/>
            <a:ext cx="5495454" cy="1372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9353C4-BF3E-9810-C5D1-62800513FA9B}"/>
              </a:ext>
            </a:extLst>
          </p:cNvPr>
          <p:cNvCxnSpPr>
            <a:cxnSpLocks/>
          </p:cNvCxnSpPr>
          <p:nvPr/>
        </p:nvCxnSpPr>
        <p:spPr>
          <a:xfrm flipH="1">
            <a:off x="7976104" y="2571184"/>
            <a:ext cx="1865013" cy="11285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DA8D6C-CAFC-11F0-D5DE-1763632D28C3}"/>
              </a:ext>
            </a:extLst>
          </p:cNvPr>
          <p:cNvSpPr txBox="1"/>
          <p:nvPr/>
        </p:nvSpPr>
        <p:spPr>
          <a:xfrm>
            <a:off x="9841117" y="2369735"/>
            <a:ext cx="2127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command to execute commands OUTSIDE of the main code.</a:t>
            </a:r>
          </a:p>
        </p:txBody>
      </p:sp>
    </p:spTree>
    <p:extLst>
      <p:ext uri="{BB962C8B-B14F-4D97-AF65-F5344CB8AC3E}">
        <p14:creationId xmlns:p14="http://schemas.microsoft.com/office/powerpoint/2010/main" val="3616853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A7E3-DE5C-E492-5636-103D4EB6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Third</a:t>
            </a:r>
            <a:r>
              <a:rPr lang="en-US" dirty="0"/>
              <a:t>: Run the code WITH forking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759E0-76FE-FE20-BE63-BEA140444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66" y="1451336"/>
            <a:ext cx="6667294" cy="5198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7AEAC-7164-C5A5-90C8-17C14F5FFFA5}"/>
              </a:ext>
            </a:extLst>
          </p:cNvPr>
          <p:cNvSpPr/>
          <p:nvPr/>
        </p:nvSpPr>
        <p:spPr>
          <a:xfrm>
            <a:off x="4074522" y="3329819"/>
            <a:ext cx="5495454" cy="480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5E4298-EB40-3CAC-D6AA-C07D59CC4B00}"/>
              </a:ext>
            </a:extLst>
          </p:cNvPr>
          <p:cNvSpPr/>
          <p:nvPr/>
        </p:nvSpPr>
        <p:spPr>
          <a:xfrm>
            <a:off x="4065006" y="4864874"/>
            <a:ext cx="5495454" cy="480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9353C4-BF3E-9810-C5D1-62800513FA9B}"/>
              </a:ext>
            </a:extLst>
          </p:cNvPr>
          <p:cNvCxnSpPr>
            <a:cxnSpLocks/>
          </p:cNvCxnSpPr>
          <p:nvPr/>
        </p:nvCxnSpPr>
        <p:spPr>
          <a:xfrm flipH="1">
            <a:off x="9569976" y="4763451"/>
            <a:ext cx="823402" cy="6969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DA8D6C-CAFC-11F0-D5DE-1763632D28C3}"/>
              </a:ext>
            </a:extLst>
          </p:cNvPr>
          <p:cNvSpPr txBox="1"/>
          <p:nvPr/>
        </p:nvSpPr>
        <p:spPr>
          <a:xfrm>
            <a:off x="10290018" y="4117120"/>
            <a:ext cx="168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some basic error handling.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892E0B-1C4B-63C2-57E1-15C13C7E0941}"/>
              </a:ext>
            </a:extLst>
          </p:cNvPr>
          <p:cNvCxnSpPr>
            <a:cxnSpLocks/>
          </p:cNvCxnSpPr>
          <p:nvPr/>
        </p:nvCxnSpPr>
        <p:spPr>
          <a:xfrm flipH="1" flipV="1">
            <a:off x="9049865" y="4117120"/>
            <a:ext cx="1252979" cy="1612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62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7F05-EC33-9B04-76C3-2E4649360B2D}"/>
              </a:ext>
            </a:extLst>
          </p:cNvPr>
          <p:cNvSpPr txBox="1">
            <a:spLocks/>
          </p:cNvSpPr>
          <p:nvPr/>
        </p:nvSpPr>
        <p:spPr>
          <a:xfrm>
            <a:off x="838200" y="844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What does this look like in practice?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D20E5-EA86-385A-FC07-3D83F166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05" y="881941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6691FAD-22F2-E3AA-0134-C48FC9299426}"/>
              </a:ext>
            </a:extLst>
          </p:cNvPr>
          <p:cNvSpPr/>
          <p:nvPr/>
        </p:nvSpPr>
        <p:spPr>
          <a:xfrm>
            <a:off x="471535" y="1346656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8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4292-C2F5-44C2-74E5-E315BF62DD5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Exam 1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8B95-35D7-73FF-0609-0C6C58647EC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This is an extremely challenging course. </a:t>
            </a:r>
          </a:p>
          <a:p>
            <a:endParaRPr lang="en-US" dirty="0"/>
          </a:p>
          <a:p>
            <a:r>
              <a:rPr lang="en-US" dirty="0"/>
              <a:t>Keep studying hard and trying!</a:t>
            </a:r>
          </a:p>
          <a:p>
            <a:endParaRPr lang="en-US" dirty="0"/>
          </a:p>
          <a:p>
            <a:r>
              <a:rPr lang="en-US" dirty="0"/>
              <a:t>For any grade related or exam related questions please see your TA first as they were the ones who graded the exam. </a:t>
            </a:r>
          </a:p>
          <a:p>
            <a:r>
              <a:rPr lang="en-US" dirty="0"/>
              <a:t>If you are not satisfied with their feedback AFTER talking to the TA, then come to me.</a:t>
            </a:r>
          </a:p>
        </p:txBody>
      </p:sp>
    </p:spTree>
    <p:extLst>
      <p:ext uri="{BB962C8B-B14F-4D97-AF65-F5344CB8AC3E}">
        <p14:creationId xmlns:p14="http://schemas.microsoft.com/office/powerpoint/2010/main" val="687668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7F05-EC33-9B04-76C3-2E4649360B2D}"/>
              </a:ext>
            </a:extLst>
          </p:cNvPr>
          <p:cNvSpPr txBox="1">
            <a:spLocks/>
          </p:cNvSpPr>
          <p:nvPr/>
        </p:nvSpPr>
        <p:spPr>
          <a:xfrm>
            <a:off x="838200" y="844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What does this look like in practice?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D20E5-EA86-385A-FC07-3D83F166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05" y="881941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6691FAD-22F2-E3AA-0134-C48FC9299426}"/>
              </a:ext>
            </a:extLst>
          </p:cNvPr>
          <p:cNvSpPr/>
          <p:nvPr/>
        </p:nvSpPr>
        <p:spPr>
          <a:xfrm>
            <a:off x="412688" y="1500565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64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7F05-EC33-9B04-76C3-2E4649360B2D}"/>
              </a:ext>
            </a:extLst>
          </p:cNvPr>
          <p:cNvSpPr txBox="1">
            <a:spLocks/>
          </p:cNvSpPr>
          <p:nvPr/>
        </p:nvSpPr>
        <p:spPr>
          <a:xfrm>
            <a:off x="838200" y="844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What does this look like in practice?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D20E5-EA86-385A-FC07-3D83F166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98" y="1176949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6691FAD-22F2-E3AA-0134-C48FC9299426}"/>
              </a:ext>
            </a:extLst>
          </p:cNvPr>
          <p:cNvSpPr/>
          <p:nvPr/>
        </p:nvSpPr>
        <p:spPr>
          <a:xfrm>
            <a:off x="394581" y="1931375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2A062-4B6F-0699-0F9E-D53FEDDB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38" y="1705806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389C25F-72B3-C50D-5A7D-CF86C07ACD51}"/>
              </a:ext>
            </a:extLst>
          </p:cNvPr>
          <p:cNvSpPr/>
          <p:nvPr/>
        </p:nvSpPr>
        <p:spPr>
          <a:xfrm>
            <a:off x="5153021" y="2460232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93152-D8D6-332A-A9A7-3E00DD3879D7}"/>
              </a:ext>
            </a:extLst>
          </p:cNvPr>
          <p:cNvSpPr txBox="1"/>
          <p:nvPr/>
        </p:nvSpPr>
        <p:spPr>
          <a:xfrm>
            <a:off x="178276" y="767136"/>
            <a:ext cx="506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Process (child variable has non-zero value)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309AB-2C0F-4F1A-43BA-CF86E1B56090}"/>
              </a:ext>
            </a:extLst>
          </p:cNvPr>
          <p:cNvSpPr txBox="1"/>
          <p:nvPr/>
        </p:nvSpPr>
        <p:spPr>
          <a:xfrm>
            <a:off x="5325036" y="1297228"/>
            <a:ext cx="43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Process (child variable has 0 value)</a:t>
            </a:r>
          </a:p>
        </p:txBody>
      </p:sp>
    </p:spTree>
    <p:extLst>
      <p:ext uri="{BB962C8B-B14F-4D97-AF65-F5344CB8AC3E}">
        <p14:creationId xmlns:p14="http://schemas.microsoft.com/office/powerpoint/2010/main" val="928605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7F05-EC33-9B04-76C3-2E4649360B2D}"/>
              </a:ext>
            </a:extLst>
          </p:cNvPr>
          <p:cNvSpPr txBox="1">
            <a:spLocks/>
          </p:cNvSpPr>
          <p:nvPr/>
        </p:nvSpPr>
        <p:spPr>
          <a:xfrm>
            <a:off x="838200" y="844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What does this look like in practice?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D20E5-EA86-385A-FC07-3D83F166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98" y="1176949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6691FAD-22F2-E3AA-0134-C48FC9299426}"/>
              </a:ext>
            </a:extLst>
          </p:cNvPr>
          <p:cNvSpPr/>
          <p:nvPr/>
        </p:nvSpPr>
        <p:spPr>
          <a:xfrm>
            <a:off x="394581" y="2771806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2A062-4B6F-0699-0F9E-D53FEDDB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38" y="1705806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389C25F-72B3-C50D-5A7D-CF86C07ACD51}"/>
              </a:ext>
            </a:extLst>
          </p:cNvPr>
          <p:cNvSpPr/>
          <p:nvPr/>
        </p:nvSpPr>
        <p:spPr>
          <a:xfrm>
            <a:off x="5877298" y="2606533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93152-D8D6-332A-A9A7-3E00DD3879D7}"/>
              </a:ext>
            </a:extLst>
          </p:cNvPr>
          <p:cNvSpPr txBox="1"/>
          <p:nvPr/>
        </p:nvSpPr>
        <p:spPr>
          <a:xfrm>
            <a:off x="178276" y="767136"/>
            <a:ext cx="506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Process (child variable has non-zero value)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309AB-2C0F-4F1A-43BA-CF86E1B56090}"/>
              </a:ext>
            </a:extLst>
          </p:cNvPr>
          <p:cNvSpPr txBox="1"/>
          <p:nvPr/>
        </p:nvSpPr>
        <p:spPr>
          <a:xfrm>
            <a:off x="5325036" y="1297228"/>
            <a:ext cx="43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Process (child variable has 0 value)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5B5C3-35CD-DA77-6139-61638213E8F3}"/>
              </a:ext>
            </a:extLst>
          </p:cNvPr>
          <p:cNvSpPr txBox="1"/>
          <p:nvPr/>
        </p:nvSpPr>
        <p:spPr>
          <a:xfrm>
            <a:off x="702398" y="4034216"/>
            <a:ext cx="337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parent we will go to line 13 and start executing code.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7D457-AFB4-4526-095E-26F833891E34}"/>
              </a:ext>
            </a:extLst>
          </p:cNvPr>
          <p:cNvSpPr txBox="1"/>
          <p:nvPr/>
        </p:nvSpPr>
        <p:spPr>
          <a:xfrm>
            <a:off x="5688774" y="4505863"/>
            <a:ext cx="337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child we will go to line 8 and start executing code.</a:t>
            </a:r>
          </a:p>
        </p:txBody>
      </p:sp>
    </p:spTree>
    <p:extLst>
      <p:ext uri="{BB962C8B-B14F-4D97-AF65-F5344CB8AC3E}">
        <p14:creationId xmlns:p14="http://schemas.microsoft.com/office/powerpoint/2010/main" val="1111172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7F05-EC33-9B04-76C3-2E4649360B2D}"/>
              </a:ext>
            </a:extLst>
          </p:cNvPr>
          <p:cNvSpPr txBox="1">
            <a:spLocks/>
          </p:cNvSpPr>
          <p:nvPr/>
        </p:nvSpPr>
        <p:spPr>
          <a:xfrm>
            <a:off x="838200" y="844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What does this look like in practice?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D20E5-EA86-385A-FC07-3D83F166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98" y="1176949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6691FAD-22F2-E3AA-0134-C48FC9299426}"/>
              </a:ext>
            </a:extLst>
          </p:cNvPr>
          <p:cNvSpPr/>
          <p:nvPr/>
        </p:nvSpPr>
        <p:spPr>
          <a:xfrm>
            <a:off x="1118858" y="3025303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2A062-4B6F-0699-0F9E-D53FEDDB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38" y="1705806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389C25F-72B3-C50D-5A7D-CF86C07ACD51}"/>
              </a:ext>
            </a:extLst>
          </p:cNvPr>
          <p:cNvSpPr/>
          <p:nvPr/>
        </p:nvSpPr>
        <p:spPr>
          <a:xfrm>
            <a:off x="5818361" y="2731355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93152-D8D6-332A-A9A7-3E00DD3879D7}"/>
              </a:ext>
            </a:extLst>
          </p:cNvPr>
          <p:cNvSpPr txBox="1"/>
          <p:nvPr/>
        </p:nvSpPr>
        <p:spPr>
          <a:xfrm>
            <a:off x="178276" y="767136"/>
            <a:ext cx="506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Process (child variable has non-zero value)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309AB-2C0F-4F1A-43BA-CF86E1B56090}"/>
              </a:ext>
            </a:extLst>
          </p:cNvPr>
          <p:cNvSpPr txBox="1"/>
          <p:nvPr/>
        </p:nvSpPr>
        <p:spPr>
          <a:xfrm>
            <a:off x="5325036" y="1297228"/>
            <a:ext cx="43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Process (child variable has 0 value)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5B5C3-35CD-DA77-6139-61638213E8F3}"/>
              </a:ext>
            </a:extLst>
          </p:cNvPr>
          <p:cNvSpPr txBox="1"/>
          <p:nvPr/>
        </p:nvSpPr>
        <p:spPr>
          <a:xfrm>
            <a:off x="702398" y="4034216"/>
            <a:ext cx="3371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line 15 we’ll go into a new code and execute. Its important to note, we DO NOT return.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7D457-AFB4-4526-095E-26F833891E34}"/>
              </a:ext>
            </a:extLst>
          </p:cNvPr>
          <p:cNvSpPr txBox="1"/>
          <p:nvPr/>
        </p:nvSpPr>
        <p:spPr>
          <a:xfrm>
            <a:off x="5688774" y="4505863"/>
            <a:ext cx="3371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line 9 we’ll go into a new code and execute. Its important to note, we DO NOT return.</a:t>
            </a:r>
          </a:p>
        </p:txBody>
      </p:sp>
    </p:spTree>
    <p:extLst>
      <p:ext uri="{BB962C8B-B14F-4D97-AF65-F5344CB8AC3E}">
        <p14:creationId xmlns:p14="http://schemas.microsoft.com/office/powerpoint/2010/main" val="2710056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7F05-EC33-9B04-76C3-2E4649360B2D}"/>
              </a:ext>
            </a:extLst>
          </p:cNvPr>
          <p:cNvSpPr txBox="1">
            <a:spLocks/>
          </p:cNvSpPr>
          <p:nvPr/>
        </p:nvSpPr>
        <p:spPr>
          <a:xfrm>
            <a:off x="838200" y="844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What does this look like in practice?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D20E5-EA86-385A-FC07-3D83F166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98" y="1176949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6691FAD-22F2-E3AA-0134-C48FC9299426}"/>
              </a:ext>
            </a:extLst>
          </p:cNvPr>
          <p:cNvSpPr/>
          <p:nvPr/>
        </p:nvSpPr>
        <p:spPr>
          <a:xfrm>
            <a:off x="1118858" y="3025303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2A062-4B6F-0699-0F9E-D53FEDDB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838" y="1705806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389C25F-72B3-C50D-5A7D-CF86C07ACD51}"/>
              </a:ext>
            </a:extLst>
          </p:cNvPr>
          <p:cNvSpPr/>
          <p:nvPr/>
        </p:nvSpPr>
        <p:spPr>
          <a:xfrm>
            <a:off x="5818361" y="2731355"/>
            <a:ext cx="307817" cy="337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93152-D8D6-332A-A9A7-3E00DD3879D7}"/>
              </a:ext>
            </a:extLst>
          </p:cNvPr>
          <p:cNvSpPr txBox="1"/>
          <p:nvPr/>
        </p:nvSpPr>
        <p:spPr>
          <a:xfrm>
            <a:off x="178276" y="767136"/>
            <a:ext cx="506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 Process (child variable has non-zero value)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309AB-2C0F-4F1A-43BA-CF86E1B56090}"/>
              </a:ext>
            </a:extLst>
          </p:cNvPr>
          <p:cNvSpPr txBox="1"/>
          <p:nvPr/>
        </p:nvSpPr>
        <p:spPr>
          <a:xfrm>
            <a:off x="5325036" y="1297228"/>
            <a:ext cx="43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Process (child variable has 0 value)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5B5C3-35CD-DA77-6139-61638213E8F3}"/>
              </a:ext>
            </a:extLst>
          </p:cNvPr>
          <p:cNvSpPr txBox="1"/>
          <p:nvPr/>
        </p:nvSpPr>
        <p:spPr>
          <a:xfrm>
            <a:off x="702398" y="4034216"/>
            <a:ext cx="3371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line 15 we’ll go into a new code and execute. Its important to note, we DO NOT return.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7D457-AFB4-4526-095E-26F833891E34}"/>
              </a:ext>
            </a:extLst>
          </p:cNvPr>
          <p:cNvSpPr txBox="1"/>
          <p:nvPr/>
        </p:nvSpPr>
        <p:spPr>
          <a:xfrm>
            <a:off x="5688774" y="4505863"/>
            <a:ext cx="3371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line 9 we’ll go into a new code and execute. Its important to note, we DO NOT return.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BE92FB-C1C3-C6BB-7B21-FFED71A4FCDC}"/>
              </a:ext>
            </a:extLst>
          </p:cNvPr>
          <p:cNvSpPr txBox="1"/>
          <p:nvPr/>
        </p:nvSpPr>
        <p:spPr>
          <a:xfrm>
            <a:off x="1238438" y="4957546"/>
            <a:ext cx="229958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We’ll get 4+6, which should print 10.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1ABD8-397B-13C9-B733-6B980C309129}"/>
              </a:ext>
            </a:extLst>
          </p:cNvPr>
          <p:cNvSpPr txBox="1"/>
          <p:nvPr/>
        </p:nvSpPr>
        <p:spPr>
          <a:xfrm>
            <a:off x="6354404" y="5438028"/>
            <a:ext cx="229958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We’ll get 1+2+3, which should print 6.</a:t>
            </a:r>
          </a:p>
        </p:txBody>
      </p:sp>
    </p:spTree>
    <p:extLst>
      <p:ext uri="{BB962C8B-B14F-4D97-AF65-F5344CB8AC3E}">
        <p14:creationId xmlns:p14="http://schemas.microsoft.com/office/powerpoint/2010/main" val="2581562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7F05-EC33-9B04-76C3-2E4649360B2D}"/>
              </a:ext>
            </a:extLst>
          </p:cNvPr>
          <p:cNvSpPr txBox="1">
            <a:spLocks/>
          </p:cNvSpPr>
          <p:nvPr/>
        </p:nvSpPr>
        <p:spPr>
          <a:xfrm>
            <a:off x="838200" y="8446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What does this look like in practice?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D20E5-EA86-385A-FC07-3D83F166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98" y="1176949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490339-1BFB-7C52-50E3-0811C4941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821" y="1713462"/>
            <a:ext cx="5124450" cy="173355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C51D292-95A5-28AB-8353-EC4BE05B9A74}"/>
              </a:ext>
            </a:extLst>
          </p:cNvPr>
          <p:cNvSpPr/>
          <p:nvPr/>
        </p:nvSpPr>
        <p:spPr>
          <a:xfrm>
            <a:off x="4504095" y="2127564"/>
            <a:ext cx="1158844" cy="905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04920B-0D1E-B6A5-81B1-BDAB77FAAAEE}"/>
              </a:ext>
            </a:extLst>
          </p:cNvPr>
          <p:cNvSpPr txBox="1">
            <a:spLocks/>
          </p:cNvSpPr>
          <p:nvPr/>
        </p:nvSpPr>
        <p:spPr>
          <a:xfrm>
            <a:off x="773316" y="544796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For this example, where were the files such that they could be accessed?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34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AD3728-2BA7-0438-7B54-D244C1003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964" y="1604999"/>
            <a:ext cx="6273685" cy="48365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EB3C7-7066-A98B-454A-A888DC793D18}"/>
              </a:ext>
            </a:extLst>
          </p:cNvPr>
          <p:cNvSpPr txBox="1"/>
          <p:nvPr/>
        </p:nvSpPr>
        <p:spPr>
          <a:xfrm>
            <a:off x="5607113" y="1071906"/>
            <a:ext cx="564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Ubuntu Directory (using Windows Subsystem Linux)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2355A-786F-9099-CA8D-7D73F960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08" y="3644554"/>
            <a:ext cx="3599597" cy="2806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151CC-41D5-015B-2FFE-164E635B57A8}"/>
              </a:ext>
            </a:extLst>
          </p:cNvPr>
          <p:cNvSpPr txBox="1"/>
          <p:nvPr/>
        </p:nvSpPr>
        <p:spPr>
          <a:xfrm>
            <a:off x="810166" y="3244334"/>
            <a:ext cx="25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test.c</a:t>
            </a:r>
            <a:endParaRPr lang="en-US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FFE1A7-0731-86BD-95D8-758B6D5C1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63" y="712822"/>
            <a:ext cx="3262029" cy="2080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3CA73F-25AC-343A-738D-E9345B07B329}"/>
              </a:ext>
            </a:extLst>
          </p:cNvPr>
          <p:cNvSpPr txBox="1"/>
          <p:nvPr/>
        </p:nvSpPr>
        <p:spPr>
          <a:xfrm>
            <a:off x="719955" y="316383"/>
            <a:ext cx="25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/>
              <a:t>adder.c</a:t>
            </a:r>
            <a:endParaRPr lang="en-US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1D03D1-671E-8B6B-5DDC-0530978051A5}"/>
              </a:ext>
            </a:extLst>
          </p:cNvPr>
          <p:cNvSpPr/>
          <p:nvPr/>
        </p:nvSpPr>
        <p:spPr>
          <a:xfrm>
            <a:off x="5337449" y="5940812"/>
            <a:ext cx="610678" cy="22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1A2E27-9889-581D-B207-316695606D5A}"/>
              </a:ext>
            </a:extLst>
          </p:cNvPr>
          <p:cNvSpPr/>
          <p:nvPr/>
        </p:nvSpPr>
        <p:spPr>
          <a:xfrm>
            <a:off x="5350964" y="5258206"/>
            <a:ext cx="610678" cy="305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AB41F6-8BCA-2E73-A66E-3F21DEB3D06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 flipV="1">
            <a:off x="3713192" y="1753171"/>
            <a:ext cx="1637772" cy="36576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C69624-128A-A855-55B2-A80D89DFD0A1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997134" y="5286579"/>
            <a:ext cx="1340315" cy="7665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B08D79-BB25-073B-1B86-819F80B22A31}"/>
              </a:ext>
            </a:extLst>
          </p:cNvPr>
          <p:cNvSpPr txBox="1"/>
          <p:nvPr/>
        </p:nvSpPr>
        <p:spPr>
          <a:xfrm>
            <a:off x="4139147" y="-22171"/>
            <a:ext cx="80920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Where were the files such that they could be accessed?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056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FAED-AB07-E02A-4D6C-83ECC576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200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Process 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7075-43D2-0DC0-6A2C-824D2F24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32" y="1635093"/>
            <a:ext cx="744572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Usually….</a:t>
            </a:r>
          </a:p>
          <a:p>
            <a:pPr lvl="1"/>
            <a:r>
              <a:rPr lang="en-US" dirty="0"/>
              <a:t>A fresh clone wants to run </a:t>
            </a:r>
            <a:r>
              <a:rPr lang="en-US" i="1" dirty="0">
                <a:solidFill>
                  <a:srgbClr val="FF2600"/>
                </a:solidFill>
              </a:rPr>
              <a:t>different code</a:t>
            </a:r>
            <a:endParaRPr lang="en-US" i="1" dirty="0"/>
          </a:p>
          <a:p>
            <a:r>
              <a:rPr lang="en-US" dirty="0"/>
              <a:t>This is done by </a:t>
            </a:r>
          </a:p>
          <a:p>
            <a:pPr lvl="1"/>
            <a:r>
              <a:rPr lang="en-US" dirty="0"/>
              <a:t>Loading another executable into the process address space</a:t>
            </a:r>
          </a:p>
          <a:p>
            <a:pPr lvl="2"/>
            <a:r>
              <a:rPr lang="en-US" dirty="0"/>
              <a:t>[picked up from the file system of course]</a:t>
            </a:r>
          </a:p>
          <a:p>
            <a:endParaRPr lang="en-US" dirty="0"/>
          </a:p>
          <a:p>
            <a:r>
              <a:rPr lang="en-US" dirty="0"/>
              <a:t>Note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Opened files are </a:t>
            </a:r>
            <a:r>
              <a:rPr lang="en-US" b="1" dirty="0">
                <a:solidFill>
                  <a:srgbClr val="FF2600"/>
                </a:solidFill>
              </a:rPr>
              <a:t>NOT AFFECTED</a:t>
            </a:r>
            <a:r>
              <a:rPr lang="en-US" b="1" dirty="0"/>
              <a:t> by the upgrade operation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182BC-2D5A-9E3E-9521-303C00AD9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550" y="1951964"/>
            <a:ext cx="4139784" cy="358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6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AE5D-C7A4-80B0-2BD6-91C1B53C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275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The </a:t>
            </a:r>
            <a:r>
              <a:rPr lang="en-US" u="sng" dirty="0">
                <a:latin typeface="Courier"/>
                <a:ea typeface="Courier"/>
                <a:cs typeface="Courier"/>
                <a:sym typeface="Courier"/>
              </a:rPr>
              <a:t>exec</a:t>
            </a:r>
            <a:r>
              <a:rPr lang="en-US" u="sng" dirty="0"/>
              <a:t>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A5C5-9ED7-4DB5-9322-8DB9A203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083" y="1323469"/>
            <a:ext cx="8384122" cy="51183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The act </a:t>
            </a:r>
            <a:r>
              <a:rPr lang="en-US"/>
              <a:t>of ‘upgrading’ </a:t>
            </a:r>
            <a:r>
              <a:rPr lang="en-US" dirty="0"/>
              <a:t>is done by the child with a system call</a:t>
            </a:r>
          </a:p>
          <a:p>
            <a:pPr lvl="1"/>
            <a:r>
              <a:rPr lang="en-US" dirty="0"/>
              <a:t>Many variants. "man -S3 </a:t>
            </a:r>
            <a:r>
              <a:rPr lang="en-US" dirty="0" err="1"/>
              <a:t>execl</a:t>
            </a:r>
            <a:r>
              <a:rPr lang="en-US" dirty="0"/>
              <a:t>" for all details</a:t>
            </a: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#include &lt;</a:t>
            </a:r>
            <a:r>
              <a:rPr lang="en-US" altLang="en-US" sz="2800" dirty="0" err="1">
                <a:latin typeface="Consolas" panose="020B0609020204030204" pitchFamily="49" charset="0"/>
              </a:rPr>
              <a:t>unistd.h</a:t>
            </a:r>
            <a:r>
              <a:rPr lang="en-US" altLang="en-US" sz="2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 </a:t>
            </a:r>
            <a:r>
              <a:rPr lang="en-US" altLang="en-US" sz="2800" dirty="0" err="1">
                <a:latin typeface="Consolas" panose="020B0609020204030204" pitchFamily="49" charset="0"/>
              </a:rPr>
              <a:t>execl</a:t>
            </a:r>
            <a:r>
              <a:rPr lang="en-US" altLang="en-US" sz="2800" dirty="0">
                <a:latin typeface="Consolas" panose="020B0609020204030204" pitchFamily="49" charset="0"/>
              </a:rPr>
              <a:t>(const char *path, const char *arg0, ... 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/*, (char *) NULL */</a:t>
            </a:r>
            <a:r>
              <a:rPr lang="en-US" altLang="en-US" sz="28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endParaRPr lang="en-US" altLang="en-US" sz="100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The path</a:t>
            </a:r>
            <a:r>
              <a:rPr lang="en-US" dirty="0"/>
              <a:t> to the executable to load inside our own address space</a:t>
            </a:r>
          </a:p>
          <a:p>
            <a:pPr lvl="1"/>
            <a:r>
              <a:rPr lang="en-US" dirty="0"/>
              <a:t>A list of arguments to be passed to the new executable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final NULL pointer </a:t>
            </a:r>
            <a:r>
              <a:rPr lang="en-US" dirty="0"/>
              <a:t>to give the “end of argument list”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If successful, </a:t>
            </a:r>
            <a:r>
              <a:rPr lang="en-US" dirty="0" err="1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execl</a:t>
            </a:r>
            <a:r>
              <a:rPr lang="en-US" dirty="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does not return</a:t>
            </a:r>
            <a:r>
              <a:rPr lang="en-US" dirty="0">
                <a:solidFill>
                  <a:schemeClr val="accent1"/>
                </a:solidFill>
              </a:rPr>
              <a:t>! Started a new process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304E3-165F-049F-0705-6218EA32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95" y="1859683"/>
            <a:ext cx="3133725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F78DEF-2333-3BEB-3AEB-6AF1C5365230}"/>
              </a:ext>
            </a:extLst>
          </p:cNvPr>
          <p:cNvSpPr txBox="1"/>
          <p:nvPr/>
        </p:nvSpPr>
        <p:spPr>
          <a:xfrm>
            <a:off x="81481" y="1476442"/>
            <a:ext cx="33678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u="sng" dirty="0">
                <a:latin typeface="Courier"/>
                <a:ea typeface="Courier"/>
                <a:cs typeface="Courier"/>
                <a:sym typeface="Courier"/>
              </a:rPr>
              <a:t>Basically any call to </a:t>
            </a:r>
            <a:r>
              <a:rPr lang="en-US" sz="1400" u="sng" dirty="0" err="1">
                <a:latin typeface="Courier"/>
                <a:ea typeface="Courier"/>
                <a:cs typeface="Courier"/>
                <a:sym typeface="Courier"/>
              </a:rPr>
              <a:t>Execl</a:t>
            </a:r>
            <a:r>
              <a:rPr lang="en-US" sz="1400" u="sng" dirty="0">
                <a:latin typeface="Courier"/>
                <a:ea typeface="Courier"/>
                <a:cs typeface="Courier"/>
                <a:sym typeface="Courier"/>
              </a:rPr>
              <a:t>: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397914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89B5-1FBE-401E-E70A-6574F2EC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How is the executable found?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B239-4402-70A8-926F-03C3A9D4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56" y="1690688"/>
            <a:ext cx="11552222" cy="46672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Specify a path, like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/bin/ls</a:t>
            </a:r>
          </a:p>
          <a:p>
            <a:r>
              <a:rPr lang="en-US" dirty="0"/>
              <a:t>Specify a file, and the system searches in directories listed in PATH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echo $PATH</a:t>
            </a:r>
            <a:r>
              <a:rPr lang="en-US" dirty="0"/>
              <a:t> in bash to see directories separated by ':'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 </a:t>
            </a:r>
            <a:r>
              <a:rPr lang="en-US" altLang="en-US" sz="2800" dirty="0" err="1">
                <a:solidFill>
                  <a:srgbClr val="7030A0"/>
                </a:solidFill>
                <a:latin typeface="Consolas" panose="020B0609020204030204" pitchFamily="49" charset="0"/>
              </a:rPr>
              <a:t>execl</a:t>
            </a:r>
            <a:r>
              <a:rPr lang="en-US" altLang="en-US" sz="2800" dirty="0">
                <a:latin typeface="Consolas" panose="020B0609020204030204" pitchFamily="49" charset="0"/>
              </a:rPr>
              <a:t>(const char *path, const char *arg0, ... </a:t>
            </a:r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		  </a:t>
            </a:r>
            <a:r>
              <a:rPr lang="en-US" altLang="en-US" sz="2800" dirty="0">
                <a:solidFill>
                  <a:srgbClr val="0365C0"/>
                </a:solidFill>
                <a:latin typeface="Consolas" panose="020B0609020204030204" pitchFamily="49" charset="0"/>
              </a:rPr>
              <a:t>/*, (char *) NULL */</a:t>
            </a:r>
            <a:r>
              <a:rPr lang="en-US" altLang="en-US" sz="2800" dirty="0">
                <a:latin typeface="Consolas" panose="020B0609020204030204" pitchFamily="49" charset="0"/>
              </a:rPr>
              <a:t> );</a:t>
            </a:r>
          </a:p>
          <a:p>
            <a:pPr marL="0" lvl="0" indent="0">
              <a:buNone/>
            </a:pPr>
            <a:endParaRPr lang="en-US" alt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execlp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() searches paths for file</a:t>
            </a:r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 </a:t>
            </a:r>
            <a:r>
              <a:rPr lang="en-US" altLang="en-US" sz="2800" dirty="0" err="1">
                <a:solidFill>
                  <a:srgbClr val="7030A0"/>
                </a:solidFill>
                <a:latin typeface="Consolas" panose="020B0609020204030204" pitchFamily="49" charset="0"/>
              </a:rPr>
              <a:t>execlp</a:t>
            </a:r>
            <a:r>
              <a:rPr lang="en-US" altLang="en-US" sz="2800" dirty="0">
                <a:latin typeface="Consolas" panose="020B0609020204030204" pitchFamily="49" charset="0"/>
              </a:rPr>
              <a:t>(const char *file, const char *arg0, ... </a:t>
            </a:r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			  </a:t>
            </a:r>
            <a:r>
              <a:rPr lang="en-US" altLang="en-US" sz="2800" dirty="0">
                <a:solidFill>
                  <a:srgbClr val="0365C0"/>
                </a:solidFill>
                <a:latin typeface="Consolas" panose="020B0609020204030204" pitchFamily="49" charset="0"/>
              </a:rPr>
              <a:t>/*, (char *) NULL */</a:t>
            </a:r>
            <a:r>
              <a:rPr lang="en-US" altLang="en-US" sz="2800" dirty="0">
                <a:latin typeface="Consolas" panose="020B0609020204030204" pitchFamily="49" charset="0"/>
              </a:rPr>
              <a:t>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2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5A2A-7738-BA82-9307-6898F5E4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Review From Last Lecture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CA08-6D95-EB74-5BE3-F7033538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93" y="3803565"/>
            <a:ext cx="10515600" cy="23722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We discussed the idea of processes and the fork function to create multiple processes. </a:t>
            </a:r>
          </a:p>
          <a:p>
            <a:r>
              <a:rPr lang="en-US" dirty="0"/>
              <a:t>When fork is called in the parent code, a child is created which is a clone of the parent. The child starts running AFTER the line where the fork function was called.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42ABC-8647-D37A-9CD7-FDFD5B1D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" y="1542351"/>
            <a:ext cx="6660796" cy="1882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0667AC-34FE-9C73-EBF6-41E5C14C2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869" y="1925282"/>
            <a:ext cx="4691667" cy="86132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A05F190-50A6-5976-6063-33818C1C84FB}"/>
              </a:ext>
            </a:extLst>
          </p:cNvPr>
          <p:cNvSpPr/>
          <p:nvPr/>
        </p:nvSpPr>
        <p:spPr>
          <a:xfrm>
            <a:off x="6554709" y="2002822"/>
            <a:ext cx="789160" cy="706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51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D731-A141-14CE-04F2-AC604845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The </a:t>
            </a:r>
            <a:r>
              <a:rPr lang="en-US" u="sng" dirty="0">
                <a:latin typeface="Courier"/>
                <a:ea typeface="Courier"/>
                <a:cs typeface="Courier"/>
                <a:sym typeface="Courier"/>
              </a:rPr>
              <a:t>exec</a:t>
            </a:r>
            <a:r>
              <a:rPr lang="en-US" u="sng" dirty="0"/>
              <a:t> family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4E72-D3CE-7EBB-5C50-7B31284285F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If the number of arguments is unknown at compile time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#include &lt;</a:t>
            </a:r>
            <a:r>
              <a:rPr lang="en-US" altLang="en-US" dirty="0" err="1">
                <a:latin typeface="Consolas" panose="020B0609020204030204" pitchFamily="49" charset="0"/>
              </a:rPr>
              <a:t>unistd.h</a:t>
            </a:r>
            <a:r>
              <a:rPr lang="en-US" alt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execv</a:t>
            </a:r>
            <a:r>
              <a:rPr lang="en-US" altLang="en-US" dirty="0">
                <a:latin typeface="Consolas" panose="020B0609020204030204" pitchFamily="49" charset="0"/>
              </a:rPr>
              <a:t>(const char *path, char *const </a:t>
            </a:r>
            <a:r>
              <a:rPr lang="en-US" altLang="en-US" dirty="0" err="1">
                <a:latin typeface="Consolas" panose="020B0609020204030204" pitchFamily="49" charset="0"/>
              </a:rPr>
              <a:t>argv</a:t>
            </a:r>
            <a:r>
              <a:rPr lang="en-US" altLang="en-US" dirty="0"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execvp</a:t>
            </a:r>
            <a:r>
              <a:rPr lang="en-US" altLang="en-US" dirty="0">
                <a:latin typeface="Consolas" panose="020B0609020204030204" pitchFamily="49" charset="0"/>
              </a:rPr>
              <a:t>(const char *file, char *const </a:t>
            </a:r>
            <a:r>
              <a:rPr lang="en-US" altLang="en-US" dirty="0" err="1">
                <a:latin typeface="Consolas" panose="020B0609020204030204" pitchFamily="49" charset="0"/>
              </a:rPr>
              <a:t>argv</a:t>
            </a:r>
            <a:r>
              <a:rPr lang="en-US" altLang="en-US" dirty="0"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The arguments in </a:t>
            </a:r>
            <a:r>
              <a:rPr lang="en-US" altLang="en-US" dirty="0" err="1">
                <a:solidFill>
                  <a:schemeClr val="accent1"/>
                </a:solidFill>
              </a:rPr>
              <a:t>execl</a:t>
            </a:r>
            <a:r>
              <a:rPr lang="en-US" altLang="en-US" dirty="0">
                <a:solidFill>
                  <a:schemeClr val="accent1"/>
                </a:solidFill>
              </a:rPr>
              <a:t> in are placed in an array</a:t>
            </a:r>
          </a:p>
          <a:p>
            <a:pPr lvl="2"/>
            <a:r>
              <a:rPr lang="en-US" altLang="en-US" dirty="0" err="1"/>
              <a:t>argv</a:t>
            </a:r>
            <a:r>
              <a:rPr lang="en-US" altLang="en-US" dirty="0"/>
              <a:t> is the </a:t>
            </a:r>
            <a:r>
              <a:rPr lang="en-US" altLang="en-US" dirty="0" err="1"/>
              <a:t>argv</a:t>
            </a:r>
            <a:r>
              <a:rPr lang="en-US" altLang="en-US" dirty="0"/>
              <a:t> you see in the main function!</a:t>
            </a:r>
          </a:p>
          <a:p>
            <a:pPr lvl="1"/>
            <a:r>
              <a:rPr lang="en-US" altLang="en-US" dirty="0" err="1"/>
              <a:t>execv</a:t>
            </a:r>
            <a:r>
              <a:rPr lang="en-US" altLang="en-US" dirty="0"/>
              <a:t> needs a path while </a:t>
            </a:r>
            <a:r>
              <a:rPr lang="en-US" altLang="en-US" dirty="0" err="1">
                <a:solidFill>
                  <a:schemeClr val="accent1"/>
                </a:solidFill>
              </a:rPr>
              <a:t>execvp</a:t>
            </a:r>
            <a:r>
              <a:rPr lang="en-US" altLang="en-US" dirty="0">
                <a:solidFill>
                  <a:schemeClr val="accent1"/>
                </a:solidFill>
              </a:rPr>
              <a:t> can search file in PATH</a:t>
            </a:r>
          </a:p>
          <a:p>
            <a:pPr lvl="1"/>
            <a:r>
              <a:rPr lang="en-US" altLang="en-US" dirty="0"/>
              <a:t>Start a new process if successful. Similar to </a:t>
            </a:r>
            <a:r>
              <a:rPr lang="en-US" altLang="en-US" dirty="0" err="1"/>
              <a:t>execl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90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DDD5-E1C1-B9D7-CEBC-694CCD24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9519"/>
          </a:xfrm>
        </p:spPr>
        <p:txBody>
          <a:bodyPr/>
          <a:lstStyle/>
          <a:p>
            <a:pPr algn="ctr"/>
            <a:r>
              <a:rPr lang="en-US" u="sng" dirty="0"/>
              <a:t>A small note on: </a:t>
            </a:r>
            <a:r>
              <a:rPr lang="en-US" u="sng" dirty="0" err="1">
                <a:latin typeface="Consolas" panose="020B0609020204030204" pitchFamily="49" charset="0"/>
              </a:rPr>
              <a:t>argv</a:t>
            </a:r>
            <a:r>
              <a:rPr lang="en-US" u="sng" dirty="0"/>
              <a:t> to </a:t>
            </a:r>
            <a:r>
              <a:rPr lang="en-US" u="sng" dirty="0" err="1">
                <a:latin typeface="Consolas" panose="020B0609020204030204" pitchFamily="49" charset="0"/>
              </a:rPr>
              <a:t>execv</a:t>
            </a:r>
            <a:r>
              <a:rPr lang="en-US" u="sng" dirty="0"/>
              <a:t> and </a:t>
            </a:r>
            <a:r>
              <a:rPr lang="en-US" u="sng" dirty="0" err="1">
                <a:latin typeface="Consolas" panose="020B0609020204030204" pitchFamily="49" charset="0"/>
              </a:rPr>
              <a:t>execvp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02B0-B035-53D2-B6BE-BDAC20E07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07" y="5771311"/>
            <a:ext cx="10515600" cy="541171"/>
          </a:xfrm>
        </p:spPr>
        <p:txBody>
          <a:bodyPr/>
          <a:lstStyle/>
          <a:p>
            <a:r>
              <a:rPr lang="en-US" dirty="0"/>
              <a:t>Note that the last value in </a:t>
            </a:r>
            <a:r>
              <a:rPr lang="en-US" dirty="0" err="1"/>
              <a:t>argv</a:t>
            </a:r>
            <a:r>
              <a:rPr lang="en-US" dirty="0"/>
              <a:t> is null? Why?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57D8E3-B176-90DC-D828-2BD65E2B7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151595"/>
              </p:ext>
            </p:extLst>
          </p:nvPr>
        </p:nvGraphicFramePr>
        <p:xfrm>
          <a:off x="4291073" y="2313884"/>
          <a:ext cx="267289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03579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[3]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7545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433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argv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12C2F1-D8C5-D5BA-F2A6-B6CB5D2940DA}"/>
              </a:ext>
            </a:extLst>
          </p:cNvPr>
          <p:cNvSpPr txBox="1"/>
          <p:nvPr/>
        </p:nvSpPr>
        <p:spPr>
          <a:xfrm>
            <a:off x="1804979" y="3253206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argv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75C28A-1BC0-9EED-EDFF-7370FCC2D136}"/>
              </a:ext>
            </a:extLst>
          </p:cNvPr>
          <p:cNvCxnSpPr>
            <a:cxnSpLocks/>
          </p:cNvCxnSpPr>
          <p:nvPr/>
        </p:nvCxnSpPr>
        <p:spPr>
          <a:xfrm flipV="1">
            <a:off x="7057527" y="2507131"/>
            <a:ext cx="1284514" cy="472229"/>
          </a:xfrm>
          <a:prstGeom prst="straightConnector1">
            <a:avLst/>
          </a:prstGeom>
          <a:noFill/>
          <a:ln w="508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8E05F7-8418-1A30-7AB6-048F92517525}"/>
              </a:ext>
            </a:extLst>
          </p:cNvPr>
          <p:cNvSpPr txBox="1"/>
          <p:nvPr/>
        </p:nvSpPr>
        <p:spPr>
          <a:xfrm>
            <a:off x="8516883" y="2119832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ab.c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ACB7B-79F9-666D-51AC-2E7FBD3630BF}"/>
              </a:ext>
            </a:extLst>
          </p:cNvPr>
          <p:cNvSpPr txBox="1"/>
          <p:nvPr/>
        </p:nvSpPr>
        <p:spPr>
          <a:xfrm>
            <a:off x="9082940" y="3014249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"ab"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FE90B-B0BC-C786-264A-B3E863EF7DAE}"/>
              </a:ext>
            </a:extLst>
          </p:cNvPr>
          <p:cNvSpPr txBox="1"/>
          <p:nvPr/>
        </p:nvSpPr>
        <p:spPr>
          <a:xfrm>
            <a:off x="8832568" y="3954956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"-o"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22E5F-8DEF-EF45-DCC1-88F1BCF61C0F}"/>
              </a:ext>
            </a:extLst>
          </p:cNvPr>
          <p:cNvSpPr txBox="1"/>
          <p:nvPr/>
        </p:nvSpPr>
        <p:spPr>
          <a:xfrm>
            <a:off x="8100898" y="5047220"/>
            <a:ext cx="228233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lang="en-US" sz="3200" dirty="0" err="1">
                <a:latin typeface="Consolas" panose="020B0609020204030204" pitchFamily="49" charset="0"/>
              </a:rPr>
              <a:t>gcc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857C53-6379-DBEF-ED3A-0321CCB10899}"/>
              </a:ext>
            </a:extLst>
          </p:cNvPr>
          <p:cNvCxnSpPr>
            <a:cxnSpLocks/>
          </p:cNvCxnSpPr>
          <p:nvPr/>
        </p:nvCxnSpPr>
        <p:spPr>
          <a:xfrm flipV="1">
            <a:off x="7077641" y="3326569"/>
            <a:ext cx="1894784" cy="175330"/>
          </a:xfrm>
          <a:prstGeom prst="straightConnector1">
            <a:avLst/>
          </a:prstGeom>
          <a:noFill/>
          <a:ln w="508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9955C4-87D9-3147-7C62-4C127234D40F}"/>
              </a:ext>
            </a:extLst>
          </p:cNvPr>
          <p:cNvCxnSpPr>
            <a:cxnSpLocks/>
          </p:cNvCxnSpPr>
          <p:nvPr/>
        </p:nvCxnSpPr>
        <p:spPr>
          <a:xfrm>
            <a:off x="7077641" y="4025345"/>
            <a:ext cx="1615070" cy="227128"/>
          </a:xfrm>
          <a:prstGeom prst="straightConnector1">
            <a:avLst/>
          </a:prstGeom>
          <a:noFill/>
          <a:ln w="508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6131BD-EA35-6556-1DC8-171E80EEDEB4}"/>
              </a:ext>
            </a:extLst>
          </p:cNvPr>
          <p:cNvCxnSpPr>
            <a:cxnSpLocks/>
          </p:cNvCxnSpPr>
          <p:nvPr/>
        </p:nvCxnSpPr>
        <p:spPr>
          <a:xfrm>
            <a:off x="7046976" y="4570357"/>
            <a:ext cx="872720" cy="724357"/>
          </a:xfrm>
          <a:prstGeom prst="straightConnector1">
            <a:avLst/>
          </a:prstGeom>
          <a:noFill/>
          <a:ln w="508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Shape 671">
            <a:extLst>
              <a:ext uri="{FF2B5EF4-FFF2-40B4-BE49-F238E27FC236}">
                <a16:creationId xmlns:a16="http://schemas.microsoft.com/office/drawing/2014/main" id="{C4601F37-B2AB-F299-2D1C-F50028157362}"/>
              </a:ext>
            </a:extLst>
          </p:cNvPr>
          <p:cNvSpPr/>
          <p:nvPr/>
        </p:nvSpPr>
        <p:spPr>
          <a:xfrm>
            <a:off x="3629800" y="1175000"/>
            <a:ext cx="4887083" cy="584774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lvl="0" algn="l" defTabSz="457200">
              <a:defRPr sz="1800"/>
            </a:pPr>
            <a:r>
              <a:rPr lang="en-US" sz="28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$</a:t>
            </a:r>
            <a:r>
              <a:rPr lang="en-US" sz="28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gcc</a:t>
            </a:r>
            <a:r>
              <a:rPr lang="en-US" sz="2800" dirty="0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–o ab </a:t>
            </a:r>
            <a:r>
              <a:rPr lang="en-US" sz="2800" dirty="0" err="1">
                <a:solidFill>
                  <a:srgbClr val="21212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ab.c</a:t>
            </a:r>
            <a:endParaRPr lang="en-US" sz="2800" dirty="0">
              <a:solidFill>
                <a:srgbClr val="21212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lvl="0" algn="l" defTabSz="457200">
              <a:defRPr sz="1800"/>
            </a:pPr>
            <a:endParaRPr sz="2400" dirty="0">
              <a:solidFill>
                <a:srgbClr val="21212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CA10886-78CA-2B26-7E11-EF254DB3F445}"/>
              </a:ext>
            </a:extLst>
          </p:cNvPr>
          <p:cNvSpPr/>
          <p:nvPr/>
        </p:nvSpPr>
        <p:spPr>
          <a:xfrm>
            <a:off x="3689759" y="2313884"/>
            <a:ext cx="461457" cy="2568190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8ED282D-B1D6-D54A-24B7-1081F22C9B7B}"/>
              </a:ext>
            </a:extLst>
          </p:cNvPr>
          <p:cNvSpPr txBox="1">
            <a:spLocks/>
          </p:cNvSpPr>
          <p:nvPr/>
        </p:nvSpPr>
        <p:spPr>
          <a:xfrm>
            <a:off x="890307" y="6185233"/>
            <a:ext cx="10515600" cy="541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 that the code knows where to stop reading.</a:t>
            </a:r>
          </a:p>
        </p:txBody>
      </p:sp>
    </p:spTree>
    <p:extLst>
      <p:ext uri="{BB962C8B-B14F-4D97-AF65-F5344CB8AC3E}">
        <p14:creationId xmlns:p14="http://schemas.microsoft.com/office/powerpoint/2010/main" val="59675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859-748F-24A0-6BE3-1D72B6FAF98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/>
              <a:t>Common Errors in Writing Forking Code (Example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B480-9B45-0166-D7B9-E8ADF877DC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child_tasks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more_parent_tasks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51208-C3AE-2D1D-21FB-0D1FC82F24D1}"/>
              </a:ext>
            </a:extLst>
          </p:cNvPr>
          <p:cNvSpPr txBox="1"/>
          <p:nvPr/>
        </p:nvSpPr>
        <p:spPr>
          <a:xfrm>
            <a:off x="8102851" y="5268115"/>
            <a:ext cx="3784349" cy="14465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What is wrong with this code?</a:t>
            </a:r>
          </a:p>
        </p:txBody>
      </p:sp>
    </p:spTree>
    <p:extLst>
      <p:ext uri="{BB962C8B-B14F-4D97-AF65-F5344CB8AC3E}">
        <p14:creationId xmlns:p14="http://schemas.microsoft.com/office/powerpoint/2010/main" val="1657032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859-748F-24A0-6BE3-1D72B6FAF98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/>
              <a:t>Example 1: Consider the child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B480-9B45-0166-D7B9-E8ADF877DC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child_tasks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more_parent_tasks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4FD5C08-DC82-88F1-51C1-66E013677F46}"/>
              </a:ext>
            </a:extLst>
          </p:cNvPr>
          <p:cNvSpPr/>
          <p:nvPr/>
        </p:nvSpPr>
        <p:spPr>
          <a:xfrm>
            <a:off x="310459" y="1784398"/>
            <a:ext cx="579421" cy="57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80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859-748F-24A0-6BE3-1D72B6FAF98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/>
              <a:t>Example 1: Consider the child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B480-9B45-0166-D7B9-E8ADF877DC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child_tasks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more_parent_tasks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4FD5C08-DC82-88F1-51C1-66E013677F46}"/>
              </a:ext>
            </a:extLst>
          </p:cNvPr>
          <p:cNvSpPr/>
          <p:nvPr/>
        </p:nvSpPr>
        <p:spPr>
          <a:xfrm>
            <a:off x="258779" y="3139289"/>
            <a:ext cx="579421" cy="57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23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859-748F-24A0-6BE3-1D72B6FAF98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/>
              <a:t>Example 1: Consider the child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B480-9B45-0166-D7B9-E8ADF877DC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child_tasks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more_parent_tasks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4FD5C08-DC82-88F1-51C1-66E013677F46}"/>
              </a:ext>
            </a:extLst>
          </p:cNvPr>
          <p:cNvSpPr/>
          <p:nvPr/>
        </p:nvSpPr>
        <p:spPr>
          <a:xfrm>
            <a:off x="1182233" y="3573856"/>
            <a:ext cx="579421" cy="57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27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859-748F-24A0-6BE3-1D72B6FAF98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/>
              <a:t>Example 1: Consider the child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B480-9B45-0166-D7B9-E8ADF877DC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child_tasks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more_parent_tasks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4FD5C08-DC82-88F1-51C1-66E013677F46}"/>
              </a:ext>
            </a:extLst>
          </p:cNvPr>
          <p:cNvSpPr/>
          <p:nvPr/>
        </p:nvSpPr>
        <p:spPr>
          <a:xfrm>
            <a:off x="331207" y="5429816"/>
            <a:ext cx="579421" cy="57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gauge&#10;&#10;Description automatically generated">
            <a:extLst>
              <a:ext uri="{FF2B5EF4-FFF2-40B4-BE49-F238E27FC236}">
                <a16:creationId xmlns:a16="http://schemas.microsoft.com/office/drawing/2014/main" id="{33AC019B-07FA-A677-94E1-020007775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29" y="4114517"/>
            <a:ext cx="3507464" cy="2630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6F230-D5F6-CAFF-C8F2-FCA9070B7888}"/>
              </a:ext>
            </a:extLst>
          </p:cNvPr>
          <p:cNvSpPr txBox="1"/>
          <p:nvPr/>
        </p:nvSpPr>
        <p:spPr>
          <a:xfrm>
            <a:off x="8224599" y="3468186"/>
            <a:ext cx="35074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Visualization of the Child Process when you ask it to mow the lawn:</a:t>
            </a:r>
          </a:p>
        </p:txBody>
      </p:sp>
    </p:spTree>
    <p:extLst>
      <p:ext uri="{BB962C8B-B14F-4D97-AF65-F5344CB8AC3E}">
        <p14:creationId xmlns:p14="http://schemas.microsoft.com/office/powerpoint/2010/main" val="1791424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859-748F-24A0-6BE3-1D72B6FAF98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/>
              <a:t>Example 1: Corrected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B480-9B45-0166-D7B9-E8ADF877DC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child_tasks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exit(0); </a:t>
            </a:r>
            <a:r>
              <a:rPr lang="en-US" sz="2400" dirty="0">
                <a:latin typeface="Consolas" panose="020B0609020204030204" pitchFamily="49" charset="0"/>
              </a:rPr>
              <a:t>		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terminate the child process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more_parent_tasks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99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859-748F-24A0-6BE3-1D72B6FAF98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/>
              <a:t>Example 2: What could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B480-9B45-0166-D7B9-E8ADF877DC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// in child process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execlp</a:t>
            </a:r>
            <a:r>
              <a:rPr lang="en-US" sz="2400" dirty="0">
                <a:latin typeface="Consolas" panose="020B0609020204030204" pitchFamily="49" charset="0"/>
              </a:rPr>
              <a:t>("genie", "genie", "clean the house", NULL);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in parent process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online_shopping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6D99A-3398-CCE6-2AB4-BEEF3103F3AF}"/>
              </a:ext>
            </a:extLst>
          </p:cNvPr>
          <p:cNvSpPr txBox="1"/>
          <p:nvPr/>
        </p:nvSpPr>
        <p:spPr>
          <a:xfrm>
            <a:off x="6096000" y="5304329"/>
            <a:ext cx="5791200" cy="14465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Would you ever know if </a:t>
            </a:r>
            <a:r>
              <a:rPr lang="en-US" sz="4400" i="1" dirty="0" err="1"/>
              <a:t>execlp</a:t>
            </a:r>
            <a:r>
              <a:rPr lang="en-US" sz="4400" i="1" dirty="0"/>
              <a:t> failed?</a:t>
            </a:r>
          </a:p>
        </p:txBody>
      </p:sp>
    </p:spTree>
    <p:extLst>
      <p:ext uri="{BB962C8B-B14F-4D97-AF65-F5344CB8AC3E}">
        <p14:creationId xmlns:p14="http://schemas.microsoft.com/office/powerpoint/2010/main" val="202255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0859-748F-24A0-6BE3-1D72B6FAF98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dirty="0"/>
              <a:t>Example 2: Corrected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B480-9B45-0166-D7B9-E8ADF877DC1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pid_t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perror</a:t>
            </a:r>
            <a:r>
              <a:rPr lang="en-US" sz="2400" dirty="0">
                <a:latin typeface="Consolas" panose="020B0609020204030204" pitchFamily="49" charset="0"/>
              </a:rPr>
              <a:t>("fork()"); exit(1);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	// exit if fork() fails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else if (</a:t>
            </a:r>
            <a:r>
              <a:rPr lang="en-US" sz="2400" dirty="0" err="1">
                <a:latin typeface="Consolas" panose="020B0609020204030204" pitchFamily="49" charset="0"/>
              </a:rPr>
              <a:t>pid</a:t>
            </a:r>
            <a:r>
              <a:rPr lang="en-US" sz="2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	// in child process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execlp</a:t>
            </a:r>
            <a:r>
              <a:rPr lang="en-US" sz="2400" dirty="0">
                <a:latin typeface="Consolas" panose="020B0609020204030204" pitchFamily="49" charset="0"/>
              </a:rPr>
              <a:t>("genie", "genie", "clean the house", NULL);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25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printf</a:t>
            </a:r>
            <a:r>
              <a:rPr lang="en-US" sz="2500" b="1" dirty="0">
                <a:solidFill>
                  <a:srgbClr val="00B050"/>
                </a:solidFill>
                <a:latin typeface="Consolas" panose="020B0609020204030204" pitchFamily="49" charset="0"/>
              </a:rPr>
              <a:t>(“Something went really wrong in child process!\n");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in parent process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online_shopping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4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5A2A-7738-BA82-9307-6898F5E4B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Review From Last Lecture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CA08-6D95-EB74-5BE3-F7033538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499"/>
            <a:ext cx="10515600" cy="4351338"/>
          </a:xfrm>
        </p:spPr>
        <p:txBody>
          <a:bodyPr/>
          <a:lstStyle/>
          <a:p>
            <a:r>
              <a:rPr lang="en-US" dirty="0"/>
              <a:t>When we create processes, we usually do so with the goal of making each process run some DIFFERENT piece of code. </a:t>
            </a:r>
          </a:p>
          <a:p>
            <a:r>
              <a:rPr lang="en-US" dirty="0"/>
              <a:t>Essentially, we want processes to run in parallel. </a:t>
            </a:r>
          </a:p>
          <a:p>
            <a:r>
              <a:rPr lang="en-US" dirty="0"/>
              <a:t>How did we make the parent and child run different tasks? Using the process ID.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3BDD2-9781-7DB2-375A-FAEFD065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73" y="3429000"/>
            <a:ext cx="6355742" cy="3198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15A37C-0302-F3F9-12CB-2E2B3733E4A9}"/>
              </a:ext>
            </a:extLst>
          </p:cNvPr>
          <p:cNvSpPr/>
          <p:nvPr/>
        </p:nvSpPr>
        <p:spPr>
          <a:xfrm>
            <a:off x="3852356" y="4847563"/>
            <a:ext cx="4540206" cy="180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7A2D7F-7BF3-78FB-BE67-E9D0B1A823E3}"/>
              </a:ext>
            </a:extLst>
          </p:cNvPr>
          <p:cNvSpPr/>
          <p:nvPr/>
        </p:nvSpPr>
        <p:spPr>
          <a:xfrm>
            <a:off x="3852356" y="5615487"/>
            <a:ext cx="4771176" cy="2149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552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5CBB-669C-F672-5E88-DD18088C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u="sng" dirty="0"/>
              <a:t>File APIs </a:t>
            </a:r>
            <a:br>
              <a:rPr lang="en-US" sz="3600" dirty="0"/>
            </a:br>
            <a:r>
              <a:rPr lang="en-US" sz="3600" dirty="0"/>
              <a:t>(API = Application Programming Interface)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57FA-BBAA-B6CD-D216-928E1857AB95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Remember the (C standard library) IO APIs</a:t>
            </a:r>
          </a:p>
          <a:p>
            <a:pPr lvl="1"/>
            <a:r>
              <a:rPr lang="en-US" dirty="0"/>
              <a:t>The “</a:t>
            </a:r>
            <a:r>
              <a:rPr lang="en-US" dirty="0">
                <a:solidFill>
                  <a:srgbClr val="FF2600"/>
                </a:solidFill>
              </a:rPr>
              <a:t>f</a:t>
            </a:r>
            <a:r>
              <a:rPr lang="en-US" dirty="0"/>
              <a:t>” family (</a:t>
            </a:r>
            <a:r>
              <a:rPr lang="en-US" dirty="0" err="1">
                <a:solidFill>
                  <a:srgbClr val="FF2600"/>
                </a:solidFill>
              </a:rPr>
              <a:t>f</a:t>
            </a:r>
            <a:r>
              <a:rPr lang="en-US" dirty="0" err="1"/>
              <a:t>open,</a:t>
            </a:r>
            <a:r>
              <a:rPr lang="en-US" dirty="0" err="1">
                <a:solidFill>
                  <a:srgbClr val="FF2600"/>
                </a:solidFill>
              </a:rPr>
              <a:t>f</a:t>
            </a:r>
            <a:r>
              <a:rPr lang="en-US" dirty="0" err="1"/>
              <a:t>close</a:t>
            </a:r>
            <a:r>
              <a:rPr lang="en-US" dirty="0"/>
              <a:t>, </a:t>
            </a:r>
            <a:r>
              <a:rPr lang="en-US" dirty="0" err="1">
                <a:solidFill>
                  <a:srgbClr val="FF2600"/>
                </a:solidFill>
              </a:rPr>
              <a:t>f</a:t>
            </a:r>
            <a:r>
              <a:rPr lang="en-US" dirty="0" err="1"/>
              <a:t>read</a:t>
            </a:r>
            <a:r>
              <a:rPr lang="en-US" dirty="0"/>
              <a:t>, </a:t>
            </a:r>
            <a:r>
              <a:rPr lang="en-US" dirty="0" err="1">
                <a:solidFill>
                  <a:srgbClr val="FF2600"/>
                </a:solidFill>
              </a:rPr>
              <a:t>f</a:t>
            </a:r>
            <a:r>
              <a:rPr lang="en-US" dirty="0" err="1"/>
              <a:t>getc</a:t>
            </a:r>
            <a:r>
              <a:rPr lang="en-US" dirty="0"/>
              <a:t>, </a:t>
            </a:r>
            <a:r>
              <a:rPr lang="en-US" dirty="0" err="1">
                <a:solidFill>
                  <a:srgbClr val="FF2600"/>
                </a:solidFill>
              </a:rPr>
              <a:t>f</a:t>
            </a:r>
            <a:r>
              <a:rPr lang="en-US" dirty="0" err="1"/>
              <a:t>scanf</a:t>
            </a:r>
            <a:r>
              <a:rPr lang="en-US" dirty="0"/>
              <a:t>, </a:t>
            </a:r>
            <a:r>
              <a:rPr lang="en-US" dirty="0" err="1">
                <a:solidFill>
                  <a:srgbClr val="FF2600"/>
                </a:solidFill>
              </a:rPr>
              <a:t>f</a:t>
            </a:r>
            <a:r>
              <a:rPr lang="en-US" dirty="0" err="1"/>
              <a:t>printf</a:t>
            </a:r>
            <a:r>
              <a:rPr lang="en-US" dirty="0"/>
              <a:t>,…)</a:t>
            </a:r>
          </a:p>
          <a:p>
            <a:pPr lvl="1"/>
            <a:r>
              <a:rPr lang="en-US" dirty="0"/>
              <a:t>All these use a FILE* abstraction to represent a file</a:t>
            </a:r>
          </a:p>
          <a:p>
            <a:pPr lvl="2"/>
            <a:r>
              <a:rPr lang="en-US" dirty="0"/>
              <a:t>Additional features: user-space buffering, line-ending translation, formatted I/O, etc.</a:t>
            </a:r>
          </a:p>
          <a:p>
            <a:r>
              <a:rPr lang="en-US" dirty="0"/>
              <a:t>UNIX has lower-level APIs for file handling</a:t>
            </a:r>
          </a:p>
          <a:p>
            <a:pPr lvl="1"/>
            <a:r>
              <a:rPr lang="en-US" dirty="0"/>
              <a:t>Directly mapped to </a:t>
            </a:r>
            <a:r>
              <a:rPr lang="en-US" b="1" dirty="0"/>
              <a:t>system calls</a:t>
            </a:r>
          </a:p>
          <a:p>
            <a:pPr lvl="2"/>
            <a:r>
              <a:rPr lang="en-US" dirty="0"/>
              <a:t>open, close, read, …</a:t>
            </a:r>
          </a:p>
          <a:p>
            <a:pPr lvl="1"/>
            <a:r>
              <a:rPr lang="en-US" dirty="0"/>
              <a:t>Use </a:t>
            </a:r>
            <a:r>
              <a:rPr lang="en-US" i="1" dirty="0">
                <a:solidFill>
                  <a:schemeClr val="accent1"/>
                </a:solidFill>
              </a:rPr>
              <a:t>file descriptors</a:t>
            </a:r>
            <a:r>
              <a:rPr lang="en-US" i="1" dirty="0"/>
              <a:t>  </a:t>
            </a:r>
            <a:r>
              <a:rPr lang="en-US" b="1" dirty="0"/>
              <a:t>[which are just </a:t>
            </a:r>
            <a:r>
              <a:rPr lang="en-US" b="1" dirty="0">
                <a:solidFill>
                  <a:schemeClr val="accent1"/>
                </a:solidFill>
              </a:rPr>
              <a:t>integers</a:t>
            </a:r>
            <a:r>
              <a:rPr lang="en-US" b="1" dirty="0"/>
              <a:t>]</a:t>
            </a:r>
          </a:p>
          <a:p>
            <a:pPr lvl="1"/>
            <a:r>
              <a:rPr lang="en-US" dirty="0"/>
              <a:t>Deal with bytes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74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7294-8D25-0D13-E3AD-83D605C372F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Some low level file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F3D41-5769-06AB-BF9E-F030D4E3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411"/>
            <a:ext cx="10515600" cy="4351338"/>
          </a:xfrm>
        </p:spPr>
        <p:txBody>
          <a:bodyPr/>
          <a:lstStyle/>
          <a:p>
            <a:r>
              <a:rPr lang="en-US" dirty="0"/>
              <a:t>Read the man pages (man –s2 …)  for more functions </a:t>
            </a:r>
          </a:p>
          <a:p>
            <a:endParaRPr lang="en-US" dirty="0"/>
          </a:p>
        </p:txBody>
      </p:sp>
      <p:sp>
        <p:nvSpPr>
          <p:cNvPr id="4" name="#include &lt;fcntl.h&gt;…">
            <a:extLst>
              <a:ext uri="{FF2B5EF4-FFF2-40B4-BE49-F238E27FC236}">
                <a16:creationId xmlns:a16="http://schemas.microsoft.com/office/drawing/2014/main" id="{90368283-2C91-86AC-7715-C16041193534}"/>
              </a:ext>
            </a:extLst>
          </p:cNvPr>
          <p:cNvSpPr txBox="1"/>
          <p:nvPr/>
        </p:nvSpPr>
        <p:spPr>
          <a:xfrm>
            <a:off x="1212366" y="2389187"/>
            <a:ext cx="9767268" cy="410368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nsolas" panose="020B0609020204030204" pitchFamily="49" charset="0"/>
              </a:rPr>
              <a:t>#include &lt;sys/</a:t>
            </a:r>
            <a:r>
              <a:rPr lang="en-US" sz="2000" dirty="0" err="1">
                <a:latin typeface="Consolas" panose="020B0609020204030204" pitchFamily="49" charset="0"/>
              </a:rPr>
              <a:t>types.h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nsolas" panose="020B0609020204030204" pitchFamily="49" charset="0"/>
              </a:rPr>
              <a:t>#include &lt;sys/</a:t>
            </a:r>
            <a:r>
              <a:rPr lang="en-US" sz="2000" dirty="0" err="1">
                <a:latin typeface="Consolas" panose="020B0609020204030204" pitchFamily="49" charset="0"/>
              </a:rPr>
              <a:t>stat.h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fcntl.h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unistd.h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endParaRPr sz="20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0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 err="1">
                <a:latin typeface="Consolas" panose="020B0609020204030204" pitchFamily="49" charset="0"/>
              </a:rPr>
              <a:t>int</a:t>
            </a:r>
            <a:r>
              <a:rPr sz="2000" dirty="0">
                <a:latin typeface="Consolas" panose="020B0609020204030204" pitchFamily="49" charset="0"/>
              </a:rPr>
              <a:t> </a:t>
            </a:r>
            <a:r>
              <a:rPr sz="2000" dirty="0">
                <a:solidFill>
                  <a:schemeClr val="accent5"/>
                </a:solidFill>
                <a:latin typeface="Consolas" panose="020B0609020204030204" pitchFamily="49" charset="0"/>
              </a:rPr>
              <a:t>open</a:t>
            </a:r>
            <a:r>
              <a:rPr sz="2000" dirty="0">
                <a:latin typeface="Consolas" panose="020B0609020204030204" pitchFamily="49" charset="0"/>
              </a:rPr>
              <a:t>(</a:t>
            </a:r>
            <a:r>
              <a:rPr sz="2000" dirty="0" err="1">
                <a:latin typeface="Consolas" panose="020B0609020204030204" pitchFamily="49" charset="0"/>
              </a:rPr>
              <a:t>const</a:t>
            </a:r>
            <a:r>
              <a:rPr sz="2000" dirty="0">
                <a:latin typeface="Consolas" panose="020B0609020204030204" pitchFamily="49" charset="0"/>
              </a:rPr>
              <a:t> char *path, </a:t>
            </a:r>
            <a:r>
              <a:rPr sz="2000" dirty="0" err="1">
                <a:latin typeface="Consolas" panose="020B0609020204030204" pitchFamily="49" charset="0"/>
              </a:rPr>
              <a:t>int</a:t>
            </a:r>
            <a:r>
              <a:rPr sz="2000" dirty="0">
                <a:latin typeface="Consolas" panose="020B0609020204030204" pitchFamily="49" charset="0"/>
              </a:rPr>
              <a:t> </a:t>
            </a:r>
            <a:r>
              <a:rPr sz="2000" dirty="0" err="1">
                <a:latin typeface="Consolas" panose="020B0609020204030204" pitchFamily="49" charset="0"/>
              </a:rPr>
              <a:t>oflag</a:t>
            </a:r>
            <a:r>
              <a:rPr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</a:rPr>
              <a:t>open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char *path,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oflag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mode);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 err="1">
                <a:latin typeface="Consolas" panose="020B0609020204030204" pitchFamily="49" charset="0"/>
              </a:rPr>
              <a:t>int</a:t>
            </a:r>
            <a:r>
              <a:rPr sz="2000" dirty="0">
                <a:latin typeface="Consolas" panose="020B0609020204030204" pitchFamily="49" charset="0"/>
              </a:rPr>
              <a:t> </a:t>
            </a:r>
            <a:r>
              <a:rPr sz="2000" dirty="0">
                <a:solidFill>
                  <a:schemeClr val="accent5"/>
                </a:solidFill>
                <a:latin typeface="Consolas" panose="020B0609020204030204" pitchFamily="49" charset="0"/>
              </a:rPr>
              <a:t>close</a:t>
            </a:r>
            <a:r>
              <a:rPr sz="2000" dirty="0">
                <a:latin typeface="Consolas" panose="020B0609020204030204" pitchFamily="49" charset="0"/>
              </a:rPr>
              <a:t>(int </a:t>
            </a:r>
            <a:r>
              <a:rPr sz="2000" dirty="0" err="1">
                <a:latin typeface="Consolas" panose="020B0609020204030204" pitchFamily="49" charset="0"/>
              </a:rPr>
              <a:t>f</a:t>
            </a:r>
            <a:r>
              <a:rPr lang="en-US" sz="2000" dirty="0" err="1">
                <a:latin typeface="Consolas" panose="020B0609020204030204" pitchFamily="49" charset="0"/>
              </a:rPr>
              <a:t>d</a:t>
            </a:r>
            <a:r>
              <a:rPr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0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latin typeface="Consolas" panose="020B0609020204030204" pitchFamily="49" charset="0"/>
              </a:rPr>
              <a:t>s</a:t>
            </a:r>
            <a:r>
              <a:rPr sz="2000" dirty="0" err="1">
                <a:latin typeface="Consolas" panose="020B0609020204030204" pitchFamily="49" charset="0"/>
              </a:rPr>
              <a:t>size_t</a:t>
            </a:r>
            <a:r>
              <a:rPr sz="2000" dirty="0">
                <a:latin typeface="Consolas" panose="020B0609020204030204" pitchFamily="49" charset="0"/>
              </a:rPr>
              <a:t> </a:t>
            </a:r>
            <a:r>
              <a:rPr sz="2000" dirty="0">
                <a:solidFill>
                  <a:schemeClr val="accent5"/>
                </a:solidFill>
                <a:latin typeface="Consolas" panose="020B0609020204030204" pitchFamily="49" charset="0"/>
              </a:rPr>
              <a:t>read</a:t>
            </a:r>
            <a:r>
              <a:rPr sz="2000" dirty="0">
                <a:latin typeface="Consolas" panose="020B0609020204030204" pitchFamily="49" charset="0"/>
              </a:rPr>
              <a:t>(int </a:t>
            </a:r>
            <a:r>
              <a:rPr sz="2000" dirty="0" err="1">
                <a:latin typeface="Consolas" panose="020B0609020204030204" pitchFamily="49" charset="0"/>
              </a:rPr>
              <a:t>fd</a:t>
            </a:r>
            <a:r>
              <a:rPr sz="2000" dirty="0">
                <a:latin typeface="Consolas" panose="020B0609020204030204" pitchFamily="49" charset="0"/>
              </a:rPr>
              <a:t>, void *</a:t>
            </a:r>
            <a:r>
              <a:rPr sz="2000" dirty="0" err="1">
                <a:latin typeface="Consolas" panose="020B0609020204030204" pitchFamily="49" charset="0"/>
              </a:rPr>
              <a:t>buf</a:t>
            </a:r>
            <a:r>
              <a:rPr sz="2000" dirty="0">
                <a:latin typeface="Consolas" panose="020B0609020204030204" pitchFamily="49" charset="0"/>
              </a:rPr>
              <a:t>, </a:t>
            </a:r>
            <a:r>
              <a:rPr sz="2000" dirty="0" err="1">
                <a:latin typeface="Consolas" panose="020B0609020204030204" pitchFamily="49" charset="0"/>
              </a:rPr>
              <a:t>size_t</a:t>
            </a:r>
            <a:r>
              <a:rPr sz="2000" dirty="0">
                <a:latin typeface="Consolas" panose="020B0609020204030204" pitchFamily="49" charset="0"/>
              </a:rPr>
              <a:t> </a:t>
            </a:r>
            <a:r>
              <a:rPr sz="2000" dirty="0" err="1">
                <a:latin typeface="Consolas" panose="020B0609020204030204" pitchFamily="49" charset="0"/>
              </a:rPr>
              <a:t>nbyte</a:t>
            </a:r>
            <a:r>
              <a:rPr sz="2000" dirty="0"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latin typeface="Consolas" panose="020B0609020204030204" pitchFamily="49" charset="0"/>
              </a:rPr>
              <a:t>s</a:t>
            </a:r>
            <a:r>
              <a:rPr sz="2000" dirty="0" err="1">
                <a:latin typeface="Consolas" panose="020B0609020204030204" pitchFamily="49" charset="0"/>
              </a:rPr>
              <a:t>size_t</a:t>
            </a:r>
            <a:r>
              <a:rPr sz="2000" dirty="0">
                <a:latin typeface="Consolas" panose="020B0609020204030204" pitchFamily="49" charset="0"/>
              </a:rPr>
              <a:t> </a:t>
            </a:r>
            <a:r>
              <a:rPr sz="2000" dirty="0">
                <a:solidFill>
                  <a:schemeClr val="accent5"/>
                </a:solidFill>
                <a:latin typeface="Consolas" panose="020B0609020204030204" pitchFamily="49" charset="0"/>
              </a:rPr>
              <a:t>write</a:t>
            </a:r>
            <a:r>
              <a:rPr sz="2000" dirty="0">
                <a:latin typeface="Consolas" panose="020B0609020204030204" pitchFamily="49" charset="0"/>
              </a:rPr>
              <a:t>(int </a:t>
            </a:r>
            <a:r>
              <a:rPr sz="2000" dirty="0" err="1">
                <a:latin typeface="Consolas" panose="020B0609020204030204" pitchFamily="49" charset="0"/>
              </a:rPr>
              <a:t>fd</a:t>
            </a:r>
            <a:r>
              <a:rPr sz="2000" dirty="0">
                <a:latin typeface="Consolas" panose="020B0609020204030204" pitchFamily="49" charset="0"/>
              </a:rPr>
              <a:t>, const void *</a:t>
            </a:r>
            <a:r>
              <a:rPr sz="2000" dirty="0" err="1">
                <a:latin typeface="Consolas" panose="020B0609020204030204" pitchFamily="49" charset="0"/>
              </a:rPr>
              <a:t>buf</a:t>
            </a:r>
            <a:r>
              <a:rPr sz="2000" dirty="0">
                <a:latin typeface="Consolas" panose="020B0609020204030204" pitchFamily="49" charset="0"/>
              </a:rPr>
              <a:t>, </a:t>
            </a:r>
            <a:r>
              <a:rPr sz="2000" dirty="0" err="1">
                <a:latin typeface="Consolas" panose="020B0609020204030204" pitchFamily="49" charset="0"/>
              </a:rPr>
              <a:t>size_t</a:t>
            </a:r>
            <a:r>
              <a:rPr sz="2000" dirty="0">
                <a:latin typeface="Consolas" panose="020B0609020204030204" pitchFamily="49" charset="0"/>
              </a:rPr>
              <a:t> </a:t>
            </a:r>
            <a:r>
              <a:rPr sz="2000" dirty="0" err="1">
                <a:latin typeface="Consolas" panose="020B0609020204030204" pitchFamily="49" charset="0"/>
              </a:rPr>
              <a:t>nbyte</a:t>
            </a:r>
            <a:r>
              <a:rPr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 err="1">
                <a:latin typeface="Consolas" panose="020B0609020204030204" pitchFamily="49" charset="0"/>
              </a:rPr>
              <a:t>off_t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lseek</a:t>
            </a:r>
            <a:r>
              <a:rPr lang="en-US" sz="2000" dirty="0">
                <a:latin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</a:rPr>
              <a:t>fd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off_t</a:t>
            </a:r>
            <a:r>
              <a:rPr lang="en-US" sz="2000" dirty="0">
                <a:latin typeface="Consolas" panose="020B0609020204030204" pitchFamily="49" charset="0"/>
              </a:rPr>
              <a:t> offset, int whence);</a:t>
            </a:r>
            <a:endParaRPr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6357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9DDD-E0FE-6000-A7A8-9CDBC102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How to open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16D8-8857-048B-B4BC-462143869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#include &lt;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fcntl.h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#include &lt;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unistd.h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sym typeface="Courier"/>
            </a:endParaRP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int open(const char *path, int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oflag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);</a:t>
            </a: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sym typeface="Courier"/>
            </a:endParaRPr>
          </a:p>
          <a:p>
            <a:r>
              <a:rPr lang="en-US" sz="2800" dirty="0"/>
              <a:t>Parameters</a:t>
            </a:r>
          </a:p>
          <a:p>
            <a:pPr lvl="1"/>
            <a:r>
              <a:rPr lang="en-US" sz="2800" dirty="0"/>
              <a:t>path: the path to the file to be opened/created</a:t>
            </a:r>
          </a:p>
          <a:p>
            <a:pPr lvl="1"/>
            <a:r>
              <a:rPr lang="en-US" sz="2800" dirty="0" err="1"/>
              <a:t>oflag</a:t>
            </a:r>
            <a:r>
              <a:rPr lang="en-US" sz="2800" dirty="0"/>
              <a:t>: read, write, or read and write, and more (on the next slide)</a:t>
            </a:r>
          </a:p>
          <a:p>
            <a:pPr lvl="1"/>
            <a:endParaRPr lang="en-US" sz="2800" dirty="0"/>
          </a:p>
          <a:p>
            <a:r>
              <a:rPr lang="en-US" sz="2800" dirty="0"/>
              <a:t>The function returns </a:t>
            </a:r>
            <a:r>
              <a:rPr lang="en-US" sz="2800" dirty="0">
                <a:solidFill>
                  <a:schemeClr val="accent1"/>
                </a:solidFill>
              </a:rPr>
              <a:t>a file descriptor</a:t>
            </a:r>
            <a:r>
              <a:rPr lang="en-US" sz="2800" dirty="0"/>
              <a:t>, a small, nonnegative integer</a:t>
            </a:r>
          </a:p>
          <a:p>
            <a:pPr lvl="1"/>
            <a:r>
              <a:rPr lang="en-US" sz="2800" dirty="0"/>
              <a:t>Return -1 on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171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0D94-F42A-7E7C-FA38-F769D46D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Flags in open()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C9E5-10E0-A8CC-B72E-5CDD99F8D26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2800" dirty="0"/>
              <a:t>Must include one of the following:</a:t>
            </a:r>
            <a:br>
              <a:rPr lang="en-US" sz="2800" dirty="0"/>
            </a:br>
            <a:r>
              <a:rPr lang="en-US" sz="2400" dirty="0">
                <a:solidFill>
                  <a:srgbClr val="FF0000"/>
                </a:solidFill>
              </a:rPr>
              <a:t>O_RDONLY </a:t>
            </a:r>
            <a:r>
              <a:rPr lang="en-US" sz="2400" dirty="0"/>
              <a:t>(read only), </a:t>
            </a:r>
            <a:r>
              <a:rPr lang="en-US" sz="2400" dirty="0">
                <a:solidFill>
                  <a:srgbClr val="FF0000"/>
                </a:solidFill>
              </a:rPr>
              <a:t>O_WRONLY </a:t>
            </a:r>
            <a:r>
              <a:rPr lang="en-US" sz="2400" dirty="0"/>
              <a:t>(write only), or </a:t>
            </a:r>
            <a:r>
              <a:rPr lang="en-US" sz="2400" dirty="0">
                <a:solidFill>
                  <a:srgbClr val="FF0000"/>
                </a:solidFill>
              </a:rPr>
              <a:t>O_RDWR </a:t>
            </a:r>
            <a:r>
              <a:rPr lang="en-US" sz="2400" dirty="0"/>
              <a:t>(read and write)</a:t>
            </a:r>
          </a:p>
          <a:p>
            <a:r>
              <a:rPr lang="en-US" sz="2800" dirty="0"/>
              <a:t>And or-ed (|) with many optional flags, for example, </a:t>
            </a:r>
          </a:p>
          <a:p>
            <a:pPr lvl="1"/>
            <a:r>
              <a:rPr lang="en-US" sz="2400" dirty="0"/>
              <a:t>O_TRUNC: Truncate the file (remove existing contents) if opening a file for write</a:t>
            </a:r>
          </a:p>
          <a:p>
            <a:pPr lvl="1"/>
            <a:r>
              <a:rPr lang="en-US" sz="2400" dirty="0"/>
              <a:t>O_CREAT: Create a file if it does not exist.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remember open() returns -1 on error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fd1 = open("a.txt", O_RDONLY);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open for read</a:t>
            </a:r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fd1 = open("a.txt", O_RDWR);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open for read and write</a:t>
            </a:r>
            <a:endParaRPr lang="en-US" dirty="0"/>
          </a:p>
          <a:p>
            <a:pPr marL="0" lv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fd1 = open("a.txt", O_RDWR|O_TRUNC); 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// read, write, truncate the file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989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75AD-187E-5A9C-B5C1-D8D7621D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Creating a file with open()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7E3B-2ADF-C244-409E-8AF025CC13A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Courier"/>
              </a:rPr>
              <a:t>// a mode must be provided if O_CREAT or O_TMPFILE is set</a:t>
            </a:r>
          </a:p>
          <a:p>
            <a:pPr mar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sym typeface="Courier"/>
            </a:endParaRPr>
          </a:p>
          <a:p>
            <a:pPr mar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int open(const char *path, int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oflag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urier"/>
              </a:rPr>
              <a:t>, int mode);</a:t>
            </a:r>
          </a:p>
          <a:p>
            <a:pPr marL="0" lvl="0" indent="0" defTabSz="457200" rtl="0" hangingPunct="0">
              <a:spcBef>
                <a:spcPts val="0"/>
              </a:spcBef>
              <a:buSzTx/>
              <a:buNone/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800" dirty="0">
              <a:solidFill>
                <a:srgbClr val="C00000"/>
              </a:solidFill>
              <a:latin typeface="Consolas" panose="020B0609020204030204" pitchFamily="49" charset="0"/>
              <a:sym typeface="Courier"/>
            </a:endParaRPr>
          </a:p>
          <a:p>
            <a:pPr marL="0" indent="0">
              <a:buNone/>
            </a:pPr>
            <a:r>
              <a:rPr lang="en-US" sz="2800" dirty="0"/>
              <a:t>mode: specify permissions when a new, or temporary, file is created.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open("b.txt", O_WRONLY|O_TRUNC|O_CREAT,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0600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  <a:endParaRPr lang="en-US" sz="28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// open b.txt for write. If the file exists, clear (truncate) the contents.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// if the file does not exist, create one, and </a:t>
            </a:r>
            <a:r>
              <a:rPr lang="en-US" sz="2400" dirty="0">
                <a:solidFill>
                  <a:srgbClr val="7030A0"/>
                </a:solidFill>
              </a:rPr>
              <a:t>set the permission </a:t>
            </a:r>
            <a:r>
              <a:rPr lang="en-US" sz="2400" dirty="0">
                <a:solidFill>
                  <a:schemeClr val="accent1"/>
                </a:solidFill>
              </a:rPr>
              <a:t>so that the owner of the file can read and write, but other people cannot.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97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C503-F096-CFAD-C951-C5B1EC58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64" y="18255"/>
            <a:ext cx="10515600" cy="869425"/>
          </a:xfrm>
        </p:spPr>
        <p:txBody>
          <a:bodyPr/>
          <a:lstStyle/>
          <a:p>
            <a:r>
              <a:rPr lang="en-US" u="sng" dirty="0"/>
              <a:t>File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1C3C-262B-A127-DB3D-4656E782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89" y="1446221"/>
            <a:ext cx="10515600" cy="12351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fileno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(FILE *stream);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returns a file descriptor for a stream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55E7A4-5F37-9E74-D9A9-BDEDE6A3D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36958"/>
              </p:ext>
            </p:extLst>
          </p:nvPr>
        </p:nvGraphicFramePr>
        <p:xfrm>
          <a:off x="270790" y="3388377"/>
          <a:ext cx="5067284" cy="2376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3642">
                  <a:extLst>
                    <a:ext uri="{9D8B030D-6E8A-4147-A177-3AD203B41FA5}">
                      <a16:colId xmlns:a16="http://schemas.microsoft.com/office/drawing/2014/main" val="2522411800"/>
                    </a:ext>
                  </a:extLst>
                </a:gridCol>
                <a:gridCol w="2533642">
                  <a:extLst>
                    <a:ext uri="{9D8B030D-6E8A-4147-A177-3AD203B41FA5}">
                      <a16:colId xmlns:a16="http://schemas.microsoft.com/office/drawing/2014/main" val="2740764855"/>
                    </a:ext>
                  </a:extLst>
                </a:gridCol>
              </a:tblGrid>
              <a:tr h="56973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791161"/>
                  </a:ext>
                </a:extLst>
              </a:tr>
              <a:tr h="5989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stdin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28057"/>
                  </a:ext>
                </a:extLst>
              </a:tr>
              <a:tr h="5989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stdout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23126"/>
                  </a:ext>
                </a:extLst>
              </a:tr>
              <a:tr h="59899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stderr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3259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ADBD5F-6023-BF08-7300-C21A23165097}"/>
              </a:ext>
            </a:extLst>
          </p:cNvPr>
          <p:cNvSpPr txBox="1">
            <a:spLocks/>
          </p:cNvSpPr>
          <p:nvPr/>
        </p:nvSpPr>
        <p:spPr>
          <a:xfrm>
            <a:off x="703489" y="898611"/>
            <a:ext cx="10515600" cy="4323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u="none" strike="noStrike" baseline="0" dirty="0"/>
              <a:t>A file descriptor is a nonnegative integer associated with a file.</a:t>
            </a:r>
            <a:endParaRPr lang="en-US" sz="4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42030E-F843-D14B-A39D-0A2FD5F41D50}"/>
              </a:ext>
            </a:extLst>
          </p:cNvPr>
          <p:cNvCxnSpPr>
            <a:cxnSpLocks/>
          </p:cNvCxnSpPr>
          <p:nvPr/>
        </p:nvCxnSpPr>
        <p:spPr>
          <a:xfrm flipV="1">
            <a:off x="5338074" y="3767526"/>
            <a:ext cx="2192102" cy="4776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4614AE-F826-B100-B7B2-A7C3827788C2}"/>
              </a:ext>
            </a:extLst>
          </p:cNvPr>
          <p:cNvCxnSpPr>
            <a:cxnSpLocks/>
          </p:cNvCxnSpPr>
          <p:nvPr/>
        </p:nvCxnSpPr>
        <p:spPr>
          <a:xfrm>
            <a:off x="5338074" y="4899258"/>
            <a:ext cx="2192102" cy="901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0D4D9C-DA90-E542-83B4-1FBC4044027A}"/>
              </a:ext>
            </a:extLst>
          </p:cNvPr>
          <p:cNvCxnSpPr>
            <a:cxnSpLocks/>
          </p:cNvCxnSpPr>
          <p:nvPr/>
        </p:nvCxnSpPr>
        <p:spPr>
          <a:xfrm>
            <a:off x="5338074" y="5532294"/>
            <a:ext cx="2062851" cy="725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099736-FEAB-F610-5233-2855FBB4B6C6}"/>
              </a:ext>
            </a:extLst>
          </p:cNvPr>
          <p:cNvSpPr txBox="1"/>
          <p:nvPr/>
        </p:nvSpPr>
        <p:spPr>
          <a:xfrm>
            <a:off x="7530177" y="3388377"/>
            <a:ext cx="241800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input, for example the process takes inputs from the keyboard.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EEC1A-64FB-3E50-C148-4D2E7EF043CF}"/>
              </a:ext>
            </a:extLst>
          </p:cNvPr>
          <p:cNvSpPr txBox="1"/>
          <p:nvPr/>
        </p:nvSpPr>
        <p:spPr>
          <a:xfrm>
            <a:off x="7530176" y="4688828"/>
            <a:ext cx="19730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Where the process gives outputs e.g. the terminal.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D0BC7-A651-2AD8-892D-D9B6FDAF2506}"/>
              </a:ext>
            </a:extLst>
          </p:cNvPr>
          <p:cNvSpPr txBox="1"/>
          <p:nvPr/>
        </p:nvSpPr>
        <p:spPr>
          <a:xfrm>
            <a:off x="7400925" y="5875862"/>
            <a:ext cx="31473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Where the process reports errors, e.g. could be a log file recording the errors.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B43864-7B75-564C-FAA9-1CF80F36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53" y="3350962"/>
            <a:ext cx="1196475" cy="1196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958590-736A-5F97-6797-72D5CA4E2F6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9653383" y="4610289"/>
            <a:ext cx="1080407" cy="1080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01A24F-6978-9D1B-CDE0-A23F0E35A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257" y="5920186"/>
            <a:ext cx="834682" cy="83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9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19AD-A370-EC6D-9487-DF8CAFF9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File descriptors after fork and exec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AD4B-23C8-6AA2-FF49-FCFFB95A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99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Opened files are </a:t>
            </a:r>
            <a:r>
              <a:rPr lang="en-US" dirty="0">
                <a:solidFill>
                  <a:srgbClr val="FF2600"/>
                </a:solidFill>
              </a:rPr>
              <a:t>NOT AFFECTED</a:t>
            </a:r>
            <a:r>
              <a:rPr lang="en-US" dirty="0"/>
              <a:t> by the upgrade operation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pid_t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pid</a:t>
            </a:r>
            <a:r>
              <a:rPr lang="en-US" sz="2800" dirty="0">
                <a:latin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assert(</a:t>
            </a:r>
            <a:r>
              <a:rPr lang="en-US" sz="2800" dirty="0" err="1">
                <a:latin typeface="Consolas" panose="020B0609020204030204" pitchFamily="49" charset="0"/>
              </a:rPr>
              <a:t>pid</a:t>
            </a:r>
            <a:r>
              <a:rPr lang="en-US" sz="2800" dirty="0">
                <a:latin typeface="Consolas" panose="020B0609020204030204" pitchFamily="49" charset="0"/>
              </a:rPr>
              <a:t> &gt;= 0);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if (</a:t>
            </a:r>
            <a:r>
              <a:rPr lang="en-US" sz="2800" dirty="0" err="1">
                <a:latin typeface="Consolas" panose="020B0609020204030204" pitchFamily="49" charset="0"/>
              </a:rPr>
              <a:t>pid</a:t>
            </a:r>
            <a:r>
              <a:rPr lang="en-US" sz="28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	// Child process can access FDs 0, 1, and 2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	// if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execl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() is successful,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gcc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can access FDs 0, 1, and 2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execlp</a:t>
            </a:r>
            <a:r>
              <a:rPr lang="en-US" sz="2800" dirty="0">
                <a:latin typeface="Consolas" panose="020B0609020204030204" pitchFamily="49" charset="0"/>
              </a:rPr>
              <a:t>("</a:t>
            </a:r>
            <a:r>
              <a:rPr lang="en-US" sz="2800" dirty="0" err="1">
                <a:latin typeface="Consolas" panose="020B0609020204030204" pitchFamily="49" charset="0"/>
              </a:rPr>
              <a:t>gcc</a:t>
            </a:r>
            <a:r>
              <a:rPr lang="en-US" sz="2800" dirty="0">
                <a:latin typeface="Consolas" panose="020B0609020204030204" pitchFamily="49" charset="0"/>
              </a:rPr>
              <a:t>", "</a:t>
            </a:r>
            <a:r>
              <a:rPr lang="en-US" sz="2800" dirty="0" err="1">
                <a:latin typeface="Consolas" panose="020B0609020204030204" pitchFamily="49" charset="0"/>
              </a:rPr>
              <a:t>gcc</a:t>
            </a:r>
            <a:r>
              <a:rPr lang="en-US" sz="2800" dirty="0">
                <a:latin typeface="Consolas" panose="020B0609020204030204" pitchFamily="49" charset="0"/>
              </a:rPr>
              <a:t>", "</a:t>
            </a:r>
            <a:r>
              <a:rPr lang="en-US" sz="2800" dirty="0" err="1">
                <a:latin typeface="Consolas" panose="020B0609020204030204" pitchFamily="49" charset="0"/>
              </a:rPr>
              <a:t>a.c</a:t>
            </a:r>
            <a:r>
              <a:rPr lang="en-US" sz="2800" dirty="0">
                <a:latin typeface="Consolas" panose="020B0609020204030204" pitchFamily="49" charset="0"/>
              </a:rPr>
              <a:t>", NULL);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	// If control gets here,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execlp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() failed.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	// Remember to terminate the child process!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	return 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008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11C00B-C62F-5546-EB6A-9AC59937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68" y="1822140"/>
            <a:ext cx="10805432" cy="46707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79268-9107-BF52-EE82-88C770FC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Visualization of File Descriptor with Fork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94E4D-3832-B9FC-B41C-5141F5F1B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65"/>
          <a:stretch/>
        </p:blipFill>
        <p:spPr>
          <a:xfrm>
            <a:off x="548368" y="1822140"/>
            <a:ext cx="3623582" cy="46707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C2CE7E-C4EA-E6C7-99EC-E77134CF1804}"/>
              </a:ext>
            </a:extLst>
          </p:cNvPr>
          <p:cNvSpPr/>
          <p:nvPr/>
        </p:nvSpPr>
        <p:spPr>
          <a:xfrm>
            <a:off x="2947307" y="1822140"/>
            <a:ext cx="4008664" cy="1281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DFB2D-E94F-5695-ED5B-30A8ABC54098}"/>
              </a:ext>
            </a:extLst>
          </p:cNvPr>
          <p:cNvSpPr txBox="1"/>
          <p:nvPr/>
        </p:nvSpPr>
        <p:spPr>
          <a:xfrm>
            <a:off x="2730953" y="6519635"/>
            <a:ext cx="700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Source: Professor Laurent Michel </a:t>
            </a:r>
            <a:r>
              <a:rPr lang="en-US" dirty="0" err="1"/>
              <a:t>Youtube</a:t>
            </a:r>
            <a:r>
              <a:rPr lang="en-US" dirty="0"/>
              <a:t> Lecture Videos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F2BAC-7DE2-0C5F-2E5F-67FE2A9F7DF1}"/>
              </a:ext>
            </a:extLst>
          </p:cNvPr>
          <p:cNvSpPr txBox="1"/>
          <p:nvPr/>
        </p:nvSpPr>
        <p:spPr>
          <a:xfrm>
            <a:off x="906235" y="1597972"/>
            <a:ext cx="295955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Parent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196F4-152A-1798-7B71-6840ACFAE80C}"/>
              </a:ext>
            </a:extLst>
          </p:cNvPr>
          <p:cNvSpPr txBox="1"/>
          <p:nvPr/>
        </p:nvSpPr>
        <p:spPr>
          <a:xfrm>
            <a:off x="7373710" y="1481941"/>
            <a:ext cx="295955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Child Process</a:t>
            </a:r>
          </a:p>
        </p:txBody>
      </p:sp>
    </p:spTree>
    <p:extLst>
      <p:ext uri="{BB962C8B-B14F-4D97-AF65-F5344CB8AC3E}">
        <p14:creationId xmlns:p14="http://schemas.microsoft.com/office/powerpoint/2010/main" val="285257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7600-09E1-2B19-DBF3-15DB5FCB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18255"/>
            <a:ext cx="10515600" cy="1007043"/>
          </a:xfrm>
        </p:spPr>
        <p:txBody>
          <a:bodyPr/>
          <a:lstStyle/>
          <a:p>
            <a:pPr algn="ctr"/>
            <a:r>
              <a:rPr lang="en-US" u="sng" dirty="0"/>
              <a:t>Preview of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2692-5E70-A71C-B478-6CAC4BE81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6" y="4699454"/>
            <a:ext cx="11858624" cy="195035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You already know that child processes copy the variables from the parent code. </a:t>
            </a:r>
          </a:p>
          <a:p>
            <a:r>
              <a:rPr lang="en-US" dirty="0"/>
              <a:t>It follows that the file descriptors are also copied over to the child. </a:t>
            </a:r>
          </a:p>
          <a:p>
            <a:r>
              <a:rPr lang="en-US" dirty="0"/>
              <a:t>So why all the focus on file descriptors? This will come in handy in the future when we want processes to communicate with each other.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C028D-DD83-E2E2-522D-17D509FF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811" y="1237570"/>
            <a:ext cx="4103915" cy="304049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EF0C10-7263-FBEB-41FB-183179958B3E}"/>
              </a:ext>
            </a:extLst>
          </p:cNvPr>
          <p:cNvCxnSpPr/>
          <p:nvPr/>
        </p:nvCxnSpPr>
        <p:spPr>
          <a:xfrm>
            <a:off x="5821136" y="3151415"/>
            <a:ext cx="156346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FEA1C3-1716-DDA5-CAE4-9C3E25FE9BF4}"/>
              </a:ext>
            </a:extLst>
          </p:cNvPr>
          <p:cNvSpPr txBox="1"/>
          <p:nvPr/>
        </p:nvSpPr>
        <p:spPr>
          <a:xfrm>
            <a:off x="6149068" y="3262189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CSE 3100</a:t>
            </a:r>
          </a:p>
        </p:txBody>
      </p:sp>
    </p:spTree>
    <p:extLst>
      <p:ext uri="{BB962C8B-B14F-4D97-AF65-F5344CB8AC3E}">
        <p14:creationId xmlns:p14="http://schemas.microsoft.com/office/powerpoint/2010/main" val="15194782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DB09-8905-429B-9F56-234F9EE9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Figure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E7B0-0BE8-47C7-8EC6-28421CE5E87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https://i.kym-cdn.com/entries/icons/facebook/000/019/404/upgradddd.jpg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https://www.mememaker.net/static/images/memes/4761591.jpg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https://thumbs.gfycat.com/HollowPositiveAnophelesmosquito-max-1mb.gif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https://iconarchive.com/download/i87838/icons8/ios7/Computer-Hardware-Keyboard.ico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https://icons.iconarchive.com/icons/paomedia/small-n-flat/1024/terminal-icon.png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https://cdn-icons-png.flaticon.com/512/1388/1388902.png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8"/>
              </a:rPr>
              <a:t>https://static.seekingalpha.com/uploads/2013/3/21/7360901-13638972437431467-Robert-Wagner.jpg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5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9F88-6411-0CE2-C115-D749B67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73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Review From Last Lecture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F9BD-C900-93EF-5F34-A46CA887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839"/>
            <a:ext cx="10515600" cy="140335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900" i="1" dirty="0"/>
              <a:t>How to keep track of children and parents if you want to call fork multiple times?</a:t>
            </a:r>
          </a:p>
          <a:p>
            <a:pPr algn="ctr"/>
            <a:r>
              <a:rPr lang="en-US" dirty="0"/>
              <a:t>Short Answer: It is not pretty.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21FE2-46F7-97BE-1A34-68663296A4B5}"/>
              </a:ext>
            </a:extLst>
          </p:cNvPr>
          <p:cNvSpPr/>
          <p:nvPr/>
        </p:nvSpPr>
        <p:spPr>
          <a:xfrm>
            <a:off x="7209064" y="3729717"/>
            <a:ext cx="3355522" cy="9593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Child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F139A9-7C4B-1670-E293-0E9E02C51453}"/>
              </a:ext>
            </a:extLst>
          </p:cNvPr>
          <p:cNvSpPr/>
          <p:nvPr/>
        </p:nvSpPr>
        <p:spPr>
          <a:xfrm>
            <a:off x="2115909" y="5529943"/>
            <a:ext cx="3355522" cy="9593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Child 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32350B-EE01-E210-0E1F-F37090004961}"/>
              </a:ext>
            </a:extLst>
          </p:cNvPr>
          <p:cNvCxnSpPr>
            <a:cxnSpLocks/>
          </p:cNvCxnSpPr>
          <p:nvPr/>
        </p:nvCxnSpPr>
        <p:spPr>
          <a:xfrm flipH="1">
            <a:off x="3073853" y="3015003"/>
            <a:ext cx="1439635" cy="8279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C10AE6-CABB-9478-D5B7-DFE230CACDDC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7802336" y="3002416"/>
            <a:ext cx="1084489" cy="7273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58FC520-7AAF-9353-7470-9455A203509F}"/>
              </a:ext>
            </a:extLst>
          </p:cNvPr>
          <p:cNvSpPr/>
          <p:nvPr/>
        </p:nvSpPr>
        <p:spPr>
          <a:xfrm>
            <a:off x="4446814" y="2522764"/>
            <a:ext cx="3355522" cy="9593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Parent Process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F3E364-0F2A-A015-738D-D3F81FCC88E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007179" y="4789714"/>
            <a:ext cx="786491" cy="7402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BC94CB7-F732-F65E-B7FA-71470DA22595}"/>
              </a:ext>
            </a:extLst>
          </p:cNvPr>
          <p:cNvSpPr/>
          <p:nvPr/>
        </p:nvSpPr>
        <p:spPr>
          <a:xfrm>
            <a:off x="1329418" y="3830410"/>
            <a:ext cx="3355522" cy="9593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Child A</a:t>
            </a:r>
          </a:p>
        </p:txBody>
      </p:sp>
    </p:spTree>
    <p:extLst>
      <p:ext uri="{BB962C8B-B14F-4D97-AF65-F5344CB8AC3E}">
        <p14:creationId xmlns:p14="http://schemas.microsoft.com/office/powerpoint/2010/main" val="223487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66FFCD7-08C5-0E15-DC57-89372B14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24" y="1431925"/>
            <a:ext cx="7769829" cy="542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F9BD-C900-93EF-5F34-A46CA887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57"/>
            <a:ext cx="10515600" cy="140335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How to keep track of children and parents if you want to call fork multiple times?</a:t>
            </a:r>
          </a:p>
          <a:p>
            <a:pPr algn="ctr"/>
            <a:r>
              <a:rPr lang="en-US" dirty="0"/>
              <a:t>Short Answer: It is not pretty.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AD792-FDAD-42E9-648C-CC522390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2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8AA61D-16DF-F661-1690-36F93819ED27}"/>
              </a:ext>
            </a:extLst>
          </p:cNvPr>
          <p:cNvSpPr/>
          <p:nvPr/>
        </p:nvSpPr>
        <p:spPr>
          <a:xfrm>
            <a:off x="193625" y="2874735"/>
            <a:ext cx="7769828" cy="1558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4A5595-E906-F951-8646-8760CD7D817A}"/>
              </a:ext>
            </a:extLst>
          </p:cNvPr>
          <p:cNvSpPr/>
          <p:nvPr/>
        </p:nvSpPr>
        <p:spPr>
          <a:xfrm>
            <a:off x="193623" y="4644179"/>
            <a:ext cx="7769830" cy="2141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3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9F0B5-654D-BCE5-F430-84ABADC3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8" y="1461407"/>
            <a:ext cx="7769829" cy="542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F9BD-C900-93EF-5F34-A46CA887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57"/>
            <a:ext cx="10515600" cy="140335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How to keep track of children and parents if you want to call fork multiple times?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AD792-FDAD-42E9-648C-CC522390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2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972B60E-C095-C260-25E6-67BCA07EAA59}"/>
              </a:ext>
            </a:extLst>
          </p:cNvPr>
          <p:cNvSpPr/>
          <p:nvPr/>
        </p:nvSpPr>
        <p:spPr>
          <a:xfrm flipV="1">
            <a:off x="213921" y="2471567"/>
            <a:ext cx="2168786" cy="208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8AA61D-16DF-F661-1690-36F93819ED27}"/>
              </a:ext>
            </a:extLst>
          </p:cNvPr>
          <p:cNvSpPr/>
          <p:nvPr/>
        </p:nvSpPr>
        <p:spPr>
          <a:xfrm>
            <a:off x="231512" y="2852405"/>
            <a:ext cx="7719693" cy="1474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4A5595-E906-F951-8646-8760CD7D817A}"/>
              </a:ext>
            </a:extLst>
          </p:cNvPr>
          <p:cNvSpPr/>
          <p:nvPr/>
        </p:nvSpPr>
        <p:spPr>
          <a:xfrm>
            <a:off x="181378" y="4716523"/>
            <a:ext cx="7769828" cy="2141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BED3FF-A2A8-3F9D-704F-C2EEB19DD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657" y="2912625"/>
            <a:ext cx="3732830" cy="1353894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698C9E6C-2C6B-BE95-DCF9-A87443227632}"/>
              </a:ext>
            </a:extLst>
          </p:cNvPr>
          <p:cNvSpPr/>
          <p:nvPr/>
        </p:nvSpPr>
        <p:spPr>
          <a:xfrm>
            <a:off x="10737396" y="2322736"/>
            <a:ext cx="616404" cy="551089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995C6-5CE0-2347-777C-FD8296D62F4C}"/>
              </a:ext>
            </a:extLst>
          </p:cNvPr>
          <p:cNvSpPr txBox="1"/>
          <p:nvPr/>
        </p:nvSpPr>
        <p:spPr>
          <a:xfrm>
            <a:off x="10352314" y="2002350"/>
            <a:ext cx="144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are here</a:t>
            </a:r>
          </a:p>
        </p:txBody>
      </p:sp>
    </p:spTree>
    <p:extLst>
      <p:ext uri="{BB962C8B-B14F-4D97-AF65-F5344CB8AC3E}">
        <p14:creationId xmlns:p14="http://schemas.microsoft.com/office/powerpoint/2010/main" val="385221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9F0B5-654D-BCE5-F430-84ABADC3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8" y="1461407"/>
            <a:ext cx="7769829" cy="542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F9BD-C900-93EF-5F34-A46CA887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057"/>
            <a:ext cx="10515600" cy="140335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How to keep track of children and parents if you want to call fork multiple times?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AD792-FDAD-42E9-648C-CC522390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2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972B60E-C095-C260-25E6-67BCA07EAA59}"/>
              </a:ext>
            </a:extLst>
          </p:cNvPr>
          <p:cNvSpPr/>
          <p:nvPr/>
        </p:nvSpPr>
        <p:spPr>
          <a:xfrm flipV="1">
            <a:off x="271071" y="2873824"/>
            <a:ext cx="2268020" cy="199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8AA61D-16DF-F661-1690-36F93819ED27}"/>
              </a:ext>
            </a:extLst>
          </p:cNvPr>
          <p:cNvSpPr/>
          <p:nvPr/>
        </p:nvSpPr>
        <p:spPr>
          <a:xfrm>
            <a:off x="231512" y="3118757"/>
            <a:ext cx="7719693" cy="12079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4A5595-E906-F951-8646-8760CD7D817A}"/>
              </a:ext>
            </a:extLst>
          </p:cNvPr>
          <p:cNvSpPr/>
          <p:nvPr/>
        </p:nvSpPr>
        <p:spPr>
          <a:xfrm>
            <a:off x="181378" y="4716523"/>
            <a:ext cx="7769828" cy="2141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BED3FF-A2A8-3F9D-704F-C2EEB19DD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657" y="2912625"/>
            <a:ext cx="3732830" cy="1353894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698C9E6C-2C6B-BE95-DCF9-A87443227632}"/>
              </a:ext>
            </a:extLst>
          </p:cNvPr>
          <p:cNvSpPr/>
          <p:nvPr/>
        </p:nvSpPr>
        <p:spPr>
          <a:xfrm>
            <a:off x="10737396" y="2322736"/>
            <a:ext cx="616404" cy="551089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995C6-5CE0-2347-777C-FD8296D62F4C}"/>
              </a:ext>
            </a:extLst>
          </p:cNvPr>
          <p:cNvSpPr txBox="1"/>
          <p:nvPr/>
        </p:nvSpPr>
        <p:spPr>
          <a:xfrm>
            <a:off x="10352314" y="2002350"/>
            <a:ext cx="144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are here</a:t>
            </a:r>
          </a:p>
        </p:txBody>
      </p:sp>
    </p:spTree>
    <p:extLst>
      <p:ext uri="{BB962C8B-B14F-4D97-AF65-F5344CB8AC3E}">
        <p14:creationId xmlns:p14="http://schemas.microsoft.com/office/powerpoint/2010/main" val="49326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3009</Words>
  <Application>Microsoft Office PowerPoint</Application>
  <PresentationFormat>Widescreen</PresentationFormat>
  <Paragraphs>366</Paragraphs>
  <Slides>59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Aptos Narrow</vt:lpstr>
      <vt:lpstr>Arial</vt:lpstr>
      <vt:lpstr>Calibri</vt:lpstr>
      <vt:lpstr>Calibri Light</vt:lpstr>
      <vt:lpstr>Consolas</vt:lpstr>
      <vt:lpstr>Courier</vt:lpstr>
      <vt:lpstr>Times New Roman</vt:lpstr>
      <vt:lpstr>Office Theme</vt:lpstr>
      <vt:lpstr>CSE 3100: Systems Programming</vt:lpstr>
      <vt:lpstr>Exam 1 Grades</vt:lpstr>
      <vt:lpstr>Exam 1 Grades</vt:lpstr>
      <vt:lpstr>Review From Last Lecture (1)</vt:lpstr>
      <vt:lpstr>Review From Last Lecture (2)</vt:lpstr>
      <vt:lpstr>Review From Last Lecture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 What if we want the child do run some code that is not contained within the original file? </vt:lpstr>
      <vt:lpstr>We’ll Explain This in Three Pieces:</vt:lpstr>
      <vt:lpstr>First: Let’s look at a separate piece of simple code.</vt:lpstr>
      <vt:lpstr>First: Let’s look at a separate piece of simple code.</vt:lpstr>
      <vt:lpstr>First: Let’s look at a separate piece of simple code.</vt:lpstr>
      <vt:lpstr>Second: How can we run the code without forking?</vt:lpstr>
      <vt:lpstr>Third: Run the code WITH forking</vt:lpstr>
      <vt:lpstr>Third: Run the code WITH forking</vt:lpstr>
      <vt:lpstr>Third: Run the code WITH forking</vt:lpstr>
      <vt:lpstr>Third: Run the code WITH forking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upgrades</vt:lpstr>
      <vt:lpstr>The exec family</vt:lpstr>
      <vt:lpstr>How is the executable found?</vt:lpstr>
      <vt:lpstr>The exec family 2</vt:lpstr>
      <vt:lpstr>A small note on: argv to execv and execvp</vt:lpstr>
      <vt:lpstr>Common Errors in Writing Forking Code (Example 1)</vt:lpstr>
      <vt:lpstr>Example 1: Consider the child process</vt:lpstr>
      <vt:lpstr>Example 1: Consider the child process</vt:lpstr>
      <vt:lpstr>Example 1: Consider the child process</vt:lpstr>
      <vt:lpstr>Example 1: Consider the child process</vt:lpstr>
      <vt:lpstr>Example 1: Corrected Code</vt:lpstr>
      <vt:lpstr>Example 2: What could go wrong?</vt:lpstr>
      <vt:lpstr>Example 2: Corrected Code</vt:lpstr>
      <vt:lpstr>File APIs  (API = Application Programming Interface)</vt:lpstr>
      <vt:lpstr>Some low level file APIs</vt:lpstr>
      <vt:lpstr>How to open a file</vt:lpstr>
      <vt:lpstr>Flags in open()</vt:lpstr>
      <vt:lpstr>Creating a file with open()</vt:lpstr>
      <vt:lpstr>File descriptors</vt:lpstr>
      <vt:lpstr>File descriptors after fork and exec</vt:lpstr>
      <vt:lpstr>Visualization of File Descriptor with Fork</vt:lpstr>
      <vt:lpstr>Preview of the future</vt:lpstr>
      <vt:lpstr>Figure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M</dc:creator>
  <cp:lastModifiedBy>Mahmood, Kaleel</cp:lastModifiedBy>
  <cp:revision>413</cp:revision>
  <dcterms:created xsi:type="dcterms:W3CDTF">2022-01-09T23:34:29Z</dcterms:created>
  <dcterms:modified xsi:type="dcterms:W3CDTF">2024-02-27T21:28:34Z</dcterms:modified>
</cp:coreProperties>
</file>