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369" r:id="rId3"/>
    <p:sldId id="405" r:id="rId4"/>
    <p:sldId id="384" r:id="rId5"/>
    <p:sldId id="316" r:id="rId6"/>
    <p:sldId id="301" r:id="rId7"/>
    <p:sldId id="319" r:id="rId8"/>
    <p:sldId id="320" r:id="rId9"/>
    <p:sldId id="321" r:id="rId10"/>
    <p:sldId id="299" r:id="rId11"/>
    <p:sldId id="322" r:id="rId12"/>
    <p:sldId id="325" r:id="rId13"/>
    <p:sldId id="326" r:id="rId14"/>
    <p:sldId id="327" r:id="rId15"/>
    <p:sldId id="328" r:id="rId16"/>
    <p:sldId id="329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0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9" r:id="rId35"/>
    <p:sldId id="350" r:id="rId36"/>
    <p:sldId id="347" r:id="rId37"/>
    <p:sldId id="348" r:id="rId38"/>
    <p:sldId id="351" r:id="rId39"/>
    <p:sldId id="352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8" r:id="rId51"/>
    <p:sldId id="267" r:id="rId52"/>
    <p:sldId id="365" r:id="rId53"/>
    <p:sldId id="303" r:id="rId54"/>
    <p:sldId id="367" r:id="rId55"/>
    <p:sldId id="36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7" autoAdjust="0"/>
    <p:restoredTop sz="94660"/>
  </p:normalViewPr>
  <p:slideViewPr>
    <p:cSldViewPr snapToGrid="0">
      <p:cViewPr>
        <p:scale>
          <a:sx n="100" d="100"/>
          <a:sy n="100" d="100"/>
        </p:scale>
        <p:origin x="163" y="-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3CCBF-52EE-4B70-9A0D-D61D7A62B17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5F8D5-3FA6-48B3-98DD-97F3E3DB4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5F8D5-3FA6-48B3-98DD-97F3E3DB4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6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5F8D5-3FA6-48B3-98DD-97F3E3DB4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6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EDF095BC-8BC1-4A8B-B170-0CD77F6E75F8}" type="slidenum">
              <a:rPr lang="en-US" altLang="en-US" sz="1200" smtClean="0"/>
              <a:pPr eaLnBrk="1" hangingPunct="1"/>
              <a:t>54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05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63D3-FBD4-4C96-B5AD-58F8FFF7C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35023-7187-4EEE-9ACC-CA2C99DA0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A1D4B-CBC8-441E-AEDB-0E7CA650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8EFC-DCD4-4FD4-988F-695FFB04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B7741-E892-40DA-A028-B62C1497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168B-BD2B-4BC0-BAC4-510C38A8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F6417-462B-4247-A1A7-CC9F43012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E0D2-EF37-477F-A616-0E560A5F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4C57D-6293-40CA-833F-E367539E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5C9C-A55E-4602-A3E2-1D2C88D5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9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313AA-E66E-4BF4-9CC6-0A14FFA0B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20F0-0DBA-4553-96D6-26032F4CD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D6FA-F5CD-406A-9AA7-B2D62D0A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AE9E-2B68-473B-9FCE-9297CA7A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7E75-B0F6-49C3-AF76-CE9895D2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56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32210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FA96-0000-4F45-B07C-947B85A7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EC73-5050-44B8-8D83-E313F21B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0BFC-9E24-4C81-8951-B4B0660D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E65B9-D9E4-47EB-B78B-C2710D64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B71C5-458D-456D-B649-F7DEF276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2279-DCC8-4135-8D6D-CD8CC82F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A3E0E-788F-49EB-A140-560AA6F9C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D62E-CEFA-43CC-B4B8-7F2AD1F2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32579-10A2-4A3E-836E-E0FDAE8E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1E344-E84E-4C77-8D84-29118AA1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5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7A4D-637A-4ABF-8E5C-1A7A504A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19E0-E82F-47CA-8D59-9A899041F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A3F4A-F34C-4A38-972B-76EF68C89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AA489-5259-4FB1-A384-D7154667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7E7C5-678A-4778-9D26-AF6EC962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6C5F6-C190-4650-8BF1-6115874F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4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7614-3BFE-4872-AE27-EE2F538F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88B17-AA24-4F30-924E-9A35366CB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55385-4130-4D8B-B61E-B50A66C0E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D68AA-4173-4B1E-82C5-64B8C4C80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771E0-9D36-4214-B033-FDA342046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04BE8-CA5C-4761-AA00-65D933E2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AB3CA-2382-4B55-B015-81AC447B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F8490-0252-4B02-BD25-60C4761E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8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1527-23A5-4CED-959A-443770AF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E5752-FF86-47FA-88F9-DDC843FC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E7F34-AF55-4B49-984B-840D7BC9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D7CAD-FA79-4AAA-A733-AFFE42EE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A1628-92ED-4E31-BBF3-205407CF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30A30-BFC2-424B-9E9D-15396EDD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5A7B4-E1FA-48BD-84F2-76441CE2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ED23-4A4F-4CF8-A22A-1B23EEA4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7E77-CBD6-4FAC-B464-F1CDD1DC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67D98-F536-4F41-9BC3-0706C5402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5249D-56F4-4303-A9C3-90C8390F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B2616-3DC0-4753-8A98-35ABAD5B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1837E-9BEF-46B6-AB4C-625DC491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0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79AD-3699-42B2-B010-E027524B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8320D-11EE-4B20-8DF1-3CFCB9A07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E066E-3241-4AE4-9A05-397B0DAD6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AA7A4-9E12-447C-BD3E-710A448D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E976-E356-450B-873C-30240A53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78AEE-0EE0-4572-9889-92C56160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8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A843B-BAD7-491F-BA88-D25B5C51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EE75C-7F1E-4671-9D9B-36B3AD8EE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C325C-1331-416E-8F1B-D4DB30C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92A70-A698-4A85-AA7F-CFB12103E15B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9268-88F8-41E0-9D82-E5E9A8980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4103-E692-47A8-97FB-1B278ED9D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i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i.imgflip.com/42yc1h.jpg?a466320" TargetMode="External"/><Relationship Id="rId3" Type="http://schemas.openxmlformats.org/officeDocument/2006/relationships/hyperlink" Target="https://i.kym-cdn.com/photos/images/original/002/428/544/36d.jpg" TargetMode="External"/><Relationship Id="rId7" Type="http://schemas.openxmlformats.org/officeDocument/2006/relationships/hyperlink" Target="https://s.yimg.com/ny/api/res/1.2/x55HCa5o.sabbyJ.sKSdsg--/YXBwaWQ9aGlnaGxhbmRlcjt3PTY0MDtoPTY1Ng--/https:/media.zenfs.com/en-US/homerun/the_mighty_beauty_225/20754226766e0c2e9fde06c0b9d70557" TargetMode="External"/><Relationship Id="rId2" Type="http://schemas.openxmlformats.org/officeDocument/2006/relationships/hyperlink" Target="https://images.ctfassets.net/7ybtdzdgha5d/63nP0ICxcg6QawQlEvAI4v/86d6ff7a7b6c04be4283e18327107e90/cat_string.jpg?w=599&amp;h=599&amp;fl=progressive&amp;q=65&amp;fm=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e01.alicdn.com/kf/Hf8b039a2df9147949691060b40216987N.jpg" TargetMode="External"/><Relationship Id="rId5" Type="http://schemas.openxmlformats.org/officeDocument/2006/relationships/hyperlink" Target="http://davewakeman.com/2016/08/what-is-your-mission/" TargetMode="External"/><Relationship Id="rId4" Type="http://schemas.openxmlformats.org/officeDocument/2006/relationships/hyperlink" Target="https://www.clipartmax.com/png/middle/210-2104021_mario-pipe-pixel-mario-tube-png.png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04B-99DA-465F-9622-6B3B5A36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3990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en-US" sz="4800" dirty="0"/>
              <a:t>CSE 3100: Systems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45AFA-748C-4441-9A3A-253D6A21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693" y="5202238"/>
            <a:ext cx="9144000" cy="1655762"/>
          </a:xfrm>
        </p:spPr>
        <p:txBody>
          <a:bodyPr/>
          <a:lstStyle/>
          <a:p>
            <a:r>
              <a:rPr lang="en-US" dirty="0"/>
              <a:t>Professor Kaleel Mahmood </a:t>
            </a:r>
          </a:p>
          <a:p>
            <a:r>
              <a:rPr lang="en-US" dirty="0"/>
              <a:t>Department of Computer Science and Engineering</a:t>
            </a:r>
          </a:p>
          <a:p>
            <a:r>
              <a:rPr lang="en-US" dirty="0"/>
              <a:t>University of Connecticut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2CB5F35-6329-406D-89BD-C9BBF92B1EAD}"/>
              </a:ext>
            </a:extLst>
          </p:cNvPr>
          <p:cNvSpPr txBox="1">
            <a:spLocks/>
          </p:cNvSpPr>
          <p:nvPr/>
        </p:nvSpPr>
        <p:spPr>
          <a:xfrm>
            <a:off x="0" y="2365518"/>
            <a:ext cx="12192000" cy="939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/>
              <a:t>Part 3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C48450-A9FE-5EAF-2043-DF74AA549B69}"/>
              </a:ext>
            </a:extLst>
          </p:cNvPr>
          <p:cNvSpPr txBox="1">
            <a:spLocks/>
          </p:cNvSpPr>
          <p:nvPr/>
        </p:nvSpPr>
        <p:spPr>
          <a:xfrm>
            <a:off x="0" y="3127518"/>
            <a:ext cx="12192000" cy="939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/>
              <a:t>Lecture 1: An Introduction to Threads</a:t>
            </a:r>
          </a:p>
        </p:txBody>
      </p:sp>
    </p:spTree>
    <p:extLst>
      <p:ext uri="{BB962C8B-B14F-4D97-AF65-F5344CB8AC3E}">
        <p14:creationId xmlns:p14="http://schemas.microsoft.com/office/powerpoint/2010/main" val="252123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8A34C9-8FC2-AC2F-B333-301EAA542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262"/>
          <a:stretch/>
        </p:blipFill>
        <p:spPr>
          <a:xfrm>
            <a:off x="890337" y="2653948"/>
            <a:ext cx="10411326" cy="23329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CB901F-B0BD-B7B9-100A-B3E5F9BCABED}"/>
              </a:ext>
            </a:extLst>
          </p:cNvPr>
          <p:cNvSpPr txBox="1">
            <a:spLocks/>
          </p:cNvSpPr>
          <p:nvPr/>
        </p:nvSpPr>
        <p:spPr>
          <a:xfrm>
            <a:off x="838200" y="1187295"/>
            <a:ext cx="105156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Threading Coding Example: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EE0F01-DFF6-2865-745D-C596BD944DFE}"/>
              </a:ext>
            </a:extLst>
          </p:cNvPr>
          <p:cNvSpPr/>
          <p:nvPr/>
        </p:nvSpPr>
        <p:spPr>
          <a:xfrm>
            <a:off x="2912533" y="3174996"/>
            <a:ext cx="4555067" cy="283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F4F36F-5693-EC5E-0E94-2EC912CBFF70}"/>
              </a:ext>
            </a:extLst>
          </p:cNvPr>
          <p:cNvSpPr/>
          <p:nvPr/>
        </p:nvSpPr>
        <p:spPr>
          <a:xfrm>
            <a:off x="1155700" y="3505196"/>
            <a:ext cx="1646768" cy="283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F62CD4-6A24-8BA5-2B2D-B02D2AF0A86F}"/>
              </a:ext>
            </a:extLst>
          </p:cNvPr>
          <p:cNvSpPr/>
          <p:nvPr/>
        </p:nvSpPr>
        <p:spPr>
          <a:xfrm>
            <a:off x="10312400" y="3174995"/>
            <a:ext cx="846667" cy="283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4C06F6-CC8E-58BE-676F-4B8970A03B7F}"/>
              </a:ext>
            </a:extLst>
          </p:cNvPr>
          <p:cNvSpPr/>
          <p:nvPr/>
        </p:nvSpPr>
        <p:spPr>
          <a:xfrm>
            <a:off x="5090583" y="4368794"/>
            <a:ext cx="5988049" cy="283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110629-071A-0645-2BA4-75E825B35632}"/>
              </a:ext>
            </a:extLst>
          </p:cNvPr>
          <p:cNvSpPr/>
          <p:nvPr/>
        </p:nvSpPr>
        <p:spPr>
          <a:xfrm>
            <a:off x="2468035" y="4085161"/>
            <a:ext cx="3056465" cy="283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have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E63F7D-0AD5-A4F9-447F-7ED24BEB6B5D}"/>
              </a:ext>
            </a:extLst>
          </p:cNvPr>
          <p:cNvSpPr/>
          <p:nvPr/>
        </p:nvSpPr>
        <p:spPr>
          <a:xfrm>
            <a:off x="1100668" y="4665126"/>
            <a:ext cx="2209799" cy="283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thread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F9323-518B-B552-D9CB-681DF7FA60EB}"/>
              </a:ext>
            </a:extLst>
          </p:cNvPr>
          <p:cNvSpPr/>
          <p:nvPr/>
        </p:nvSpPr>
        <p:spPr>
          <a:xfrm>
            <a:off x="7027333" y="4652427"/>
            <a:ext cx="1608667" cy="283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thread</a:t>
            </a:r>
          </a:p>
        </p:txBody>
      </p:sp>
    </p:spTree>
    <p:extLst>
      <p:ext uri="{BB962C8B-B14F-4D97-AF65-F5344CB8AC3E}">
        <p14:creationId xmlns:p14="http://schemas.microsoft.com/office/powerpoint/2010/main" val="140122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8F72-A207-697C-427C-179EE4D7806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/>
              <a:t>Recall: Basic Parts of the Parallel Sorting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B2F89-6622-89CF-0348-99F0D61D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991" y="1813412"/>
            <a:ext cx="5387382" cy="46794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F0ED65B2-0165-5AE1-2824-3C2FD42F39E7}"/>
              </a:ext>
            </a:extLst>
          </p:cNvPr>
          <p:cNvSpPr/>
          <p:nvPr/>
        </p:nvSpPr>
        <p:spPr>
          <a:xfrm>
            <a:off x="4388304" y="2902404"/>
            <a:ext cx="2824842" cy="204923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0291E-8ED0-0F49-B510-6CA84217977D}"/>
              </a:ext>
            </a:extLst>
          </p:cNvPr>
          <p:cNvSpPr txBox="1"/>
          <p:nvPr/>
        </p:nvSpPr>
        <p:spPr>
          <a:xfrm>
            <a:off x="6968218" y="2814315"/>
            <a:ext cx="5082268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 the array u with random integers.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Have a pointer to the start of the array called 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Have a pointer to the middle of the array called b.</a:t>
            </a:r>
          </a:p>
        </p:txBody>
      </p:sp>
    </p:spTree>
    <p:extLst>
      <p:ext uri="{BB962C8B-B14F-4D97-AF65-F5344CB8AC3E}">
        <p14:creationId xmlns:p14="http://schemas.microsoft.com/office/powerpoint/2010/main" val="278048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0636-D23B-D3BC-5D94-0D9BF1FBE46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Parallel Sorting with Threading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B5EF7-EC8E-A413-FFE6-2828FD6F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6" y="2261656"/>
            <a:ext cx="8137411" cy="36166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CF645415-6DD2-AF15-0644-AD1C188F63D3}"/>
              </a:ext>
            </a:extLst>
          </p:cNvPr>
          <p:cNvSpPr/>
          <p:nvPr/>
        </p:nvSpPr>
        <p:spPr>
          <a:xfrm>
            <a:off x="8009892" y="4846186"/>
            <a:ext cx="810140" cy="1032097"/>
          </a:xfrm>
          <a:prstGeom prst="rightBrace">
            <a:avLst>
              <a:gd name="adj1" fmla="val 14661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533E1-E394-A634-F4F3-9A370F16D2FA}"/>
              </a:ext>
            </a:extLst>
          </p:cNvPr>
          <p:cNvSpPr txBox="1"/>
          <p:nvPr/>
        </p:nvSpPr>
        <p:spPr>
          <a:xfrm>
            <a:off x="8820032" y="4846186"/>
            <a:ext cx="325387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Create two threads and have them run the function </a:t>
            </a:r>
            <a:r>
              <a:rPr lang="en-US" dirty="0" err="1"/>
              <a:t>sortedIntsWithThread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5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0636-D23B-D3BC-5D94-0D9BF1FBE46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Who is sorted </a:t>
            </a:r>
            <a:r>
              <a:rPr lang="en-US" dirty="0" err="1"/>
              <a:t>IntsWithThread</a:t>
            </a:r>
            <a:r>
              <a:rPr lang="en-US" dirty="0"/>
              <a:t>?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9B46-542B-6538-7F77-E6DCCBEA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2044042"/>
            <a:ext cx="7294110" cy="27699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2A6B57-ADFE-E844-37B1-3E1A0EA01F5E}"/>
              </a:ext>
            </a:extLst>
          </p:cNvPr>
          <p:cNvCxnSpPr>
            <a:cxnSpLocks/>
          </p:cNvCxnSpPr>
          <p:nvPr/>
        </p:nvCxnSpPr>
        <p:spPr>
          <a:xfrm flipH="1" flipV="1">
            <a:off x="5188404" y="2379889"/>
            <a:ext cx="4584246" cy="1294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C04654-2080-4E1A-FC74-BCBCDBCA5419}"/>
              </a:ext>
            </a:extLst>
          </p:cNvPr>
          <p:cNvSpPr txBox="1"/>
          <p:nvPr/>
        </p:nvSpPr>
        <p:spPr>
          <a:xfrm>
            <a:off x="8013248" y="3237139"/>
            <a:ext cx="3988252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function takes in a generic void pointer.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this case we need it to point to the array we are sorting.</a:t>
            </a:r>
          </a:p>
        </p:txBody>
      </p:sp>
    </p:spTree>
    <p:extLst>
      <p:ext uri="{BB962C8B-B14F-4D97-AF65-F5344CB8AC3E}">
        <p14:creationId xmlns:p14="http://schemas.microsoft.com/office/powerpoint/2010/main" val="353599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0636-D23B-D3BC-5D94-0D9BF1FBE46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Who is sorted </a:t>
            </a:r>
            <a:r>
              <a:rPr lang="en-US" dirty="0" err="1"/>
              <a:t>IntsWithThread</a:t>
            </a:r>
            <a:r>
              <a:rPr lang="en-US" dirty="0"/>
              <a:t>? (2)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9B46-542B-6538-7F77-E6DCCBEA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2044042"/>
            <a:ext cx="7294110" cy="27699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2A6B57-ADFE-E844-37B1-3E1A0EA01F5E}"/>
              </a:ext>
            </a:extLst>
          </p:cNvPr>
          <p:cNvCxnSpPr>
            <a:cxnSpLocks/>
          </p:cNvCxnSpPr>
          <p:nvPr/>
        </p:nvCxnSpPr>
        <p:spPr>
          <a:xfrm flipH="1" flipV="1">
            <a:off x="5323114" y="2865664"/>
            <a:ext cx="4449536" cy="8082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C04654-2080-4E1A-FC74-BCBCDBCA5419}"/>
              </a:ext>
            </a:extLst>
          </p:cNvPr>
          <p:cNvSpPr txBox="1"/>
          <p:nvPr/>
        </p:nvSpPr>
        <p:spPr>
          <a:xfrm>
            <a:off x="8013248" y="3237139"/>
            <a:ext cx="3988252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Typecast the pointer to be an integer pointer to actually use it.</a:t>
            </a:r>
          </a:p>
        </p:txBody>
      </p:sp>
    </p:spTree>
    <p:extLst>
      <p:ext uri="{BB962C8B-B14F-4D97-AF65-F5344CB8AC3E}">
        <p14:creationId xmlns:p14="http://schemas.microsoft.com/office/powerpoint/2010/main" val="365404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0636-D23B-D3BC-5D94-0D9BF1FBE46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Who is sorted </a:t>
            </a:r>
            <a:r>
              <a:rPr lang="en-US" dirty="0" err="1"/>
              <a:t>IntsWithThread</a:t>
            </a:r>
            <a:r>
              <a:rPr lang="en-US" dirty="0"/>
              <a:t>? (3)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9B46-542B-6538-7F77-E6DCCBEA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2044042"/>
            <a:ext cx="7294110" cy="27699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2A6B57-ADFE-E844-37B1-3E1A0EA01F5E}"/>
              </a:ext>
            </a:extLst>
          </p:cNvPr>
          <p:cNvCxnSpPr>
            <a:cxnSpLocks/>
          </p:cNvCxnSpPr>
          <p:nvPr/>
        </p:nvCxnSpPr>
        <p:spPr>
          <a:xfrm flipH="1" flipV="1">
            <a:off x="4016829" y="3139168"/>
            <a:ext cx="5755821" cy="5347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C04654-2080-4E1A-FC74-BCBCDBCA5419}"/>
              </a:ext>
            </a:extLst>
          </p:cNvPr>
          <p:cNvSpPr txBox="1"/>
          <p:nvPr/>
        </p:nvSpPr>
        <p:spPr>
          <a:xfrm>
            <a:off x="8013248" y="3237139"/>
            <a:ext cx="3988252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Hardcoded how many elements we want to sort.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Is this good coding practice?</a:t>
            </a:r>
          </a:p>
        </p:txBody>
      </p:sp>
    </p:spTree>
    <p:extLst>
      <p:ext uri="{BB962C8B-B14F-4D97-AF65-F5344CB8AC3E}">
        <p14:creationId xmlns:p14="http://schemas.microsoft.com/office/powerpoint/2010/main" val="228599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0636-D23B-D3BC-5D94-0D9BF1FBE46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Who is sorted </a:t>
            </a:r>
            <a:r>
              <a:rPr lang="en-US" dirty="0" err="1"/>
              <a:t>IntsWithThread</a:t>
            </a:r>
            <a:r>
              <a:rPr lang="en-US" dirty="0"/>
              <a:t>? (4)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9B46-542B-6538-7F77-E6DCCBEA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2044042"/>
            <a:ext cx="7294110" cy="27699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2A6B57-ADFE-E844-37B1-3E1A0EA01F5E}"/>
              </a:ext>
            </a:extLst>
          </p:cNvPr>
          <p:cNvCxnSpPr>
            <a:cxnSpLocks/>
          </p:cNvCxnSpPr>
          <p:nvPr/>
        </p:nvCxnSpPr>
        <p:spPr>
          <a:xfrm flipH="1">
            <a:off x="3959679" y="4278086"/>
            <a:ext cx="4196442" cy="97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C04654-2080-4E1A-FC74-BCBCDBCA5419}"/>
              </a:ext>
            </a:extLst>
          </p:cNvPr>
          <p:cNvSpPr txBox="1"/>
          <p:nvPr/>
        </p:nvSpPr>
        <p:spPr>
          <a:xfrm>
            <a:off x="8070398" y="3967842"/>
            <a:ext cx="3988252" cy="2677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is a new function.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we call a function in the thread we need to specify when the thread should terminate.</a:t>
            </a:r>
          </a:p>
        </p:txBody>
      </p:sp>
    </p:spTree>
    <p:extLst>
      <p:ext uri="{BB962C8B-B14F-4D97-AF65-F5344CB8AC3E}">
        <p14:creationId xmlns:p14="http://schemas.microsoft.com/office/powerpoint/2010/main" val="3987789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3C23B5-AA9F-C219-4CAE-D9DCD59F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" y="63261"/>
            <a:ext cx="6264042" cy="6704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FDB7DF-3BD0-4D48-0924-F5A8F41010A2}"/>
              </a:ext>
            </a:extLst>
          </p:cNvPr>
          <p:cNvSpPr txBox="1"/>
          <p:nvPr/>
        </p:nvSpPr>
        <p:spPr>
          <a:xfrm>
            <a:off x="6471597" y="63261"/>
            <a:ext cx="5387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Big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47D31-99E1-0EE2-AEE0-DF9C0F53AE34}"/>
              </a:ext>
            </a:extLst>
          </p:cNvPr>
          <p:cNvSpPr/>
          <p:nvPr/>
        </p:nvSpPr>
        <p:spPr>
          <a:xfrm>
            <a:off x="81643" y="1517077"/>
            <a:ext cx="6264042" cy="531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F34EA-7FE7-EBE2-D9FD-BBE8B88443D4}"/>
              </a:ext>
            </a:extLst>
          </p:cNvPr>
          <p:cNvSpPr/>
          <p:nvPr/>
        </p:nvSpPr>
        <p:spPr>
          <a:xfrm>
            <a:off x="81644" y="28575"/>
            <a:ext cx="3024868" cy="1457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19DF8-BA6D-B701-DC60-DB3964DE7189}"/>
              </a:ext>
            </a:extLst>
          </p:cNvPr>
          <p:cNvSpPr txBox="1"/>
          <p:nvPr/>
        </p:nvSpPr>
        <p:spPr>
          <a:xfrm>
            <a:off x="6649812" y="653142"/>
            <a:ext cx="538706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the array and fill in with random values.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C73B1F-3D58-8A5C-8EDF-F78C5100D99A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106511" y="836839"/>
            <a:ext cx="3543301" cy="293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94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3C23B5-AA9F-C219-4CAE-D9DCD59F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" y="-42875"/>
            <a:ext cx="6264042" cy="6704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FDB7DF-3BD0-4D48-0924-F5A8F41010A2}"/>
              </a:ext>
            </a:extLst>
          </p:cNvPr>
          <p:cNvSpPr txBox="1"/>
          <p:nvPr/>
        </p:nvSpPr>
        <p:spPr>
          <a:xfrm>
            <a:off x="6471597" y="63261"/>
            <a:ext cx="5387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Big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47D31-99E1-0EE2-AEE0-DF9C0F53AE34}"/>
              </a:ext>
            </a:extLst>
          </p:cNvPr>
          <p:cNvSpPr/>
          <p:nvPr/>
        </p:nvSpPr>
        <p:spPr>
          <a:xfrm>
            <a:off x="81643" y="2686051"/>
            <a:ext cx="6264042" cy="4143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F34EA-7FE7-EBE2-D9FD-BBE8B88443D4}"/>
              </a:ext>
            </a:extLst>
          </p:cNvPr>
          <p:cNvSpPr/>
          <p:nvPr/>
        </p:nvSpPr>
        <p:spPr>
          <a:xfrm>
            <a:off x="81642" y="1547132"/>
            <a:ext cx="6237891" cy="109752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19DF8-BA6D-B701-DC60-DB3964DE7189}"/>
              </a:ext>
            </a:extLst>
          </p:cNvPr>
          <p:cNvSpPr txBox="1"/>
          <p:nvPr/>
        </p:nvSpPr>
        <p:spPr>
          <a:xfrm>
            <a:off x="7200900" y="1979838"/>
            <a:ext cx="4555672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Print the array before sorting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C73B1F-3D58-8A5C-8EDF-F78C5100D99A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253843" y="2147207"/>
            <a:ext cx="947057" cy="3096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94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3C23B5-AA9F-C219-4CAE-D9DCD59F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" y="-42875"/>
            <a:ext cx="6264042" cy="6704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FDB7DF-3BD0-4D48-0924-F5A8F41010A2}"/>
              </a:ext>
            </a:extLst>
          </p:cNvPr>
          <p:cNvSpPr txBox="1"/>
          <p:nvPr/>
        </p:nvSpPr>
        <p:spPr>
          <a:xfrm>
            <a:off x="6471597" y="63261"/>
            <a:ext cx="5387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Big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47D31-99E1-0EE2-AEE0-DF9C0F53AE34}"/>
              </a:ext>
            </a:extLst>
          </p:cNvPr>
          <p:cNvSpPr/>
          <p:nvPr/>
        </p:nvSpPr>
        <p:spPr>
          <a:xfrm>
            <a:off x="81643" y="3371849"/>
            <a:ext cx="6264042" cy="345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F34EA-7FE7-EBE2-D9FD-BBE8B88443D4}"/>
              </a:ext>
            </a:extLst>
          </p:cNvPr>
          <p:cNvSpPr/>
          <p:nvPr/>
        </p:nvSpPr>
        <p:spPr>
          <a:xfrm>
            <a:off x="81644" y="2665639"/>
            <a:ext cx="6313922" cy="643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19DF8-BA6D-B701-DC60-DB3964DE7189}"/>
              </a:ext>
            </a:extLst>
          </p:cNvPr>
          <p:cNvSpPr txBox="1"/>
          <p:nvPr/>
        </p:nvSpPr>
        <p:spPr>
          <a:xfrm>
            <a:off x="7342622" y="2817941"/>
            <a:ext cx="4555672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two thread IDs so we can keep track of the threads and check when they finish.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C73B1F-3D58-8A5C-8EDF-F78C5100D99A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395565" y="2985310"/>
            <a:ext cx="947057" cy="7405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03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9235-0AB3-D53B-32EB-77956DC09A1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Administrative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0498-A95A-7490-8D98-E10F95E1FC0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There will be one homework on forks/pipes assigned this week. </a:t>
            </a:r>
          </a:p>
          <a:p>
            <a:r>
              <a:rPr lang="en-US" dirty="0"/>
              <a:t>Exam 2 will be Friday March 29</a:t>
            </a:r>
            <a:r>
              <a:rPr lang="en-US" baseline="30000" dirty="0"/>
              <a:t>th</a:t>
            </a:r>
            <a:r>
              <a:rPr lang="en-US" dirty="0"/>
              <a:t> in lab. </a:t>
            </a:r>
          </a:p>
          <a:p>
            <a:r>
              <a:rPr lang="en-US" dirty="0"/>
              <a:t>Exam 2 will only cover PART 2 lecture material. </a:t>
            </a:r>
          </a:p>
          <a:p>
            <a:r>
              <a:rPr lang="en-US" dirty="0"/>
              <a:t>Next week we will do review for exam 2.</a:t>
            </a:r>
          </a:p>
        </p:txBody>
      </p:sp>
    </p:spTree>
    <p:extLst>
      <p:ext uri="{BB962C8B-B14F-4D97-AF65-F5344CB8AC3E}">
        <p14:creationId xmlns:p14="http://schemas.microsoft.com/office/powerpoint/2010/main" val="174132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3C23B5-AA9F-C219-4CAE-D9DCD59F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" y="-42875"/>
            <a:ext cx="6264042" cy="6704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FDB7DF-3BD0-4D48-0924-F5A8F41010A2}"/>
              </a:ext>
            </a:extLst>
          </p:cNvPr>
          <p:cNvSpPr txBox="1"/>
          <p:nvPr/>
        </p:nvSpPr>
        <p:spPr>
          <a:xfrm>
            <a:off x="6471597" y="63261"/>
            <a:ext cx="5387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Big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47D31-99E1-0EE2-AEE0-DF9C0F53AE34}"/>
              </a:ext>
            </a:extLst>
          </p:cNvPr>
          <p:cNvSpPr/>
          <p:nvPr/>
        </p:nvSpPr>
        <p:spPr>
          <a:xfrm>
            <a:off x="81643" y="4278086"/>
            <a:ext cx="6264042" cy="25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F34EA-7FE7-EBE2-D9FD-BBE8B88443D4}"/>
              </a:ext>
            </a:extLst>
          </p:cNvPr>
          <p:cNvSpPr/>
          <p:nvPr/>
        </p:nvSpPr>
        <p:spPr>
          <a:xfrm>
            <a:off x="31763" y="3331029"/>
            <a:ext cx="6313922" cy="94705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19DF8-BA6D-B701-DC60-DB3964DE7189}"/>
              </a:ext>
            </a:extLst>
          </p:cNvPr>
          <p:cNvSpPr txBox="1"/>
          <p:nvPr/>
        </p:nvSpPr>
        <p:spPr>
          <a:xfrm>
            <a:off x="7179336" y="1493422"/>
            <a:ext cx="4555672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two threads to do the sorting.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Note we created a special sorting function that takes in a void pointer.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special sorting function also calls the exit thread function.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C73B1F-3D58-8A5C-8EDF-F78C5100D99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270171" y="3478581"/>
            <a:ext cx="909165" cy="3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05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3C23B5-AA9F-C219-4CAE-D9DCD59F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" y="-42875"/>
            <a:ext cx="6264042" cy="6704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FDB7DF-3BD0-4D48-0924-F5A8F41010A2}"/>
              </a:ext>
            </a:extLst>
          </p:cNvPr>
          <p:cNvSpPr txBox="1"/>
          <p:nvPr/>
        </p:nvSpPr>
        <p:spPr>
          <a:xfrm>
            <a:off x="6471597" y="63261"/>
            <a:ext cx="5387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Big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47D31-99E1-0EE2-AEE0-DF9C0F53AE34}"/>
              </a:ext>
            </a:extLst>
          </p:cNvPr>
          <p:cNvSpPr/>
          <p:nvPr/>
        </p:nvSpPr>
        <p:spPr>
          <a:xfrm>
            <a:off x="81643" y="4278086"/>
            <a:ext cx="6264042" cy="25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F34EA-7FE7-EBE2-D9FD-BBE8B88443D4}"/>
              </a:ext>
            </a:extLst>
          </p:cNvPr>
          <p:cNvSpPr/>
          <p:nvPr/>
        </p:nvSpPr>
        <p:spPr>
          <a:xfrm>
            <a:off x="31763" y="3331029"/>
            <a:ext cx="6313922" cy="94705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C73B1F-3D58-8A5C-8EDF-F78C5100D99A}"/>
              </a:ext>
            </a:extLst>
          </p:cNvPr>
          <p:cNvCxnSpPr>
            <a:cxnSpLocks/>
          </p:cNvCxnSpPr>
          <p:nvPr/>
        </p:nvCxnSpPr>
        <p:spPr>
          <a:xfrm flipH="1" flipV="1">
            <a:off x="6227726" y="3708364"/>
            <a:ext cx="1024100" cy="11442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619DF8-BA6D-B701-DC60-DB3964DE7189}"/>
              </a:ext>
            </a:extLst>
          </p:cNvPr>
          <p:cNvSpPr txBox="1"/>
          <p:nvPr/>
        </p:nvSpPr>
        <p:spPr>
          <a:xfrm>
            <a:off x="6901493" y="3206918"/>
            <a:ext cx="4957172" cy="31085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last argument passed in </a:t>
            </a:r>
            <a:r>
              <a:rPr lang="en-US" sz="2800" dirty="0" err="1"/>
              <a:t>pthread_create</a:t>
            </a:r>
            <a:r>
              <a:rPr lang="en-US" sz="2800" dirty="0"/>
              <a:t> is given to our special function.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special sorting function also should call the exit thread function.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0372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3C23B5-AA9F-C219-4CAE-D9DCD59F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90380"/>
            <a:ext cx="6264042" cy="6704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FDB7DF-3BD0-4D48-0924-F5A8F41010A2}"/>
              </a:ext>
            </a:extLst>
          </p:cNvPr>
          <p:cNvSpPr txBox="1"/>
          <p:nvPr/>
        </p:nvSpPr>
        <p:spPr>
          <a:xfrm>
            <a:off x="6471597" y="63261"/>
            <a:ext cx="5387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Big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47D31-99E1-0EE2-AEE0-DF9C0F53AE34}"/>
              </a:ext>
            </a:extLst>
          </p:cNvPr>
          <p:cNvSpPr/>
          <p:nvPr/>
        </p:nvSpPr>
        <p:spPr>
          <a:xfrm>
            <a:off x="47328" y="5750284"/>
            <a:ext cx="6264042" cy="1044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F34EA-7FE7-EBE2-D9FD-BBE8B88443D4}"/>
              </a:ext>
            </a:extLst>
          </p:cNvPr>
          <p:cNvSpPr/>
          <p:nvPr/>
        </p:nvSpPr>
        <p:spPr>
          <a:xfrm>
            <a:off x="47327" y="4599119"/>
            <a:ext cx="6161859" cy="11511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C73B1F-3D58-8A5C-8EDF-F78C5100D99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209186" y="3495663"/>
            <a:ext cx="787815" cy="16790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619DF8-BA6D-B701-DC60-DB3964DE7189}"/>
              </a:ext>
            </a:extLst>
          </p:cNvPr>
          <p:cNvSpPr txBox="1"/>
          <p:nvPr/>
        </p:nvSpPr>
        <p:spPr>
          <a:xfrm>
            <a:off x="6997001" y="1725948"/>
            <a:ext cx="4957172" cy="35394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Wait for the threads to finish using the </a:t>
            </a:r>
            <a:r>
              <a:rPr lang="en-US" sz="2800" dirty="0" err="1"/>
              <a:t>pthread_join</a:t>
            </a:r>
            <a:r>
              <a:rPr lang="en-US" sz="2800" dirty="0"/>
              <a:t> function.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Once both threads are done then call the merge function to merge the two sorted parts.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745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3C23B5-AA9F-C219-4CAE-D9DCD59F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" y="90380"/>
            <a:ext cx="6264042" cy="6704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FDB7DF-3BD0-4D48-0924-F5A8F41010A2}"/>
              </a:ext>
            </a:extLst>
          </p:cNvPr>
          <p:cNvSpPr txBox="1"/>
          <p:nvPr/>
        </p:nvSpPr>
        <p:spPr>
          <a:xfrm>
            <a:off x="6471597" y="63261"/>
            <a:ext cx="5387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Big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F34EA-7FE7-EBE2-D9FD-BBE8B88443D4}"/>
              </a:ext>
            </a:extLst>
          </p:cNvPr>
          <p:cNvSpPr/>
          <p:nvPr/>
        </p:nvSpPr>
        <p:spPr>
          <a:xfrm>
            <a:off x="59573" y="5693134"/>
            <a:ext cx="6161859" cy="110160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C73B1F-3D58-8A5C-8EDF-F78C5100D99A}"/>
              </a:ext>
            </a:extLst>
          </p:cNvPr>
          <p:cNvCxnSpPr>
            <a:cxnSpLocks/>
          </p:cNvCxnSpPr>
          <p:nvPr/>
        </p:nvCxnSpPr>
        <p:spPr>
          <a:xfrm flipH="1">
            <a:off x="6221432" y="2995851"/>
            <a:ext cx="939859" cy="33014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619DF8-BA6D-B701-DC60-DB3964DE7189}"/>
              </a:ext>
            </a:extLst>
          </p:cNvPr>
          <p:cNvSpPr txBox="1"/>
          <p:nvPr/>
        </p:nvSpPr>
        <p:spPr>
          <a:xfrm>
            <a:off x="7056979" y="2041744"/>
            <a:ext cx="4957172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Print the results and we’re done.</a:t>
            </a:r>
          </a:p>
        </p:txBody>
      </p:sp>
      <p:pic>
        <p:nvPicPr>
          <p:cNvPr id="1026" name="Picture 2" descr="What Is Your Mission? - Wakeman Consulting Group">
            <a:extLst>
              <a:ext uri="{FF2B5EF4-FFF2-40B4-BE49-F238E27FC236}">
                <a16:creationId xmlns:a16="http://schemas.microsoft.com/office/drawing/2014/main" id="{FD48EDBD-F3DF-4F78-EA1B-92FDA5D9EA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1"/>
          <a:stretch/>
        </p:blipFill>
        <p:spPr bwMode="auto">
          <a:xfrm>
            <a:off x="8500968" y="3082030"/>
            <a:ext cx="2430350" cy="234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61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3C23B5-AA9F-C219-4CAE-D9DCD59F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3" y="125066"/>
            <a:ext cx="6264042" cy="6704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FDB7DF-3BD0-4D48-0924-F5A8F41010A2}"/>
              </a:ext>
            </a:extLst>
          </p:cNvPr>
          <p:cNvSpPr txBox="1"/>
          <p:nvPr/>
        </p:nvSpPr>
        <p:spPr>
          <a:xfrm>
            <a:off x="6471597" y="63261"/>
            <a:ext cx="5387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Sample Output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C94D1A2-4B76-5B90-A2F6-17A50FAD58B8}"/>
              </a:ext>
            </a:extLst>
          </p:cNvPr>
          <p:cNvSpPr/>
          <p:nvPr/>
        </p:nvSpPr>
        <p:spPr>
          <a:xfrm>
            <a:off x="6425292" y="2718708"/>
            <a:ext cx="853168" cy="87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E77E0-FCC3-8F68-D432-67986ACDE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396" y="1057225"/>
            <a:ext cx="3505881" cy="50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21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DB9A-AA30-2955-AD91-DE1EE9B1E98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Summary: How did we convert to parallel processing with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08BC-0A48-6F90-7FE8-4442B9315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405" y="1917018"/>
            <a:ext cx="8368395" cy="472303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We need a special function that takes ONE void pointer as input.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The special function should call the thread exit function at the end.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In main we need to call the create thread IDs.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We need to call the thread create 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In main we need to use the thread join function to wait for the threads to finish.</a:t>
            </a:r>
          </a:p>
        </p:txBody>
      </p:sp>
      <p:pic>
        <p:nvPicPr>
          <p:cNvPr id="4098" name="Picture 2" descr="Practical 30 Spool Sewing Thread, 250 Yard Each Assorted Spool Threads  Sewing Thread Bobbins Of Colorful Assorted Thread Spool F - Sewing Threads  - AliExpress">
            <a:extLst>
              <a:ext uri="{FF2B5EF4-FFF2-40B4-BE49-F238E27FC236}">
                <a16:creationId xmlns:a16="http://schemas.microsoft.com/office/drawing/2014/main" id="{B12D3E54-4126-115A-79FB-B04F80955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8" y="2686504"/>
            <a:ext cx="3012621" cy="301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992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B6CF-D2DA-BFD2-310D-8C1E459F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679700"/>
            <a:ext cx="10515600" cy="1325563"/>
          </a:xfr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algn="ctr"/>
            <a:r>
              <a:rPr lang="en-US" dirty="0"/>
              <a:t>Formal Threading Definitions</a:t>
            </a:r>
          </a:p>
        </p:txBody>
      </p:sp>
    </p:spTree>
    <p:extLst>
      <p:ext uri="{BB962C8B-B14F-4D97-AF65-F5344CB8AC3E}">
        <p14:creationId xmlns:p14="http://schemas.microsoft.com/office/powerpoint/2010/main" val="3393474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E157-FD0C-28EA-25AE-D82C6AD1DFE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algn="ctr"/>
            <a:r>
              <a:rPr lang="en-US" dirty="0"/>
              <a:t>Process and Thread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C7E1-6294-A9BD-207A-3E0FC9B3A93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Process is a bundle grouping</a:t>
            </a:r>
          </a:p>
          <a:p>
            <a:pPr lvl="2"/>
            <a:r>
              <a:rPr lang="en-US" dirty="0"/>
              <a:t>A virtual address space				[memory]</a:t>
            </a:r>
          </a:p>
          <a:p>
            <a:pPr lvl="2"/>
            <a:r>
              <a:rPr lang="en-US" dirty="0"/>
              <a:t>A collection of files 				[IO]</a:t>
            </a:r>
          </a:p>
          <a:p>
            <a:pPr lvl="2"/>
            <a:r>
              <a:rPr lang="en-US" dirty="0"/>
              <a:t>A collection of </a:t>
            </a:r>
            <a:r>
              <a:rPr lang="en-US" dirty="0">
                <a:solidFill>
                  <a:srgbClr val="00B0F0"/>
                </a:solidFill>
              </a:rPr>
              <a:t>concurrent threads</a:t>
            </a:r>
            <a:r>
              <a:rPr lang="en-US" i="1" dirty="0"/>
              <a:t>		</a:t>
            </a:r>
            <a:r>
              <a:rPr lang="en-US" dirty="0"/>
              <a:t>[execution units]</a:t>
            </a:r>
          </a:p>
          <a:p>
            <a:r>
              <a:rPr lang="en-US" dirty="0"/>
              <a:t>Thread is a light-weight entity	</a:t>
            </a:r>
          </a:p>
          <a:p>
            <a:pPr lvl="1"/>
            <a:r>
              <a:rPr lang="en-US" dirty="0"/>
              <a:t>Can run concurrently with other threads</a:t>
            </a:r>
          </a:p>
          <a:p>
            <a:pPr lvl="1"/>
            <a:r>
              <a:rPr lang="en-US" dirty="0"/>
              <a:t>Share resources in the process 		[having same rights]</a:t>
            </a:r>
          </a:p>
          <a:p>
            <a:pPr lvl="1"/>
            <a:r>
              <a:rPr lang="en-US" dirty="0"/>
              <a:t>Confined to a single process		[cannot “move” to another]</a:t>
            </a:r>
          </a:p>
          <a:p>
            <a:pPr lvl="1"/>
            <a:r>
              <a:rPr lang="en-US" dirty="0"/>
              <a:t>Can be created and destroyed	      	[different life cycles]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Light-weight 'processes' that share the address space (and other resources) in a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42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E157-FD0C-28EA-25AE-D82C6AD1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79"/>
            <a:ext cx="10515600" cy="1325563"/>
          </a:xfr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algn="ctr"/>
            <a:r>
              <a:rPr lang="en-US" dirty="0"/>
              <a:t>Thread Creation and Destruction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C7E1-6294-A9BD-207A-3E0FC9B3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079"/>
            <a:ext cx="10515600" cy="493032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spcBef>
                <a:spcPts val="1100"/>
              </a:spcBef>
            </a:pPr>
            <a:r>
              <a:rPr lang="en-US" dirty="0"/>
              <a:t>How is a thread created?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By another thread!									</a:t>
            </a:r>
            <a:r>
              <a:rPr lang="en-US" dirty="0" err="1">
                <a:solidFill>
                  <a:srgbClr val="00B0F0"/>
                </a:solidFill>
              </a:rPr>
              <a:t>pthread_create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It is given a stack to execute and a function to run</a:t>
            </a:r>
          </a:p>
          <a:p>
            <a:pPr>
              <a:spcBef>
                <a:spcPts val="1100"/>
              </a:spcBef>
            </a:pPr>
            <a:r>
              <a:rPr lang="en-US" dirty="0"/>
              <a:t>What about the first thread?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When a process is created, there is a single thread [starts alone]	</a:t>
            </a:r>
          </a:p>
          <a:p>
            <a:pPr>
              <a:spcBef>
                <a:spcPts val="1100"/>
              </a:spcBef>
            </a:pPr>
            <a:r>
              <a:rPr lang="en-US" dirty="0"/>
              <a:t>How does a thread die?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Voluntarily, after completing its task 				</a:t>
            </a:r>
          </a:p>
          <a:p>
            <a:pPr marL="457200" lvl="1" indent="0">
              <a:spcBef>
                <a:spcPts val="1100"/>
              </a:spcBef>
              <a:buNone/>
            </a:pPr>
            <a:r>
              <a:rPr lang="en-US" dirty="0" err="1">
                <a:solidFill>
                  <a:srgbClr val="00B0F0"/>
                </a:solidFill>
              </a:rPr>
              <a:t>pthread_exit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Requested by another thread 						</a:t>
            </a:r>
          </a:p>
          <a:p>
            <a:pPr marL="457200" lvl="1" indent="0">
              <a:spcBef>
                <a:spcPts val="1100"/>
              </a:spcBef>
              <a:buNone/>
            </a:pPr>
            <a:r>
              <a:rPr lang="en-US" dirty="0" err="1">
                <a:solidFill>
                  <a:srgbClr val="00B0F0"/>
                </a:solidFill>
              </a:rPr>
              <a:t>pthread_cancel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When the process dies (along with all threads in it)</a:t>
            </a:r>
          </a:p>
          <a:p>
            <a:pPr lvl="2">
              <a:spcBef>
                <a:spcPts val="1100"/>
              </a:spcBef>
            </a:pPr>
            <a:r>
              <a:rPr lang="en-US" dirty="0"/>
              <a:t>Any thread calls exit()</a:t>
            </a:r>
          </a:p>
          <a:p>
            <a:pPr lvl="3">
              <a:spcBef>
                <a:spcPts val="1100"/>
              </a:spcBef>
            </a:pPr>
            <a:r>
              <a:rPr lang="en-US" dirty="0"/>
              <a:t>Note that exit() is called when main() returns !</a:t>
            </a:r>
          </a:p>
        </p:txBody>
      </p:sp>
    </p:spTree>
    <p:extLst>
      <p:ext uri="{BB962C8B-B14F-4D97-AF65-F5344CB8AC3E}">
        <p14:creationId xmlns:p14="http://schemas.microsoft.com/office/powerpoint/2010/main" val="2566416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E157-FD0C-28EA-25AE-D82C6AD1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79"/>
            <a:ext cx="10515600" cy="1325563"/>
          </a:xfr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algn="ctr"/>
            <a:r>
              <a:rPr lang="en-US" dirty="0"/>
              <a:t>Thread Syntax : Creation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D0BC8A-29F9-14C4-3E64-6C725C1DD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87531"/>
          </a:xfrm>
        </p:spPr>
        <p:txBody>
          <a:bodyPr/>
          <a:lstStyle/>
          <a:p>
            <a:r>
              <a:rPr lang="en-US" dirty="0"/>
              <a:t>We need the threading library: # include &lt;</a:t>
            </a:r>
            <a:r>
              <a:rPr lang="en-US" dirty="0" err="1"/>
              <a:t>pthread.h</a:t>
            </a:r>
            <a:r>
              <a:rPr lang="en-US" dirty="0"/>
              <a:t>&gt;</a:t>
            </a:r>
          </a:p>
          <a:p>
            <a:r>
              <a:rPr lang="en-US" dirty="0"/>
              <a:t>We need to create a thread ID: </a:t>
            </a:r>
          </a:p>
          <a:p>
            <a:r>
              <a:rPr lang="en-US" dirty="0"/>
              <a:t>Then call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pthread_create</a:t>
            </a:r>
            <a:r>
              <a:rPr lang="en-US" dirty="0"/>
              <a:t>: </a:t>
            </a:r>
            <a:r>
              <a:rPr lang="en-US" dirty="0" err="1"/>
              <a:t>pthread_t</a:t>
            </a:r>
            <a:r>
              <a:rPr lang="en-US" dirty="0"/>
              <a:t> id;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0F031-CC73-D749-69B2-4A085C5954C6}"/>
              </a:ext>
            </a:extLst>
          </p:cNvPr>
          <p:cNvSpPr txBox="1"/>
          <p:nvPr/>
        </p:nvSpPr>
        <p:spPr>
          <a:xfrm>
            <a:off x="112414" y="3444844"/>
            <a:ext cx="1196717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int  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pthread_create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pthread_t</a:t>
            </a:r>
            <a:r>
              <a:rPr lang="en-US" sz="1600" dirty="0">
                <a:latin typeface="Consolas" panose="020B0609020204030204" pitchFamily="49" charset="0"/>
              </a:rPr>
              <a:t>* thread, </a:t>
            </a:r>
            <a:r>
              <a:rPr lang="en-US" sz="1600" dirty="0" err="1">
                <a:latin typeface="Consolas" panose="020B0609020204030204" pitchFamily="49" charset="0"/>
              </a:rPr>
              <a:t>pthread_attr_t</a:t>
            </a:r>
            <a:r>
              <a:rPr lang="en-US" sz="1600" dirty="0">
                <a:latin typeface="Consolas" panose="020B0609020204030204" pitchFamily="49" charset="0"/>
              </a:rPr>
              <a:t>*  </a:t>
            </a:r>
            <a:r>
              <a:rPr lang="en-US" sz="1600" dirty="0" err="1">
                <a:latin typeface="Consolas" panose="020B0609020204030204" pitchFamily="49" charset="0"/>
              </a:rPr>
              <a:t>attr</a:t>
            </a:r>
            <a:r>
              <a:rPr lang="en-US" sz="1600" dirty="0">
                <a:latin typeface="Consolas" panose="020B0609020204030204" pitchFamily="49" charset="0"/>
              </a:rPr>
              <a:t>, void* (*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start_routine</a:t>
            </a:r>
            <a:r>
              <a:rPr lang="en-US" sz="1600" dirty="0">
                <a:latin typeface="Consolas" panose="020B0609020204030204" pitchFamily="49" charset="0"/>
              </a:rPr>
              <a:t>)(void*),void*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7F80FB-4FBD-1D85-022E-25CAC135CD1A}"/>
              </a:ext>
            </a:extLst>
          </p:cNvPr>
          <p:cNvCxnSpPr>
            <a:cxnSpLocks/>
          </p:cNvCxnSpPr>
          <p:nvPr/>
        </p:nvCxnSpPr>
        <p:spPr>
          <a:xfrm flipH="1" flipV="1">
            <a:off x="615634" y="3719269"/>
            <a:ext cx="1711106" cy="16396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1ED81E-43D8-52A7-D521-2F7CF24361E1}"/>
              </a:ext>
            </a:extLst>
          </p:cNvPr>
          <p:cNvSpPr txBox="1"/>
          <p:nvPr/>
        </p:nvSpPr>
        <p:spPr>
          <a:xfrm>
            <a:off x="2326740" y="5097287"/>
            <a:ext cx="78312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sz="2800" dirty="0"/>
              <a:t>Returns 0 if successful, and </a:t>
            </a:r>
            <a:r>
              <a:rPr lang="en-US" sz="2800" dirty="0">
                <a:solidFill>
                  <a:srgbClr val="FF0000"/>
                </a:solidFill>
              </a:rPr>
              <a:t>non-zero (&gt; 0) if error</a:t>
            </a:r>
            <a:r>
              <a:rPr lang="en-US" sz="2800" dirty="0"/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3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F908-AC93-8E09-D395-994610A1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Review from last lecture: </a:t>
            </a:r>
            <a:br>
              <a:rPr lang="en-US" u="sng" dirty="0"/>
            </a:br>
            <a:r>
              <a:rPr lang="en-US" u="sng" dirty="0"/>
              <a:t>Using pipes with the fork()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7C75-AB9E-9576-9E68-C110E7EC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25625"/>
            <a:ext cx="10993967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The “</a:t>
            </a:r>
            <a:r>
              <a:rPr lang="en-US" b="1" dirty="0">
                <a:solidFill>
                  <a:srgbClr val="00B0F0"/>
                </a:solidFill>
              </a:rPr>
              <a:t>cat</a:t>
            </a:r>
            <a:r>
              <a:rPr lang="en-US" dirty="0"/>
              <a:t>” executable gives us text output. </a:t>
            </a:r>
          </a:p>
          <a:p>
            <a:pPr marL="0" indent="0">
              <a:buNone/>
            </a:pPr>
            <a:r>
              <a:rPr lang="en-US" dirty="0"/>
              <a:t>The “</a:t>
            </a:r>
            <a:r>
              <a:rPr lang="en-US" b="1" dirty="0">
                <a:solidFill>
                  <a:srgbClr val="00B0F0"/>
                </a:solidFill>
              </a:rPr>
              <a:t>tr</a:t>
            </a:r>
            <a:r>
              <a:rPr lang="en-US" dirty="0"/>
              <a:t>” executable translates text.</a:t>
            </a:r>
          </a:p>
          <a:p>
            <a:r>
              <a:rPr lang="en-US" dirty="0"/>
              <a:t>What we want our code to do: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Have a parent create two children (A and B).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Child A creates some text and writes it to the pipe using “cat” executable.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Child B reads from the pipe and uses the “tr” executable to convert the text to capital letters.</a:t>
            </a:r>
          </a:p>
        </p:txBody>
      </p:sp>
    </p:spTree>
    <p:extLst>
      <p:ext uri="{BB962C8B-B14F-4D97-AF65-F5344CB8AC3E}">
        <p14:creationId xmlns:p14="http://schemas.microsoft.com/office/powerpoint/2010/main" val="3280898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E157-FD0C-28EA-25AE-D82C6AD1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79"/>
            <a:ext cx="10515600" cy="1325563"/>
          </a:xfr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algn="ctr"/>
            <a:r>
              <a:rPr lang="en-US" dirty="0"/>
              <a:t>Thread Syntax : Creation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0F031-CC73-D749-69B2-4A085C5954C6}"/>
              </a:ext>
            </a:extLst>
          </p:cNvPr>
          <p:cNvSpPr txBox="1"/>
          <p:nvPr/>
        </p:nvSpPr>
        <p:spPr>
          <a:xfrm>
            <a:off x="112414" y="3444844"/>
            <a:ext cx="1196717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int  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pthread_create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pthread_t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 thread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pthread_attr_t</a:t>
            </a:r>
            <a:r>
              <a:rPr lang="en-US" sz="1600" dirty="0">
                <a:latin typeface="Consolas" panose="020B0609020204030204" pitchFamily="49" charset="0"/>
              </a:rPr>
              <a:t>*  </a:t>
            </a:r>
            <a:r>
              <a:rPr lang="en-US" sz="1600" dirty="0" err="1">
                <a:latin typeface="Consolas" panose="020B0609020204030204" pitchFamily="49" charset="0"/>
              </a:rPr>
              <a:t>attr</a:t>
            </a:r>
            <a:r>
              <a:rPr lang="en-US" sz="1600" dirty="0">
                <a:latin typeface="Consolas" panose="020B0609020204030204" pitchFamily="49" charset="0"/>
              </a:rPr>
              <a:t>, void* (*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start_routine</a:t>
            </a:r>
            <a:r>
              <a:rPr lang="en-US" sz="1600" dirty="0">
                <a:latin typeface="Consolas" panose="020B0609020204030204" pitchFamily="49" charset="0"/>
              </a:rPr>
              <a:t>)(void*),void*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7F80FB-4FBD-1D85-022E-25CAC135CD1A}"/>
              </a:ext>
            </a:extLst>
          </p:cNvPr>
          <p:cNvCxnSpPr>
            <a:cxnSpLocks/>
          </p:cNvCxnSpPr>
          <p:nvPr/>
        </p:nvCxnSpPr>
        <p:spPr>
          <a:xfrm flipH="1" flipV="1">
            <a:off x="4083113" y="3783398"/>
            <a:ext cx="334978" cy="14585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1ED81E-43D8-52A7-D521-2F7CF24361E1}"/>
              </a:ext>
            </a:extLst>
          </p:cNvPr>
          <p:cNvSpPr txBox="1"/>
          <p:nvPr/>
        </p:nvSpPr>
        <p:spPr>
          <a:xfrm>
            <a:off x="2471596" y="5140880"/>
            <a:ext cx="78312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sz="2800" dirty="0"/>
              <a:t>Id for the thread that is being created.</a:t>
            </a:r>
          </a:p>
        </p:txBody>
      </p:sp>
    </p:spTree>
    <p:extLst>
      <p:ext uri="{BB962C8B-B14F-4D97-AF65-F5344CB8AC3E}">
        <p14:creationId xmlns:p14="http://schemas.microsoft.com/office/powerpoint/2010/main" val="2396348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E157-FD0C-28EA-25AE-D82C6AD1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79"/>
            <a:ext cx="10515600" cy="1325563"/>
          </a:xfr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algn="ctr"/>
            <a:r>
              <a:rPr lang="en-US" dirty="0"/>
              <a:t>Thread Syntax : Creation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0F031-CC73-D749-69B2-4A085C5954C6}"/>
              </a:ext>
            </a:extLst>
          </p:cNvPr>
          <p:cNvSpPr txBox="1"/>
          <p:nvPr/>
        </p:nvSpPr>
        <p:spPr>
          <a:xfrm>
            <a:off x="112414" y="3444844"/>
            <a:ext cx="1196717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int  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pthread_create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pthread_t</a:t>
            </a:r>
            <a:r>
              <a:rPr lang="en-US" sz="1600" dirty="0">
                <a:latin typeface="Consolas" panose="020B0609020204030204" pitchFamily="49" charset="0"/>
              </a:rPr>
              <a:t>* thread,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pthread_attr_t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attr</a:t>
            </a:r>
            <a:r>
              <a:rPr lang="en-US" sz="1600" dirty="0">
                <a:latin typeface="Consolas" panose="020B0609020204030204" pitchFamily="49" charset="0"/>
              </a:rPr>
              <a:t>, void* (*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start_routine</a:t>
            </a:r>
            <a:r>
              <a:rPr lang="en-US" sz="1600" dirty="0">
                <a:latin typeface="Consolas" panose="020B0609020204030204" pitchFamily="49" charset="0"/>
              </a:rPr>
              <a:t>)(void*),void*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7F80FB-4FBD-1D85-022E-25CAC135CD1A}"/>
              </a:ext>
            </a:extLst>
          </p:cNvPr>
          <p:cNvCxnSpPr>
            <a:cxnSpLocks/>
          </p:cNvCxnSpPr>
          <p:nvPr/>
        </p:nvCxnSpPr>
        <p:spPr>
          <a:xfrm flipH="1" flipV="1">
            <a:off x="6283105" y="3783398"/>
            <a:ext cx="742384" cy="9968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1ED81E-43D8-52A7-D521-2F7CF24361E1}"/>
              </a:ext>
            </a:extLst>
          </p:cNvPr>
          <p:cNvSpPr txBox="1"/>
          <p:nvPr/>
        </p:nvSpPr>
        <p:spPr>
          <a:xfrm>
            <a:off x="2471596" y="4729485"/>
            <a:ext cx="89810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sz="2800" dirty="0" err="1">
                <a:solidFill>
                  <a:srgbClr val="FF0000"/>
                </a:solidFill>
              </a:rPr>
              <a:t>attr</a:t>
            </a:r>
            <a:r>
              <a:rPr lang="en-US" sz="2800" dirty="0"/>
              <a:t> specifies the attribute for the thread. NULL for default.</a:t>
            </a:r>
          </a:p>
          <a:p>
            <a:pPr marL="0" indent="0">
              <a:buNone/>
              <a:defRPr/>
            </a:pPr>
            <a:r>
              <a:rPr lang="en-US" sz="2800" dirty="0"/>
              <a:t>Can modify the size of the stack memory the thread is given or how the thread should be scheduled.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E19D2-A89B-811C-2891-E8F93FB02DED}"/>
              </a:ext>
            </a:extLst>
          </p:cNvPr>
          <p:cNvSpPr txBox="1"/>
          <p:nvPr/>
        </p:nvSpPr>
        <p:spPr>
          <a:xfrm>
            <a:off x="4624057" y="6532251"/>
            <a:ext cx="8901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https://www.educative.io/answers/how-to-create-a-simple-thread-in-c</a:t>
            </a:r>
          </a:p>
        </p:txBody>
      </p:sp>
    </p:spTree>
    <p:extLst>
      <p:ext uri="{BB962C8B-B14F-4D97-AF65-F5344CB8AC3E}">
        <p14:creationId xmlns:p14="http://schemas.microsoft.com/office/powerpoint/2010/main" val="1949721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E157-FD0C-28EA-25AE-D82C6AD1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79"/>
            <a:ext cx="10515600" cy="1325563"/>
          </a:xfr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algn="ctr"/>
            <a:r>
              <a:rPr lang="en-US" dirty="0"/>
              <a:t>Thread Syntax : Creation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0F031-CC73-D749-69B2-4A085C5954C6}"/>
              </a:ext>
            </a:extLst>
          </p:cNvPr>
          <p:cNvSpPr txBox="1"/>
          <p:nvPr/>
        </p:nvSpPr>
        <p:spPr>
          <a:xfrm>
            <a:off x="112414" y="3444844"/>
            <a:ext cx="1196717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int  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pthread_create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pthread_t</a:t>
            </a:r>
            <a:r>
              <a:rPr lang="en-US" sz="1600" dirty="0">
                <a:latin typeface="Consolas" panose="020B0609020204030204" pitchFamily="49" charset="0"/>
              </a:rPr>
              <a:t>* thread,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pthread_attr_t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*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attr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void* (*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start_routine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)(void*)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latin typeface="Consolas" panose="020B0609020204030204" pitchFamily="49" charset="0"/>
              </a:rPr>
              <a:t>void*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7F80FB-4FBD-1D85-022E-25CAC135CD1A}"/>
              </a:ext>
            </a:extLst>
          </p:cNvPr>
          <p:cNvCxnSpPr>
            <a:cxnSpLocks/>
          </p:cNvCxnSpPr>
          <p:nvPr/>
        </p:nvCxnSpPr>
        <p:spPr>
          <a:xfrm flipV="1">
            <a:off x="7125077" y="3783398"/>
            <a:ext cx="905347" cy="13574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1ED81E-43D8-52A7-D521-2F7CF24361E1}"/>
              </a:ext>
            </a:extLst>
          </p:cNvPr>
          <p:cNvSpPr txBox="1"/>
          <p:nvPr/>
        </p:nvSpPr>
        <p:spPr>
          <a:xfrm>
            <a:off x="2027976" y="5140880"/>
            <a:ext cx="100516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sz="2800" dirty="0" err="1">
                <a:solidFill>
                  <a:srgbClr val="FF0000"/>
                </a:solidFill>
              </a:rPr>
              <a:t>start_routine</a:t>
            </a:r>
            <a:r>
              <a:rPr lang="en-US" sz="2800" dirty="0">
                <a:solidFill>
                  <a:srgbClr val="FF0000"/>
                </a:solidFill>
              </a:rPr>
              <a:t>() </a:t>
            </a:r>
            <a:r>
              <a:rPr lang="en-US" sz="2800" dirty="0"/>
              <a:t>is the function the thread will run. </a:t>
            </a:r>
          </a:p>
          <a:p>
            <a:pPr marL="0" indent="0">
              <a:buNone/>
              <a:defRPr/>
            </a:pPr>
            <a:r>
              <a:rPr lang="en-US" sz="2800" dirty="0"/>
              <a:t>Note the function can only take in ONE argument which is a void type pointer.</a:t>
            </a:r>
          </a:p>
        </p:txBody>
      </p:sp>
    </p:spTree>
    <p:extLst>
      <p:ext uri="{BB962C8B-B14F-4D97-AF65-F5344CB8AC3E}">
        <p14:creationId xmlns:p14="http://schemas.microsoft.com/office/powerpoint/2010/main" val="557034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E157-FD0C-28EA-25AE-D82C6AD1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79"/>
            <a:ext cx="10515600" cy="1325563"/>
          </a:xfr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algn="ctr"/>
            <a:r>
              <a:rPr lang="en-US" dirty="0"/>
              <a:t>Thread Syntax : Creation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0F031-CC73-D749-69B2-4A085C5954C6}"/>
              </a:ext>
            </a:extLst>
          </p:cNvPr>
          <p:cNvSpPr txBox="1"/>
          <p:nvPr/>
        </p:nvSpPr>
        <p:spPr>
          <a:xfrm>
            <a:off x="112414" y="3444844"/>
            <a:ext cx="1196717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int  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pthread_create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pthread_t</a:t>
            </a:r>
            <a:r>
              <a:rPr lang="en-US" sz="1600" dirty="0">
                <a:latin typeface="Consolas" panose="020B0609020204030204" pitchFamily="49" charset="0"/>
              </a:rPr>
              <a:t>* thread,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pthread_attr_t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*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attr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void* (*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start_routine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)(void*),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void*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7F80FB-4FBD-1D85-022E-25CAC135CD1A}"/>
              </a:ext>
            </a:extLst>
          </p:cNvPr>
          <p:cNvCxnSpPr>
            <a:cxnSpLocks/>
          </p:cNvCxnSpPr>
          <p:nvPr/>
        </p:nvCxnSpPr>
        <p:spPr>
          <a:xfrm flipV="1">
            <a:off x="5758004" y="3783398"/>
            <a:ext cx="5133315" cy="14404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1ED81E-43D8-52A7-D521-2F7CF24361E1}"/>
              </a:ext>
            </a:extLst>
          </p:cNvPr>
          <p:cNvSpPr txBox="1"/>
          <p:nvPr/>
        </p:nvSpPr>
        <p:spPr>
          <a:xfrm>
            <a:off x="217282" y="4896437"/>
            <a:ext cx="108188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void * </a:t>
            </a:r>
            <a:r>
              <a:rPr lang="en-US" sz="2800" dirty="0" err="1">
                <a:solidFill>
                  <a:srgbClr val="FF0000"/>
                </a:solidFill>
              </a:rPr>
              <a:t>arg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passed to </a:t>
            </a:r>
            <a:r>
              <a:rPr lang="en-US" sz="2800" dirty="0" err="1"/>
              <a:t>start_routine</a:t>
            </a:r>
            <a:r>
              <a:rPr lang="en-US" sz="2800" dirty="0"/>
              <a:t>()</a:t>
            </a:r>
          </a:p>
          <a:p>
            <a:pPr marL="0" indent="0">
              <a:buNone/>
              <a:defRPr/>
            </a:pPr>
            <a:r>
              <a:rPr lang="en-US" sz="2800" dirty="0"/>
              <a:t>Basically the argument to the function that the thread is going to run.</a:t>
            </a:r>
          </a:p>
        </p:txBody>
      </p:sp>
    </p:spTree>
    <p:extLst>
      <p:ext uri="{BB962C8B-B14F-4D97-AF65-F5344CB8AC3E}">
        <p14:creationId xmlns:p14="http://schemas.microsoft.com/office/powerpoint/2010/main" val="1126990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84D1-41D9-77D3-D656-26EEEDF6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057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Thread Creation in Practice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AFC02-ABBB-B04F-14BC-249F50163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57"/>
            <a:ext cx="10515600" cy="1515104"/>
          </a:xfrm>
        </p:spPr>
        <p:txBody>
          <a:bodyPr/>
          <a:lstStyle/>
          <a:p>
            <a:r>
              <a:rPr lang="en-US" altLang="en-US" dirty="0"/>
              <a:t>Once created, threads are peers, and may create other threads </a:t>
            </a:r>
          </a:p>
          <a:p>
            <a:r>
              <a:rPr lang="en-US" altLang="en-US" dirty="0"/>
              <a:t>There is no implied hierarchy or dependency between threads</a:t>
            </a:r>
          </a:p>
          <a:p>
            <a:pPr lvl="1"/>
            <a:r>
              <a:rPr lang="en-US" altLang="en-US" dirty="0">
                <a:solidFill>
                  <a:srgbClr val="00B0F0"/>
                </a:solidFill>
              </a:rPr>
              <a:t>All threads are equal!</a:t>
            </a:r>
          </a:p>
          <a:p>
            <a:endParaRPr lang="en-US" dirty="0"/>
          </a:p>
        </p:txBody>
      </p:sp>
      <p:pic>
        <p:nvPicPr>
          <p:cNvPr id="4" name="Picture 2" descr="Peer Threads">
            <a:extLst>
              <a:ext uri="{FF2B5EF4-FFF2-40B4-BE49-F238E27FC236}">
                <a16:creationId xmlns:a16="http://schemas.microsoft.com/office/drawing/2014/main" id="{88AC2A44-DE5F-947C-240D-20C28D8E8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063" y="3158161"/>
            <a:ext cx="8275874" cy="369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093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14CA-119E-BCDA-2D98-631A04CC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298"/>
            <a:ext cx="10515600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Thread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CF65C-3189-5C86-DFC1-B087D3FCD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977" y="1822450"/>
            <a:ext cx="5181600" cy="5101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/>
              <a:t>With a single core CPU: Time Sharing</a:t>
            </a:r>
          </a:p>
        </p:txBody>
      </p:sp>
      <p:pic>
        <p:nvPicPr>
          <p:cNvPr id="5" name="pasted-image.tif">
            <a:extLst>
              <a:ext uri="{FF2B5EF4-FFF2-40B4-BE49-F238E27FC236}">
                <a16:creationId xmlns:a16="http://schemas.microsoft.com/office/drawing/2014/main" id="{7ED42A19-29E8-638B-60FA-54563A173D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8342" y="2367482"/>
            <a:ext cx="2783186" cy="220076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EA8D82-2E2B-5CF5-D723-6F85FE56666B}"/>
              </a:ext>
            </a:extLst>
          </p:cNvPr>
          <p:cNvSpPr txBox="1">
            <a:spLocks/>
          </p:cNvSpPr>
          <p:nvPr/>
        </p:nvSpPr>
        <p:spPr>
          <a:xfrm>
            <a:off x="153910" y="4793426"/>
            <a:ext cx="5531668" cy="1788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747474"/>
                </a:solidFill>
              </a:rPr>
              <a:t>When one thread is waiting for an IO to complete…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747474"/>
                </a:solidFill>
              </a:rPr>
              <a:t>… another thread can use the CPU for some computing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747474"/>
                </a:solidFill>
              </a:rPr>
              <a:t>At any one point in time, CPU is used by only ONE thread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1CD669-EFB3-50E6-3D0A-E5E4BA30BF77}"/>
              </a:ext>
            </a:extLst>
          </p:cNvPr>
          <p:cNvSpPr txBox="1">
            <a:spLocks/>
          </p:cNvSpPr>
          <p:nvPr/>
        </p:nvSpPr>
        <p:spPr>
          <a:xfrm>
            <a:off x="6230670" y="1822450"/>
            <a:ext cx="5181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Multi core CPU: true concurrency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AD43DDE-BD2E-BE5E-370B-735585C6AB15}"/>
              </a:ext>
            </a:extLst>
          </p:cNvPr>
          <p:cNvSpPr txBox="1">
            <a:spLocks/>
          </p:cNvSpPr>
          <p:nvPr/>
        </p:nvSpPr>
        <p:spPr>
          <a:xfrm>
            <a:off x="6357418" y="5051066"/>
            <a:ext cx="5431702" cy="108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747474"/>
                </a:solidFill>
              </a:rPr>
              <a:t>Threads can execute in parallel, one on each core.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EFA5D4-40C2-6B84-3BDA-20D04572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88" y="2325300"/>
            <a:ext cx="2569964" cy="274425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898989-D46B-11A8-4DB3-93D4B05D58E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43861"/>
            <a:ext cx="0" cy="531413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28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6FBF-1DEB-943C-03AD-C099AED0842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Thread Syntax : Thread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D911B-F704-7872-666B-F59E54615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5917"/>
            <a:ext cx="10515600" cy="365104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 sz="2800" dirty="0"/>
              <a:t>Call </a:t>
            </a:r>
            <a:r>
              <a:rPr lang="en-US" altLang="en-US" sz="2800" dirty="0" err="1"/>
              <a:t>pthread_exit</a:t>
            </a:r>
            <a:r>
              <a:rPr lang="en-US" altLang="en-US" sz="2800" dirty="0"/>
              <a:t>()</a:t>
            </a:r>
          </a:p>
          <a:p>
            <a:r>
              <a:rPr lang="en-US" dirty="0"/>
              <a:t>The function always succeeds and does not return</a:t>
            </a:r>
          </a:p>
          <a:p>
            <a:r>
              <a:rPr lang="en-US" dirty="0"/>
              <a:t>Status can be obtained by other threads</a:t>
            </a:r>
          </a:p>
          <a:p>
            <a:endParaRPr lang="en-US" dirty="0"/>
          </a:p>
          <a:p>
            <a:r>
              <a:rPr lang="en-US" dirty="0"/>
              <a:t>Similar to process termination</a:t>
            </a:r>
          </a:p>
          <a:p>
            <a:pPr marL="0" indent="0">
              <a:buNone/>
            </a:pPr>
            <a:r>
              <a:rPr lang="en-US" dirty="0"/>
              <a:t>main() returns,  or exit() called by any thread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C48E4-DBD2-89A2-4C27-0D7CFEB0E7D6}"/>
              </a:ext>
            </a:extLst>
          </p:cNvPr>
          <p:cNvSpPr txBox="1"/>
          <p:nvPr/>
        </p:nvSpPr>
        <p:spPr>
          <a:xfrm>
            <a:off x="3047246" y="1815915"/>
            <a:ext cx="60975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/>
              <a:t>void </a:t>
            </a:r>
            <a:r>
              <a:rPr lang="en-US" sz="3200" dirty="0" err="1">
                <a:solidFill>
                  <a:srgbClr val="00B0F0"/>
                </a:solidFill>
              </a:rPr>
              <a:t>pthread_exit</a:t>
            </a:r>
            <a:r>
              <a:rPr lang="en-US" sz="3200" dirty="0"/>
              <a:t>(void* status)</a:t>
            </a:r>
          </a:p>
        </p:txBody>
      </p:sp>
    </p:spTree>
    <p:extLst>
      <p:ext uri="{BB962C8B-B14F-4D97-AF65-F5344CB8AC3E}">
        <p14:creationId xmlns:p14="http://schemas.microsoft.com/office/powerpoint/2010/main" val="261518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145D-0ECB-27E7-0302-D47CD0C5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767"/>
            <a:ext cx="10515600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Thread Syntax : Waiting for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90469-34CF-B635-30B0-2365DD3B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305" y="3129276"/>
            <a:ext cx="7152238" cy="33522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Equivalent of </a:t>
            </a:r>
            <a:r>
              <a:rPr lang="en-US" dirty="0" err="1"/>
              <a:t>waitpid</a:t>
            </a:r>
            <a:r>
              <a:rPr lang="en-US" dirty="0"/>
              <a:t>()for processes</a:t>
            </a:r>
          </a:p>
          <a:p>
            <a:r>
              <a:rPr lang="en-US" dirty="0"/>
              <a:t>Wait for a thread to complete</a:t>
            </a:r>
          </a:p>
          <a:p>
            <a:r>
              <a:rPr lang="en-US" dirty="0"/>
              <a:t>Blocks the calling thread until thread </a:t>
            </a:r>
            <a:r>
              <a:rPr lang="en-US" dirty="0" err="1"/>
              <a:t>tid</a:t>
            </a:r>
            <a:r>
              <a:rPr lang="en-US" dirty="0"/>
              <a:t> terminates</a:t>
            </a:r>
          </a:p>
          <a:p>
            <a:r>
              <a:rPr lang="en-US" dirty="0"/>
              <a:t>Can obtain the exit status of the thread</a:t>
            </a:r>
          </a:p>
          <a:p>
            <a:r>
              <a:rPr lang="en-US" dirty="0"/>
              <a:t>Pass NULL to ignore the return value.</a:t>
            </a:r>
          </a:p>
          <a:p>
            <a:endParaRPr lang="en-US" dirty="0"/>
          </a:p>
        </p:txBody>
      </p:sp>
      <p:pic>
        <p:nvPicPr>
          <p:cNvPr id="2050" name="Picture 2" descr="29 Memes That Might Make You Laugh If You've Waited for Test Results">
            <a:extLst>
              <a:ext uri="{FF2B5EF4-FFF2-40B4-BE49-F238E27FC236}">
                <a16:creationId xmlns:a16="http://schemas.microsoft.com/office/drawing/2014/main" id="{8C9ED127-96F2-F176-F322-8622E8B25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881"/>
          <a:stretch/>
        </p:blipFill>
        <p:spPr bwMode="auto">
          <a:xfrm>
            <a:off x="358743" y="2323517"/>
            <a:ext cx="3661521" cy="368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80AB0E-563C-80E1-A33D-FA39FE685FE4}"/>
              </a:ext>
            </a:extLst>
          </p:cNvPr>
          <p:cNvSpPr txBox="1"/>
          <p:nvPr/>
        </p:nvSpPr>
        <p:spPr>
          <a:xfrm>
            <a:off x="4370936" y="2148372"/>
            <a:ext cx="7152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int </a:t>
            </a:r>
            <a:r>
              <a:rPr lang="en-US" sz="2800" dirty="0" err="1">
                <a:solidFill>
                  <a:srgbClr val="00B0F0"/>
                </a:solidFill>
              </a:rPr>
              <a:t>pthread_join</a:t>
            </a:r>
            <a:r>
              <a:rPr lang="en-US" sz="2800" dirty="0"/>
              <a:t>(</a:t>
            </a:r>
            <a:r>
              <a:rPr lang="en-US" sz="2800" dirty="0" err="1"/>
              <a:t>pthread_t</a:t>
            </a:r>
            <a:r>
              <a:rPr lang="en-US" sz="2800" dirty="0"/>
              <a:t> </a:t>
            </a:r>
            <a:r>
              <a:rPr lang="en-US" sz="2800" dirty="0" err="1"/>
              <a:t>tid</a:t>
            </a:r>
            <a:r>
              <a:rPr lang="en-US" sz="2800" dirty="0"/>
              <a:t>, void** status)</a:t>
            </a:r>
          </a:p>
        </p:txBody>
      </p:sp>
    </p:spTree>
    <p:extLst>
      <p:ext uri="{BB962C8B-B14F-4D97-AF65-F5344CB8AC3E}">
        <p14:creationId xmlns:p14="http://schemas.microsoft.com/office/powerpoint/2010/main" val="3257894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EBE9-30F1-B5F9-E0BC-DD6109AF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424"/>
            <a:ext cx="10515600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How to return data from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3909-615F-4D15-D841-0321F80B5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763"/>
            <a:ext cx="10515600" cy="306324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In our first example of using threads, we showed how threads can be used in place of pipes. </a:t>
            </a:r>
          </a:p>
          <a:p>
            <a:r>
              <a:rPr lang="en-US" dirty="0"/>
              <a:t>We did not have to return any data from the threads because the sorting is done in place on the array.</a:t>
            </a:r>
          </a:p>
          <a:p>
            <a:r>
              <a:rPr lang="en-US" i="1" dirty="0"/>
              <a:t>What happens if we want the method called by the thread to return values? And what happens if the method needs to take in multiple values?</a:t>
            </a:r>
          </a:p>
          <a:p>
            <a:r>
              <a:rPr lang="en-US" dirty="0"/>
              <a:t>Recall: For threading the only thing that a function can take as input and give as output is a void* pointer. </a:t>
            </a:r>
          </a:p>
        </p:txBody>
      </p:sp>
    </p:spTree>
    <p:extLst>
      <p:ext uri="{BB962C8B-B14F-4D97-AF65-F5344CB8AC3E}">
        <p14:creationId xmlns:p14="http://schemas.microsoft.com/office/powerpoint/2010/main" val="483058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bo scary face Meme Generator - Imgflip">
            <a:extLst>
              <a:ext uri="{FF2B5EF4-FFF2-40B4-BE49-F238E27FC236}">
                <a16:creationId xmlns:a16="http://schemas.microsoft.com/office/drawing/2014/main" id="{D8E87AD9-D799-8AD2-D775-2DEC14568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107" y="824955"/>
            <a:ext cx="66008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4114EF-40E2-E16D-F8AE-6A6163350DEC}"/>
              </a:ext>
            </a:extLst>
          </p:cNvPr>
          <p:cNvSpPr txBox="1"/>
          <p:nvPr/>
        </p:nvSpPr>
        <p:spPr>
          <a:xfrm>
            <a:off x="3059529" y="853974"/>
            <a:ext cx="590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Threading in C when you only need to return a void*: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2B57D-4B62-B63A-86BD-276860CA07E2}"/>
              </a:ext>
            </a:extLst>
          </p:cNvPr>
          <p:cNvSpPr txBox="1"/>
          <p:nvPr/>
        </p:nvSpPr>
        <p:spPr>
          <a:xfrm>
            <a:off x="2965765" y="360647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Threading in C when you want to return multiple things: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44EBB-3D20-D229-7996-8CA8E4DB596E}"/>
              </a:ext>
            </a:extLst>
          </p:cNvPr>
          <p:cNvSpPr txBox="1"/>
          <p:nvPr/>
        </p:nvSpPr>
        <p:spPr>
          <a:xfrm>
            <a:off x="0" y="12596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When you want to return multiple things with threads C starts to get ugly…</a:t>
            </a:r>
          </a:p>
        </p:txBody>
      </p:sp>
    </p:spTree>
    <p:extLst>
      <p:ext uri="{BB962C8B-B14F-4D97-AF65-F5344CB8AC3E}">
        <p14:creationId xmlns:p14="http://schemas.microsoft.com/office/powerpoint/2010/main" val="142211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AA71-B461-F8C9-3DB5-E3705A978CC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High Level Strategy for Pipe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7DCF-3EEF-95D7-1BEF-C15D460F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3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sz="3600" dirty="0"/>
              <a:t>High-level strategy (</a:t>
            </a:r>
            <a:r>
              <a:rPr lang="en-US" sz="3600" dirty="0">
                <a:solidFill>
                  <a:schemeClr val="accent1"/>
                </a:solidFill>
              </a:rPr>
              <a:t>missing clean up !</a:t>
            </a:r>
            <a:r>
              <a:rPr lang="en-US" sz="3600" dirty="0"/>
              <a:t>)</a:t>
            </a:r>
          </a:p>
          <a:p>
            <a:r>
              <a:rPr lang="en-US" sz="3600" dirty="0"/>
              <a:t>Assume we want to launch two executables using two children.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Create a pipe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Fork #1</a:t>
            </a:r>
          </a:p>
          <a:p>
            <a:pPr lvl="2"/>
            <a:r>
              <a:rPr lang="en-US" sz="2800" dirty="0"/>
              <a:t>In child process </a:t>
            </a:r>
          </a:p>
          <a:p>
            <a:pPr lvl="3"/>
            <a:r>
              <a:rPr lang="en-US" sz="2400" dirty="0"/>
              <a:t>Redirect </a:t>
            </a:r>
            <a:r>
              <a:rPr lang="en-US" sz="2400" dirty="0" err="1"/>
              <a:t>stdout</a:t>
            </a:r>
            <a:r>
              <a:rPr lang="en-US" sz="2400" dirty="0"/>
              <a:t> to the write end of the pipe</a:t>
            </a:r>
          </a:p>
          <a:p>
            <a:pPr lvl="3"/>
            <a:r>
              <a:rPr lang="en-US" sz="2400" dirty="0"/>
              <a:t>Start A, by calling exec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Fork #2</a:t>
            </a:r>
          </a:p>
          <a:p>
            <a:pPr lvl="2"/>
            <a:r>
              <a:rPr lang="en-US" sz="2800" dirty="0"/>
              <a:t>In child process </a:t>
            </a:r>
          </a:p>
          <a:p>
            <a:pPr lvl="3"/>
            <a:r>
              <a:rPr lang="en-US" sz="2400" dirty="0"/>
              <a:t>Redirect stdin to the read end of the pipe</a:t>
            </a:r>
          </a:p>
          <a:p>
            <a:pPr lvl="3"/>
            <a:r>
              <a:rPr lang="en-US" sz="2400" dirty="0"/>
              <a:t>Start B, by calling exec</a:t>
            </a:r>
          </a:p>
        </p:txBody>
      </p:sp>
    </p:spTree>
    <p:extLst>
      <p:ext uri="{BB962C8B-B14F-4D97-AF65-F5344CB8AC3E}">
        <p14:creationId xmlns:p14="http://schemas.microsoft.com/office/powerpoint/2010/main" val="1603512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A173-56E1-8DFE-82E7-FC0C9B811E2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Threading Return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F83A-C0AC-AC4D-E1DB-46A7A5AE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365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Objective of the code: Launch multiple threads.</a:t>
            </a:r>
          </a:p>
          <a:p>
            <a:r>
              <a:rPr lang="en-US" dirty="0"/>
              <a:t>Each thread should have a message that is printed to the main. </a:t>
            </a:r>
          </a:p>
          <a:p>
            <a:r>
              <a:rPr lang="en-US" dirty="0"/>
              <a:t>Each thread should have an associated message length that should also be printed. </a:t>
            </a:r>
          </a:p>
          <a:p>
            <a:r>
              <a:rPr lang="en-US" i="1" dirty="0"/>
              <a:t>How can we accomplish this when a printing function we create can only take a void* pointer as input?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54178-1999-2978-D2AF-62582BB3E009}"/>
              </a:ext>
            </a:extLst>
          </p:cNvPr>
          <p:cNvSpPr txBox="1"/>
          <p:nvPr/>
        </p:nvSpPr>
        <p:spPr>
          <a:xfrm>
            <a:off x="2073243" y="5142367"/>
            <a:ext cx="8338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Answer: Point to a struct</a:t>
            </a:r>
          </a:p>
        </p:txBody>
      </p:sp>
    </p:spTree>
    <p:extLst>
      <p:ext uri="{BB962C8B-B14F-4D97-AF65-F5344CB8AC3E}">
        <p14:creationId xmlns:p14="http://schemas.microsoft.com/office/powerpoint/2010/main" val="296982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A173-56E1-8DFE-82E7-FC0C9B811E2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Threading Return Example: The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E3B38C-4BC9-7135-C9F2-098A34EF2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6" y="1877862"/>
            <a:ext cx="7944699" cy="44772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BE6DED-03B7-300A-6F5E-2B3A8A1B5DCB}"/>
              </a:ext>
            </a:extLst>
          </p:cNvPr>
          <p:cNvCxnSpPr>
            <a:cxnSpLocks/>
          </p:cNvCxnSpPr>
          <p:nvPr/>
        </p:nvCxnSpPr>
        <p:spPr>
          <a:xfrm flipH="1">
            <a:off x="4010685" y="2915216"/>
            <a:ext cx="3947311" cy="11135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41AAE0-6D5C-4830-EE73-59361D35E160}"/>
              </a:ext>
            </a:extLst>
          </p:cNvPr>
          <p:cNvSpPr txBox="1"/>
          <p:nvPr/>
        </p:nvSpPr>
        <p:spPr>
          <a:xfrm>
            <a:off x="7786734" y="2118510"/>
            <a:ext cx="3567066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Create constant value for the number of threads to be used in our code.</a:t>
            </a:r>
          </a:p>
        </p:txBody>
      </p:sp>
    </p:spTree>
    <p:extLst>
      <p:ext uri="{BB962C8B-B14F-4D97-AF65-F5344CB8AC3E}">
        <p14:creationId xmlns:p14="http://schemas.microsoft.com/office/powerpoint/2010/main" val="324128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A173-56E1-8DFE-82E7-FC0C9B811E2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Threading Return Example: The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E3B38C-4BC9-7135-C9F2-098A34EF2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6" y="1877862"/>
            <a:ext cx="7944699" cy="4477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B3DD75-1679-4652-5464-39CC7C5AC732}"/>
              </a:ext>
            </a:extLst>
          </p:cNvPr>
          <p:cNvSpPr/>
          <p:nvPr/>
        </p:nvSpPr>
        <p:spPr>
          <a:xfrm>
            <a:off x="248688" y="5133315"/>
            <a:ext cx="8071447" cy="12217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41AAE0-6D5C-4830-EE73-59361D35E160}"/>
              </a:ext>
            </a:extLst>
          </p:cNvPr>
          <p:cNvSpPr txBox="1"/>
          <p:nvPr/>
        </p:nvSpPr>
        <p:spPr>
          <a:xfrm>
            <a:off x="8376246" y="5051713"/>
            <a:ext cx="3567066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Structure for storing the number of threads, message and length.</a:t>
            </a:r>
          </a:p>
        </p:txBody>
      </p:sp>
    </p:spTree>
    <p:extLst>
      <p:ext uri="{BB962C8B-B14F-4D97-AF65-F5344CB8AC3E}">
        <p14:creationId xmlns:p14="http://schemas.microsoft.com/office/powerpoint/2010/main" val="1227491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A173-56E1-8DFE-82E7-FC0C9B811E2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Threading Return Example: The Function for Thread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EFBC2-4CC5-17A9-D0D7-03EB7F78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86" y="1974357"/>
            <a:ext cx="10130828" cy="40388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1142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A173-56E1-8DFE-82E7-FC0C9B81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842"/>
            <a:ext cx="10515600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Threading Return Example: 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7F85B-F587-34E0-505B-A3124620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118" y="1621264"/>
            <a:ext cx="7002834" cy="5131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1456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A173-56E1-8DFE-82E7-FC0C9B81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842"/>
            <a:ext cx="10515600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Threading Return Example: Main – Launch the threads!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2A89C-0114-1F6C-8EC8-6366EE6E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53" y="1759705"/>
            <a:ext cx="10954693" cy="4294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87461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A173-56E1-8DFE-82E7-FC0C9B81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842"/>
            <a:ext cx="10515600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Threading Return Example: Main –Wait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9C4BF-E270-2FCF-3B15-1CA6A62BA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5782"/>
            <a:ext cx="10515600" cy="4861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6730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A173-56E1-8DFE-82E7-FC0C9B81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842"/>
            <a:ext cx="10515600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Threading Return Example: Run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2E6B8-223B-A5CF-0FE6-70BB464BE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5" y="1778596"/>
            <a:ext cx="5731310" cy="4200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ECCA62F-3532-A909-DBC4-7BDDBDC38904}"/>
              </a:ext>
            </a:extLst>
          </p:cNvPr>
          <p:cNvSpPr/>
          <p:nvPr/>
        </p:nvSpPr>
        <p:spPr>
          <a:xfrm>
            <a:off x="6023572" y="3322621"/>
            <a:ext cx="977774" cy="82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3AE7A-3C58-4F63-5F95-D7C4B0366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193" y="1740527"/>
            <a:ext cx="4488825" cy="481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0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A173-56E1-8DFE-82E7-FC0C9B81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842"/>
            <a:ext cx="10515600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Threading Return Example: Run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2E6B8-223B-A5CF-0FE6-70BB464BE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5" y="1778596"/>
            <a:ext cx="5731310" cy="4200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ECCA62F-3532-A909-DBC4-7BDDBDC38904}"/>
              </a:ext>
            </a:extLst>
          </p:cNvPr>
          <p:cNvSpPr/>
          <p:nvPr/>
        </p:nvSpPr>
        <p:spPr>
          <a:xfrm>
            <a:off x="6023572" y="3322621"/>
            <a:ext cx="977774" cy="82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C8A27-A329-82B4-C4B5-8BC091E6F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8"/>
          <a:stretch/>
        </p:blipFill>
        <p:spPr>
          <a:xfrm>
            <a:off x="7209063" y="1611086"/>
            <a:ext cx="4415241" cy="467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522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8A9F-6680-86ED-C2DA-1603198B2D8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Notice: when we run the program we get a slightly different output order each time.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BD94-84E9-2E40-51CE-2A085303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8983"/>
            <a:ext cx="10515600" cy="70798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The OS is in charge of scheduling. If a thread computation time is high, OS may start working on another thread (time sharing).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A8E4D-73E4-65A8-C1F0-383A9BF9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113" y="1781281"/>
            <a:ext cx="3074169" cy="3295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4B42C2-B38F-F343-8F79-EC83839D4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8"/>
          <a:stretch/>
        </p:blipFill>
        <p:spPr>
          <a:xfrm>
            <a:off x="5869577" y="1801827"/>
            <a:ext cx="3089956" cy="32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8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632B-B4EE-0BC7-1807-CF4B4726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855"/>
            <a:ext cx="10515600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i="1" dirty="0"/>
              <a:t>Why was this problem tricky?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346AA-DC81-733A-AD69-8EE5B6EFFCA8}"/>
              </a:ext>
            </a:extLst>
          </p:cNvPr>
          <p:cNvSpPr txBox="1"/>
          <p:nvPr/>
        </p:nvSpPr>
        <p:spPr>
          <a:xfrm>
            <a:off x="5256440" y="1698625"/>
            <a:ext cx="657225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majority of the tasks involved setting up </a:t>
            </a:r>
            <a:r>
              <a:rPr lang="en-US" sz="2800" b="1" dirty="0">
                <a:solidFill>
                  <a:srgbClr val="FF0000"/>
                </a:solidFill>
              </a:rPr>
              <a:t>pipes</a:t>
            </a:r>
            <a:r>
              <a:rPr lang="en-US" sz="2800" dirty="0"/>
              <a:t> between the parents and the children.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parent and child have independent copies of memory due to the fork() call.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/>
              <a:t>What if there was another way to do things in parallel?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EF0CDD-4A09-1165-A2F3-18DD69181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0" y="1698625"/>
            <a:ext cx="2385958" cy="20216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CF8CC46-3E8F-9D0E-5173-A1DF4F1AA387}"/>
              </a:ext>
            </a:extLst>
          </p:cNvPr>
          <p:cNvSpPr/>
          <p:nvPr/>
        </p:nvSpPr>
        <p:spPr>
          <a:xfrm rot="3331914">
            <a:off x="2131724" y="3541452"/>
            <a:ext cx="974567" cy="7477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83FF4A-6D34-3A7F-4C92-B0B1328E8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321" y="4320925"/>
            <a:ext cx="2680688" cy="20216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2271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F59F-8EE5-0EE8-E7A8-538A7174141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Threading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7227-73B4-D740-6DCE-DD17D002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825625"/>
            <a:ext cx="6324600" cy="46672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When you have tasks that manipulate the same memory and you don’t want independent copies: use threading.</a:t>
            </a:r>
          </a:p>
          <a:p>
            <a:r>
              <a:rPr lang="en-US" dirty="0"/>
              <a:t>Threads SHARE memory.</a:t>
            </a:r>
          </a:p>
          <a:p>
            <a:r>
              <a:rPr lang="en-US" dirty="0"/>
              <a:t>In C functions need to take in a void* pointer and return a void* or just void to be able to be called by threads. </a:t>
            </a:r>
          </a:p>
          <a:p>
            <a:r>
              <a:rPr lang="en-US" dirty="0"/>
              <a:t>Like fork(), you cannot predict which threads finish first.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EC806-139C-8FFE-4F97-15E747E0D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26" y="1875335"/>
            <a:ext cx="4858923" cy="2171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C115D-EE73-FD3E-C0FD-F675BD920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073" y="4231828"/>
            <a:ext cx="2206124" cy="235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458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DB09-8905-429B-9F56-234F9EE9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Figure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E7B0-0BE8-47C7-8EC6-28421CE5E87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https://images.ctfassets.net/7ybtdzdgha5d/63nP0ICxcg6QawQlEvAI4v/86d6ff7a7b6c04be4283e18327107e90/cat_string.jpg?w=599&amp;h=599&amp;fl=progressive&amp;q=65&amp;fm=jpg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https://i.kym-cdn.com/photos/images/original/002/428/544/36d.jpg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https://www.clipartmax.com/png/middle/210-2104021_mario-pipe-pixel-mario-tube-png.png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http://davewakeman.com/2016/08/what-is-your-mission/</a:t>
            </a:r>
            <a:endParaRPr lang="en-US" dirty="0">
              <a:hlinkClick r:id="rId6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https://ae01.alicdn.com/kf/Hf8b039a2df9147949691060b40216987N.jpg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7"/>
              </a:rPr>
              <a:t>https://s.yimg.com/ny/api/res/1.2/x55HCa5o.sabbyJ.sKSdsg--/YXBwaWQ9aGlnaGxhbmRlcjt3PTY0MDtoPTY1Ng--/https://media.zenfs.com/en-US/homerun/the_mighty_beauty_225/20754226766e0c2e9fde06c0b9d70557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8"/>
              </a:rPr>
              <a:t>https://i.imgflip.com/42yc1h.jpg?a466320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57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623B-BB65-4304-60F0-6B803916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9022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Slides to review on your own</a:t>
            </a:r>
          </a:p>
        </p:txBody>
      </p:sp>
    </p:spTree>
    <p:extLst>
      <p:ext uri="{BB962C8B-B14F-4D97-AF65-F5344CB8AC3E}">
        <p14:creationId xmlns:p14="http://schemas.microsoft.com/office/powerpoint/2010/main" val="4682476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Rea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Reading </a:t>
            </a:r>
          </a:p>
        </p:txBody>
      </p:sp>
      <p:sp>
        <p:nvSpPr>
          <p:cNvPr id="493" name="Line"/>
          <p:cNvSpPr/>
          <p:nvPr/>
        </p:nvSpPr>
        <p:spPr>
          <a:xfrm>
            <a:off x="1979414" y="1384102"/>
            <a:ext cx="8233172" cy="8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95" name="Book “Programming With POSIX Threads”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Book “Programming With POSIX Threads”</a:t>
            </a:r>
          </a:p>
          <a:p>
            <a:pPr lvl="1"/>
            <a:r>
              <a:rPr dirty="0"/>
              <a:t>Chapters 1, 2, 3, 4</a:t>
            </a:r>
          </a:p>
          <a:p>
            <a:pPr lvl="1"/>
            <a:r>
              <a:rPr dirty="0"/>
              <a:t>Chapter 5, Sections 1</a:t>
            </a:r>
            <a:r>
              <a:rPr lang="en-US" dirty="0"/>
              <a:t> – 4 </a:t>
            </a:r>
          </a:p>
          <a:p>
            <a:r>
              <a:rPr dirty="0"/>
              <a:t>Nice to read too</a:t>
            </a:r>
          </a:p>
          <a:p>
            <a:pPr lvl="1"/>
            <a:r>
              <a:rPr lang="fr-FR" dirty="0" err="1"/>
              <a:t>Chapter</a:t>
            </a:r>
            <a:r>
              <a:rPr lang="fr-FR" dirty="0"/>
              <a:t> 6, Sections 1 – 5</a:t>
            </a:r>
            <a:endParaRPr lang="en-US" dirty="0"/>
          </a:p>
          <a:p>
            <a:pPr lvl="1"/>
            <a:r>
              <a:rPr dirty="0"/>
              <a:t>Chapter 8 [debugging]</a:t>
            </a:r>
          </a:p>
          <a:p>
            <a:pPr lvl="1"/>
            <a:r>
              <a:rPr dirty="0"/>
              <a:t>Chapter 9 [reference]</a:t>
            </a:r>
          </a:p>
        </p:txBody>
      </p:sp>
      <p:sp>
        <p:nvSpPr>
          <p:cNvPr id="4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53</a:t>
            </a:fld>
            <a:endParaRPr/>
          </a:p>
        </p:txBody>
      </p:sp>
      <p:pic>
        <p:nvPicPr>
          <p:cNvPr id="49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615" y="1558319"/>
            <a:ext cx="1794868" cy="22324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59458179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Pthreads API naming convention</a:t>
            </a:r>
          </a:p>
        </p:txBody>
      </p:sp>
      <p:graphicFrame>
        <p:nvGraphicFramePr>
          <p:cNvPr id="81974" name="Group 54"/>
          <p:cNvGraphicFramePr>
            <a:graphicFrameLocks noGrp="1"/>
          </p:cNvGraphicFramePr>
          <p:nvPr/>
        </p:nvGraphicFramePr>
        <p:xfrm>
          <a:off x="2314639" y="1885370"/>
          <a:ext cx="7715250" cy="3956632"/>
        </p:xfrm>
        <a:graphic>
          <a:graphicData uri="http://schemas.openxmlformats.org/drawingml/2006/table">
            <a:tbl>
              <a:tblPr/>
              <a:tblGrid>
                <a:gridCol w="3103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1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Routine Prefix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 pitchFamily="18" charset="0"/>
                        </a:rPr>
                        <a:t>pthread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 pitchFamily="18" charset="0"/>
                        </a:rPr>
                        <a:t>_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pthread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 pitchFamily="18" charset="0"/>
                        </a:rPr>
                        <a:t>pthread_attr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 pitchFamily="18" charset="0"/>
                        </a:rPr>
                        <a:t>_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Thread attributes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 pitchFamily="18" charset="0"/>
                        </a:rPr>
                        <a:t>pthread_mutex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 pitchFamily="18" charset="0"/>
                        </a:rPr>
                        <a:t>_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 pitchFamily="18" charset="0"/>
                        </a:rPr>
                        <a:t>pthread_mutexattr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Mutex attributes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 pitchFamily="18" charset="0"/>
                        </a:rPr>
                        <a:t>pthread_cond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 pitchFamily="18" charset="0"/>
                        </a:rPr>
                        <a:t>_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Condition variables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 pitchFamily="18" charset="0"/>
                        </a:rPr>
                        <a:t>pthread_condattr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Conditional variable attributes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 pitchFamily="18" charset="0"/>
                        </a:rPr>
                        <a:t>pthread_key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 pitchFamily="18" charset="0"/>
                        </a:rPr>
                        <a:t>_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Thread specific data keys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125AD9-109D-4F09-8981-675A16BDB13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19510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Applications of threads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0B91B-6C06-4D13-8B23-84D9A4186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69" dirty="0"/>
              <a:t>Parallel computing</a:t>
            </a:r>
          </a:p>
          <a:p>
            <a:pPr lvl="1"/>
            <a:r>
              <a:rPr lang="en-US" altLang="en-US" sz="1969" dirty="0"/>
              <a:t>On multi-core machines, threads can be executed at the same time</a:t>
            </a:r>
          </a:p>
          <a:p>
            <a:r>
              <a:rPr lang="en-US" altLang="en-US" sz="1969" dirty="0"/>
              <a:t>Overlap CPU work with I/O</a:t>
            </a:r>
          </a:p>
          <a:p>
            <a:pPr lvl="1"/>
            <a:r>
              <a:rPr lang="en-US" altLang="en-US" sz="1969" dirty="0"/>
              <a:t>While one thread is waiting for an I/O, others can perform CPU work</a:t>
            </a:r>
          </a:p>
          <a:p>
            <a:r>
              <a:rPr lang="en-US" altLang="en-US" sz="1969" dirty="0"/>
              <a:t>Asynchronous event handling</a:t>
            </a:r>
          </a:p>
          <a:p>
            <a:pPr lvl="1"/>
            <a:r>
              <a:rPr lang="en-US" altLang="en-US" sz="1969" dirty="0"/>
              <a:t>E.g., a web server can both transfer data from previous requests and manage the arrival of new requests</a:t>
            </a:r>
          </a:p>
          <a:p>
            <a:r>
              <a:rPr lang="en-US" altLang="en-US" sz="1969" dirty="0"/>
              <a:t>Priority/real-time scheduling</a:t>
            </a:r>
          </a:p>
          <a:p>
            <a:pPr lvl="1"/>
            <a:r>
              <a:rPr lang="en-US" altLang="en-US" sz="1969" dirty="0"/>
              <a:t>Important tasks can be scheduled with higher priority </a:t>
            </a:r>
          </a:p>
          <a:p>
            <a:r>
              <a:rPr lang="en-US" sz="1969" dirty="0"/>
              <a:t>Computer games</a:t>
            </a:r>
          </a:p>
          <a:p>
            <a:pPr lvl="1"/>
            <a:r>
              <a:rPr lang="en-US" sz="1969" dirty="0"/>
              <a:t>Each thread controls the movement of an object </a:t>
            </a:r>
            <a:endParaRPr lang="en-US" altLang="en-US" sz="1969" dirty="0"/>
          </a:p>
          <a:p>
            <a:r>
              <a:rPr lang="en-US" altLang="en-US" sz="1969" dirty="0"/>
              <a:t>…</a:t>
            </a:r>
            <a:endParaRPr lang="en-US" sz="1969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8FDDA0-FA5E-4B10-A4BF-37D7E3ACEEC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66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2pPr>
            <a:lvl3pPr marL="0" marR="0" indent="533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3pPr>
            <a:lvl4pPr marL="0" marR="0" indent="8001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4pPr>
            <a:lvl5pPr marL="0" marR="0" indent="1066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5pPr>
            <a:lvl6pPr marL="0" marR="0" indent="1333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6pPr>
            <a:lvl7pPr marL="0" marR="0" indent="161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7pPr>
            <a:lvl8pPr marL="0" marR="0" indent="1879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8pPr>
            <a:lvl9pPr marL="0" marR="0" indent="2146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9pPr>
          </a:lstStyle>
          <a:p>
            <a:fld id="{86CB4B4D-7CA3-9044-876B-883B54F8677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9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A9BD-F460-8F78-AB44-FF29DE81FC5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Part 3: Threading in C</a:t>
            </a:r>
          </a:p>
        </p:txBody>
      </p:sp>
      <p:pic>
        <p:nvPicPr>
          <p:cNvPr id="1026" name="Picture 2" descr="What To Do If Your Cat Ate String, Thread, Or Ribbon">
            <a:extLst>
              <a:ext uri="{FF2B5EF4-FFF2-40B4-BE49-F238E27FC236}">
                <a16:creationId xmlns:a16="http://schemas.microsoft.com/office/drawing/2014/main" id="{9BC83DCE-4014-63DE-216D-F0BA58D1F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335" y="1792184"/>
            <a:ext cx="9541329" cy="488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30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FF2A-7958-5D53-80BC-1C6955B3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6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/>
              <a:t>A basic diagram to understand threading vs fork:</a:t>
            </a:r>
          </a:p>
        </p:txBody>
      </p:sp>
      <p:pic>
        <p:nvPicPr>
          <p:cNvPr id="3" name="Picture 2" descr="Sharing is caring | /r/wholesomememes | Wholesome Memes | Know Your Meme">
            <a:extLst>
              <a:ext uri="{FF2B5EF4-FFF2-40B4-BE49-F238E27FC236}">
                <a16:creationId xmlns:a16="http://schemas.microsoft.com/office/drawing/2014/main" id="{10433190-261D-A2FC-0AC5-04A7A294E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31"/>
          <a:stretch/>
        </p:blipFill>
        <p:spPr bwMode="auto">
          <a:xfrm>
            <a:off x="781049" y="2445204"/>
            <a:ext cx="6973887" cy="352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haring is caring | /r/wholesomememes | Wholesome Memes | Know Your Meme">
            <a:extLst>
              <a:ext uri="{FF2B5EF4-FFF2-40B4-BE49-F238E27FC236}">
                <a16:creationId xmlns:a16="http://schemas.microsoft.com/office/drawing/2014/main" id="{149BD6F0-3D88-08D3-1089-8B828535C7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98" r="49715"/>
          <a:stretch/>
        </p:blipFill>
        <p:spPr bwMode="auto">
          <a:xfrm>
            <a:off x="7558766" y="2445204"/>
            <a:ext cx="3588430" cy="352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rio Pipe - Pixel Mario Tube Png - Free Transparent PNG Clipart Images  Download">
            <a:extLst>
              <a:ext uri="{FF2B5EF4-FFF2-40B4-BE49-F238E27FC236}">
                <a16:creationId xmlns:a16="http://schemas.microsoft.com/office/drawing/2014/main" id="{5EE1D31A-3E00-3EB1-AD0B-5C1402375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86" b="89885" l="10000" r="90000">
                        <a14:foregroundMark x1="37857" y1="6786" x2="37857" y2="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18" t="5179" r="34079" b="10595"/>
          <a:stretch/>
        </p:blipFill>
        <p:spPr bwMode="auto">
          <a:xfrm rot="3455884">
            <a:off x="9618958" y="4363962"/>
            <a:ext cx="266392" cy="66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Mario Pipe - Pixel Mario Tube Png - Free Transparent PNG Clipart Images  Download">
            <a:extLst>
              <a:ext uri="{FF2B5EF4-FFF2-40B4-BE49-F238E27FC236}">
                <a16:creationId xmlns:a16="http://schemas.microsoft.com/office/drawing/2014/main" id="{BEB91531-94A7-1C2A-6678-6395F6278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86" b="89885" l="10000" r="90000">
                        <a14:foregroundMark x1="37857" y1="6786" x2="37857" y2="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18" t="5179" r="34079" b="10595"/>
          <a:stretch/>
        </p:blipFill>
        <p:spPr bwMode="auto">
          <a:xfrm rot="14222545">
            <a:off x="9854731" y="4625234"/>
            <a:ext cx="255902" cy="63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31B94-D8DA-530C-E431-45A58791E381}"/>
              </a:ext>
            </a:extLst>
          </p:cNvPr>
          <p:cNvSpPr txBox="1"/>
          <p:nvPr/>
        </p:nvSpPr>
        <p:spPr>
          <a:xfrm>
            <a:off x="4346346" y="3356874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Process #1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7843E-A9EF-6519-826B-4FABFA6081F4}"/>
              </a:ext>
            </a:extLst>
          </p:cNvPr>
          <p:cNvSpPr txBox="1"/>
          <p:nvPr/>
        </p:nvSpPr>
        <p:spPr>
          <a:xfrm>
            <a:off x="6341561" y="5277241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Process #2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81EF8-D663-5CEC-A742-6357CE1EC01D}"/>
              </a:ext>
            </a:extLst>
          </p:cNvPr>
          <p:cNvSpPr txBox="1"/>
          <p:nvPr/>
        </p:nvSpPr>
        <p:spPr>
          <a:xfrm>
            <a:off x="7877400" y="2710543"/>
            <a:ext cx="2604407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Now we need two pipes to talk to each other.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8518C-C9CD-7697-73A2-149F8FBAB031}"/>
              </a:ext>
            </a:extLst>
          </p:cNvPr>
          <p:cNvSpPr txBox="1"/>
          <p:nvPr/>
        </p:nvSpPr>
        <p:spPr>
          <a:xfrm>
            <a:off x="5236027" y="2501725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Call to Fork: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7FEE3-672C-71D1-4514-5ACEACC21326}"/>
              </a:ext>
            </a:extLst>
          </p:cNvPr>
          <p:cNvSpPr txBox="1"/>
          <p:nvPr/>
        </p:nvSpPr>
        <p:spPr>
          <a:xfrm>
            <a:off x="2897186" y="1070373"/>
            <a:ext cx="59395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Using Fork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BA7D8-F998-FAA0-A3AB-120C60D1332C}"/>
              </a:ext>
            </a:extLst>
          </p:cNvPr>
          <p:cNvSpPr txBox="1"/>
          <p:nvPr/>
        </p:nvSpPr>
        <p:spPr>
          <a:xfrm>
            <a:off x="8573420" y="5533496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Process #1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9E395D-3B5D-439E-6DDB-A7DBBF895255}"/>
              </a:ext>
            </a:extLst>
          </p:cNvPr>
          <p:cNvSpPr txBox="1"/>
          <p:nvPr/>
        </p:nvSpPr>
        <p:spPr>
          <a:xfrm>
            <a:off x="9900237" y="5008500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Process #2</a:t>
            </a:r>
          </a:p>
        </p:txBody>
      </p:sp>
    </p:spTree>
    <p:extLst>
      <p:ext uri="{BB962C8B-B14F-4D97-AF65-F5344CB8AC3E}">
        <p14:creationId xmlns:p14="http://schemas.microsoft.com/office/powerpoint/2010/main" val="17034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FF2A-7958-5D53-80BC-1C6955B3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6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/>
              <a:t>A basic diagram to understand threading vs fork: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7FEE3-672C-71D1-4514-5ACEACC21326}"/>
              </a:ext>
            </a:extLst>
          </p:cNvPr>
          <p:cNvSpPr txBox="1"/>
          <p:nvPr/>
        </p:nvSpPr>
        <p:spPr>
          <a:xfrm>
            <a:off x="2986994" y="1311219"/>
            <a:ext cx="59395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Using Threads</a:t>
            </a:r>
          </a:p>
        </p:txBody>
      </p:sp>
      <p:pic>
        <p:nvPicPr>
          <p:cNvPr id="13" name="Picture 4" descr="Sharing is caring | /r/wholesomememes | Wholesome Memes | Know Your Meme">
            <a:extLst>
              <a:ext uri="{FF2B5EF4-FFF2-40B4-BE49-F238E27FC236}">
                <a16:creationId xmlns:a16="http://schemas.microsoft.com/office/drawing/2014/main" id="{39B4AA7B-404B-8C98-BA98-734D1EB53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6" t="50476"/>
          <a:stretch/>
        </p:blipFill>
        <p:spPr bwMode="auto">
          <a:xfrm>
            <a:off x="5879874" y="2451872"/>
            <a:ext cx="3499757" cy="352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458E1F-1BC2-70DF-400B-23D70DDB46BA}"/>
              </a:ext>
            </a:extLst>
          </p:cNvPr>
          <p:cNvSpPr txBox="1"/>
          <p:nvPr/>
        </p:nvSpPr>
        <p:spPr>
          <a:xfrm>
            <a:off x="7554233" y="3147367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Thread #1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3ED38-124D-D03D-3DC1-5ADBBF1F6906}"/>
              </a:ext>
            </a:extLst>
          </p:cNvPr>
          <p:cNvSpPr txBox="1"/>
          <p:nvPr/>
        </p:nvSpPr>
        <p:spPr>
          <a:xfrm>
            <a:off x="7262495" y="5084565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Thread #2</a:t>
            </a:r>
          </a:p>
        </p:txBody>
      </p:sp>
      <p:pic>
        <p:nvPicPr>
          <p:cNvPr id="16" name="Picture 15" descr="Sharing is caring | /r/wholesomememes | Wholesome Memes | Know Your Meme">
            <a:extLst>
              <a:ext uri="{FF2B5EF4-FFF2-40B4-BE49-F238E27FC236}">
                <a16:creationId xmlns:a16="http://schemas.microsoft.com/office/drawing/2014/main" id="{94573128-C750-C587-4A67-1C58923AA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16" b="48631"/>
          <a:stretch/>
        </p:blipFill>
        <p:spPr bwMode="auto">
          <a:xfrm>
            <a:off x="2380116" y="2419215"/>
            <a:ext cx="3499758" cy="352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80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55E0-9B15-3BB3-CF01-D3C4423B33D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Basic Idea of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E9FF-0445-38CD-FC91-9AD0031C6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2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Tasks need to run in parallel </a:t>
            </a:r>
            <a:r>
              <a:rPr lang="en-US" b="1" dirty="0"/>
              <a:t>and</a:t>
            </a:r>
            <a:r>
              <a:rPr lang="en-US" dirty="0"/>
              <a:t> SHARE the same memory space.</a:t>
            </a:r>
          </a:p>
          <a:p>
            <a:r>
              <a:rPr lang="en-US" dirty="0"/>
              <a:t>Don’t want the hassle of setting up pipes.</a:t>
            </a:r>
          </a:p>
          <a:p>
            <a:r>
              <a:rPr lang="en-US" dirty="0"/>
              <a:t>Each task you want to run is done by creating a new thread.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u="sng" dirty="0"/>
              <a:t>What are the difficulties? </a:t>
            </a:r>
          </a:p>
          <a:p>
            <a:pPr marL="0" indent="0" algn="ctr">
              <a:buNone/>
            </a:pPr>
            <a:r>
              <a:rPr lang="en-US" dirty="0"/>
              <a:t>-Threads need to be told when to terminate. </a:t>
            </a:r>
          </a:p>
          <a:p>
            <a:pPr marL="0" indent="0" algn="ctr">
              <a:buNone/>
            </a:pPr>
            <a:r>
              <a:rPr lang="en-US" dirty="0"/>
              <a:t>-The main process should wait for the threads to finish. </a:t>
            </a:r>
          </a:p>
          <a:p>
            <a:pPr marL="0" indent="0" algn="ctr">
              <a:buNone/>
            </a:pPr>
            <a:r>
              <a:rPr lang="en-US" dirty="0"/>
              <a:t>-C threading syntax is obtuse (</a:t>
            </a:r>
            <a:r>
              <a:rPr lang="en-US" sz="2000" dirty="0"/>
              <a:t>Professor </a:t>
            </a:r>
            <a:r>
              <a:rPr lang="en-US" sz="2000" dirty="0" err="1"/>
              <a:t>Kaleel’s</a:t>
            </a:r>
            <a:r>
              <a:rPr lang="en-US" sz="2000" dirty="0"/>
              <a:t> opinion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go back to our sorting problem and redo it using threads…</a:t>
            </a:r>
          </a:p>
        </p:txBody>
      </p:sp>
    </p:spTree>
    <p:extLst>
      <p:ext uri="{BB962C8B-B14F-4D97-AF65-F5344CB8AC3E}">
        <p14:creationId xmlns:p14="http://schemas.microsoft.com/office/powerpoint/2010/main" val="236532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7777</TotalTime>
  <Words>2335</Words>
  <Application>Microsoft Office PowerPoint</Application>
  <PresentationFormat>Widescreen</PresentationFormat>
  <Paragraphs>264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CSE 3100: Systems Programming</vt:lpstr>
      <vt:lpstr>Administrative Announcements</vt:lpstr>
      <vt:lpstr>Review from last lecture:  Using pipes with the fork() function</vt:lpstr>
      <vt:lpstr>High Level Strategy for Pipe Setup</vt:lpstr>
      <vt:lpstr>Why was this problem tricky?</vt:lpstr>
      <vt:lpstr>Part 3: Threading in C</vt:lpstr>
      <vt:lpstr>A basic diagram to understand threading vs fork:</vt:lpstr>
      <vt:lpstr>A basic diagram to understand threading vs fork:</vt:lpstr>
      <vt:lpstr>Basic Idea of Threads</vt:lpstr>
      <vt:lpstr>PowerPoint Presentation</vt:lpstr>
      <vt:lpstr>Recall: Basic Parts of the Parallel Sorting Code</vt:lpstr>
      <vt:lpstr>Parallel Sorting with Threading</vt:lpstr>
      <vt:lpstr>Who is sorted IntsWithThread? (1)</vt:lpstr>
      <vt:lpstr>Who is sorted IntsWithThread? (2)</vt:lpstr>
      <vt:lpstr>Who is sorted IntsWithThread? (3)</vt:lpstr>
      <vt:lpstr>Who is sorted IntsWithThread? (4)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 How did we convert to parallel processing with threads?</vt:lpstr>
      <vt:lpstr>Formal Threading Definitions</vt:lpstr>
      <vt:lpstr>Process and Thread Definitions</vt:lpstr>
      <vt:lpstr>Thread Creation and Destruction</vt:lpstr>
      <vt:lpstr>Thread Syntax : Creation 1</vt:lpstr>
      <vt:lpstr>Thread Syntax : Creation 2</vt:lpstr>
      <vt:lpstr>Thread Syntax : Creation 3</vt:lpstr>
      <vt:lpstr>Thread Syntax : Creation 4</vt:lpstr>
      <vt:lpstr>Thread Syntax : Creation 4</vt:lpstr>
      <vt:lpstr>Thread Creation in Practice </vt:lpstr>
      <vt:lpstr>Thread Concurrency</vt:lpstr>
      <vt:lpstr>Thread Syntax : Thread Termination</vt:lpstr>
      <vt:lpstr>Thread Syntax : Waiting for Threads</vt:lpstr>
      <vt:lpstr>How to return data from threads</vt:lpstr>
      <vt:lpstr>PowerPoint Presentation</vt:lpstr>
      <vt:lpstr>Threading Return Example</vt:lpstr>
      <vt:lpstr>Threading Return Example: The Structure</vt:lpstr>
      <vt:lpstr>Threading Return Example: The Structure</vt:lpstr>
      <vt:lpstr>Threading Return Example: The Function for Thread</vt:lpstr>
      <vt:lpstr>Threading Return Example: Main</vt:lpstr>
      <vt:lpstr>Threading Return Example: Main – Launch the threads!</vt:lpstr>
      <vt:lpstr>Threading Return Example: Main –Wait </vt:lpstr>
      <vt:lpstr>Threading Return Example: Run 1</vt:lpstr>
      <vt:lpstr>Threading Return Example: Run 2</vt:lpstr>
      <vt:lpstr>Notice: when we run the program we get a slightly different output order each time. Why?</vt:lpstr>
      <vt:lpstr>Threading Summary</vt:lpstr>
      <vt:lpstr>Figure Sources</vt:lpstr>
      <vt:lpstr>Slides to review on your own</vt:lpstr>
      <vt:lpstr>Reading </vt:lpstr>
      <vt:lpstr>The Pthreads API naming convention</vt:lpstr>
      <vt:lpstr>Applications of threads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M</dc:creator>
  <cp:lastModifiedBy>Mahmood, Kaleel</cp:lastModifiedBy>
  <cp:revision>697</cp:revision>
  <dcterms:created xsi:type="dcterms:W3CDTF">2022-01-09T23:34:29Z</dcterms:created>
  <dcterms:modified xsi:type="dcterms:W3CDTF">2024-03-18T14:43:40Z</dcterms:modified>
</cp:coreProperties>
</file>