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520" r:id="rId3"/>
    <p:sldId id="291" r:id="rId4"/>
    <p:sldId id="273" r:id="rId5"/>
    <p:sldId id="276" r:id="rId6"/>
    <p:sldId id="290" r:id="rId7"/>
    <p:sldId id="301" r:id="rId8"/>
    <p:sldId id="468" r:id="rId9"/>
    <p:sldId id="461" r:id="rId10"/>
    <p:sldId id="462" r:id="rId11"/>
    <p:sldId id="463" r:id="rId12"/>
    <p:sldId id="460" r:id="rId13"/>
    <p:sldId id="469" r:id="rId14"/>
    <p:sldId id="464" r:id="rId15"/>
    <p:sldId id="488" r:id="rId16"/>
    <p:sldId id="465" r:id="rId17"/>
    <p:sldId id="466" r:id="rId18"/>
    <p:sldId id="467" r:id="rId19"/>
    <p:sldId id="472" r:id="rId20"/>
    <p:sldId id="471" r:id="rId21"/>
    <p:sldId id="473" r:id="rId22"/>
    <p:sldId id="474" r:id="rId23"/>
    <p:sldId id="475" r:id="rId24"/>
    <p:sldId id="476" r:id="rId25"/>
    <p:sldId id="477" r:id="rId26"/>
    <p:sldId id="478" r:id="rId27"/>
    <p:sldId id="481" r:id="rId28"/>
    <p:sldId id="486" r:id="rId29"/>
    <p:sldId id="482" r:id="rId30"/>
    <p:sldId id="485" r:id="rId31"/>
    <p:sldId id="483" r:id="rId32"/>
    <p:sldId id="484" r:id="rId33"/>
    <p:sldId id="487" r:id="rId34"/>
    <p:sldId id="490" r:id="rId35"/>
    <p:sldId id="491" r:id="rId36"/>
    <p:sldId id="492" r:id="rId37"/>
    <p:sldId id="493" r:id="rId38"/>
    <p:sldId id="494" r:id="rId39"/>
    <p:sldId id="495" r:id="rId40"/>
    <p:sldId id="496" r:id="rId41"/>
    <p:sldId id="497" r:id="rId42"/>
    <p:sldId id="498" r:id="rId43"/>
    <p:sldId id="500" r:id="rId44"/>
    <p:sldId id="503" r:id="rId45"/>
    <p:sldId id="504" r:id="rId46"/>
    <p:sldId id="505" r:id="rId47"/>
    <p:sldId id="506" r:id="rId48"/>
    <p:sldId id="507" r:id="rId49"/>
    <p:sldId id="508" r:id="rId50"/>
    <p:sldId id="510" r:id="rId51"/>
    <p:sldId id="511" r:id="rId52"/>
    <p:sldId id="512" r:id="rId53"/>
    <p:sldId id="313" r:id="rId54"/>
    <p:sldId id="513" r:id="rId55"/>
    <p:sldId id="514" r:id="rId56"/>
    <p:sldId id="516" r:id="rId57"/>
    <p:sldId id="517" r:id="rId58"/>
    <p:sldId id="518" r:id="rId59"/>
    <p:sldId id="519" r:id="rId60"/>
    <p:sldId id="267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2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45" y="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6A2B-0E90-61A7-2139-DDEADA7DD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2A0CA-B576-F203-7ABD-F09DC76B6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9FA0-1304-001A-BF1B-29A81514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AAC4-D111-4FEA-8B2C-5838BFED4C67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46F6C-AA07-FEF6-B6CE-5C8F74A3A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D5E7F-F18D-8C28-411B-0AEA7053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3ED1-20DE-434F-8558-BE491B1A5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01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5BF51-2DBC-EAFF-AFD1-36844FEF9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142EE-82FE-DD60-37FF-AEE5D471A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31955-1962-3BD0-8B44-1510154A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AAC4-D111-4FEA-8B2C-5838BFED4C67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69820-C595-DA2F-C28C-0AC91744C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EEACA-B0D0-7AB3-9357-B191A189B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3ED1-20DE-434F-8558-BE491B1A5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8F68C8-69F8-260B-D078-14A6DAE4D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00719-3A0C-6701-20BB-2C9546210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F5745-CB7D-8182-7473-A7C8AB9E1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AAC4-D111-4FEA-8B2C-5838BFED4C67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3CE2E-BB30-7042-295A-233F98495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BE2E7-5C2B-60BE-8088-528BA049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3ED1-20DE-434F-8558-BE491B1A5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64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43611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3897-FE37-02D3-0184-F3FAC707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558E5-1E48-C68F-94A0-D6980053C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AD4E5-A77F-6420-7B8D-1104A302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AAC4-D111-4FEA-8B2C-5838BFED4C67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FE994-2A66-400A-1F52-736479A77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18136-66B5-7EDF-1168-D128F500C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3ED1-20DE-434F-8558-BE491B1A5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1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D01F3-58F5-5963-16A2-B0E89CCA8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21C29-CF21-C27C-C83F-ACF4C102E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CCBB3-4477-9439-A3AE-CD9BC9375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AAC4-D111-4FEA-8B2C-5838BFED4C67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DBDE8-AF29-5341-6B94-02D39D497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F77B-19B0-B525-FE4F-92B4D269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3ED1-20DE-434F-8558-BE491B1A5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8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3244-548D-7B31-877C-478911A3D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81F59-2C23-D6FA-78B2-168E88410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D1A79-B4F5-AEF1-2E51-95B4AC4A2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A885F-5B08-4CDF-3855-A8F8B67D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AAC4-D111-4FEA-8B2C-5838BFED4C67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2A305-8B00-6FAC-2AB6-3ED63D58B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291B5-AECB-98C6-E037-BDBB2886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3ED1-20DE-434F-8558-BE491B1A5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6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B802F-A5C3-1FD1-839B-33CF7D044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213E5-64B6-37F1-2B9D-0FC7DC9AB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72CDA-CC0F-C1DB-55A9-5C1F925F6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CDD40-A24C-9B8A-1537-384F40F403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3B9956-53D4-5D57-B538-37D63B225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693371-7E15-268B-E592-2C123D15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AAC4-D111-4FEA-8B2C-5838BFED4C67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3350F-DA71-985A-5DC0-58A68001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8AE312-2576-0293-EE38-A3DC70BF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3ED1-20DE-434F-8558-BE491B1A5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10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EC73B-FA49-0D07-D6D0-FDDED695B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526080-9824-E31E-42AA-B6E0A122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AAC4-D111-4FEA-8B2C-5838BFED4C67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63BDE-9879-77E7-C98C-BBF12FC4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CB535-6124-FDFE-1BC9-F4F54D9C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3ED1-20DE-434F-8558-BE491B1A5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1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6FF7C-D28E-AAF7-7DF3-8F161EB1E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AAC4-D111-4FEA-8B2C-5838BFED4C67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5AA089-8AE6-3961-D8D5-CC12EFD7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483B4-9DC6-2F2B-81A9-0D1DAD8D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3ED1-20DE-434F-8558-BE491B1A5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44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26827-FE36-EF29-2BCD-42C7D51FC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3E5C3-EDF8-5DAC-E3C6-B225E3C38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D3726-EFBA-59CD-309C-A9A36DFC7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90191-55BA-9EAC-B975-8E5248C02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AAC4-D111-4FEA-8B2C-5838BFED4C67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89705-BBE3-BAF1-60AF-BA3CBEECA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B4AE5-1386-D390-7FF6-8182475A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3ED1-20DE-434F-8558-BE491B1A5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4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2993B-05F6-B946-8BF8-6382559BE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DE159A-080F-6700-FE65-1C2FB368F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949CF-5D63-19AA-0694-7A38FA691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134E8-2716-141D-AF39-7DB149342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AAC4-D111-4FEA-8B2C-5838BFED4C67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7FE8D-E5BF-2A61-8CAC-F566AAC61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78151-AAAC-29B8-7E12-80F7B5B63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3ED1-20DE-434F-8558-BE491B1A5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86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99986E-E8D8-DE58-DE48-A505E3BA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B3880-9DCB-D12A-E088-D0CBE4254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2460C-B73E-AC50-6582-5F4436999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BAAC4-D111-4FEA-8B2C-5838BFED4C67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7727D-BDA8-AC5D-BD4B-8800A3FC6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8830A-8C64-856D-A99F-E0C7492B3B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B3ED1-20DE-434F-8558-BE491B1A5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2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pir.uconn.edu/home/institutional-research/set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makeameme.org/created/ill-have-you-103eog.jpg" TargetMode="External"/><Relationship Id="rId2" Type="http://schemas.openxmlformats.org/officeDocument/2006/relationships/hyperlink" Target="https://media.tenor.com/BTNqvs8t9SUAAAAM/ok-you-know-it.gi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a.makeameme.org/created/im-listening-syz9iq.jpg" TargetMode="External"/><Relationship Id="rId4" Type="http://schemas.openxmlformats.org/officeDocument/2006/relationships/hyperlink" Target="https://ychef.files.bbci.co.uk/1280x720/p03lcphh.jp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C04B-99DA-465F-9622-6B3B5A36C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39902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/>
          <a:p>
            <a:r>
              <a:rPr lang="en-US" sz="4800" dirty="0"/>
              <a:t>CSE 3100: Systems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45AFA-748C-4441-9A3A-253D6A215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0693" y="5202238"/>
            <a:ext cx="9144000" cy="1655762"/>
          </a:xfrm>
        </p:spPr>
        <p:txBody>
          <a:bodyPr/>
          <a:lstStyle/>
          <a:p>
            <a:r>
              <a:rPr lang="en-US" dirty="0"/>
              <a:t>Professor Kaleel Mahmood </a:t>
            </a:r>
          </a:p>
          <a:p>
            <a:r>
              <a:rPr lang="en-US" dirty="0"/>
              <a:t>Department of Computer Science and Engineering</a:t>
            </a:r>
          </a:p>
          <a:p>
            <a:r>
              <a:rPr lang="en-US" dirty="0"/>
              <a:t>University of Connecticut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2CB5F35-6329-406D-89BD-C9BBF92B1EAD}"/>
              </a:ext>
            </a:extLst>
          </p:cNvPr>
          <p:cNvSpPr txBox="1">
            <a:spLocks/>
          </p:cNvSpPr>
          <p:nvPr/>
        </p:nvSpPr>
        <p:spPr>
          <a:xfrm>
            <a:off x="0" y="2365518"/>
            <a:ext cx="12192000" cy="9398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dirty="0"/>
              <a:t>Part 4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4C48450-A9FE-5EAF-2043-DF74AA549B69}"/>
              </a:ext>
            </a:extLst>
          </p:cNvPr>
          <p:cNvSpPr txBox="1">
            <a:spLocks/>
          </p:cNvSpPr>
          <p:nvPr/>
        </p:nvSpPr>
        <p:spPr>
          <a:xfrm>
            <a:off x="0" y="3127518"/>
            <a:ext cx="12192000" cy="93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/>
              <a:t>Lecture 2: Client Server Syntax</a:t>
            </a:r>
          </a:p>
        </p:txBody>
      </p:sp>
    </p:spTree>
    <p:extLst>
      <p:ext uri="{BB962C8B-B14F-4D97-AF65-F5344CB8AC3E}">
        <p14:creationId xmlns:p14="http://schemas.microsoft.com/office/powerpoint/2010/main" val="2521234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68F9-6F7B-F1EE-5B21-28970199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857"/>
            <a:ext cx="10515600" cy="141393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3600" dirty="0"/>
              <a:t>Syntax: Creating a Socket (2)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1F450A-9892-7A1E-8D39-E1FA4A958C45}"/>
              </a:ext>
            </a:extLst>
          </p:cNvPr>
          <p:cNvSpPr/>
          <p:nvPr/>
        </p:nvSpPr>
        <p:spPr>
          <a:xfrm>
            <a:off x="2232750" y="3202962"/>
            <a:ext cx="862263" cy="946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D466FA-9D85-133D-1E4B-D5B711E02B47}"/>
              </a:ext>
            </a:extLst>
          </p:cNvPr>
          <p:cNvSpPr/>
          <p:nvPr/>
        </p:nvSpPr>
        <p:spPr>
          <a:xfrm>
            <a:off x="49243" y="3090380"/>
            <a:ext cx="238626" cy="946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9EDA0C-D347-BAF7-EE7B-7DC386E50D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15"/>
          <a:stretch/>
        </p:blipFill>
        <p:spPr>
          <a:xfrm>
            <a:off x="287869" y="1728790"/>
            <a:ext cx="3107134" cy="43175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9CC6E78-04B6-942E-9545-9AA00FD22E73}"/>
              </a:ext>
            </a:extLst>
          </p:cNvPr>
          <p:cNvSpPr/>
          <p:nvPr/>
        </p:nvSpPr>
        <p:spPr>
          <a:xfrm>
            <a:off x="351368" y="3775735"/>
            <a:ext cx="914400" cy="872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239FD8-75DB-67E4-BD2E-79B3C7214E43}"/>
              </a:ext>
            </a:extLst>
          </p:cNvPr>
          <p:cNvSpPr/>
          <p:nvPr/>
        </p:nvSpPr>
        <p:spPr>
          <a:xfrm>
            <a:off x="376768" y="3502685"/>
            <a:ext cx="9144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3E39D6-36D4-27F9-B333-E3689AA4A8E5}"/>
              </a:ext>
            </a:extLst>
          </p:cNvPr>
          <p:cNvSpPr/>
          <p:nvPr/>
        </p:nvSpPr>
        <p:spPr>
          <a:xfrm>
            <a:off x="321735" y="3335468"/>
            <a:ext cx="110066" cy="139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868F77-D4CB-846C-E8D2-66D9C107EF7D}"/>
              </a:ext>
            </a:extLst>
          </p:cNvPr>
          <p:cNvSpPr/>
          <p:nvPr/>
        </p:nvSpPr>
        <p:spPr>
          <a:xfrm>
            <a:off x="431800" y="3419078"/>
            <a:ext cx="88899" cy="83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416C9D-0534-5DC9-31A9-5965041DEEEE}"/>
              </a:ext>
            </a:extLst>
          </p:cNvPr>
          <p:cNvSpPr txBox="1"/>
          <p:nvPr/>
        </p:nvSpPr>
        <p:spPr>
          <a:xfrm>
            <a:off x="3458501" y="2082964"/>
            <a:ext cx="822549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#include &lt;sys/</a:t>
            </a:r>
            <a:r>
              <a:rPr lang="en-US" sz="2400" dirty="0" err="1">
                <a:latin typeface="Consolas" panose="020B0609020204030204" pitchFamily="49" charset="0"/>
              </a:rPr>
              <a:t>types.h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#include &lt;sys/</a:t>
            </a:r>
            <a:r>
              <a:rPr lang="en-US" sz="2400" dirty="0" err="1">
                <a:latin typeface="Consolas" panose="020B0609020204030204" pitchFamily="49" charset="0"/>
              </a:rPr>
              <a:t>socket.h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socket</a:t>
            </a:r>
            <a:r>
              <a:rPr lang="en-US" sz="2400" dirty="0">
                <a:latin typeface="Consolas" panose="020B0609020204030204" pitchFamily="49" charset="0"/>
              </a:rPr>
              <a:t>(int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domain</a:t>
            </a:r>
            <a:r>
              <a:rPr lang="en-US" sz="2400" dirty="0">
                <a:latin typeface="Consolas" panose="020B0609020204030204" pitchFamily="49" charset="0"/>
              </a:rPr>
              <a:t>, int 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latin typeface="Consolas" panose="020B0609020204030204" pitchFamily="49" charset="0"/>
              </a:rPr>
              <a:t>, int protocol);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D478F7-0B89-501D-4ACC-028A34095D0F}"/>
              </a:ext>
            </a:extLst>
          </p:cNvPr>
          <p:cNvSpPr/>
          <p:nvPr/>
        </p:nvSpPr>
        <p:spPr>
          <a:xfrm>
            <a:off x="298254" y="2520549"/>
            <a:ext cx="2992964" cy="3335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D4AF68-9537-8695-D943-DDA9EF2AC597}"/>
              </a:ext>
            </a:extLst>
          </p:cNvPr>
          <p:cNvSpPr/>
          <p:nvPr/>
        </p:nvSpPr>
        <p:spPr>
          <a:xfrm>
            <a:off x="321734" y="2187177"/>
            <a:ext cx="2916765" cy="38245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AD15F9-4EA1-1688-EA84-F7CEA2FAA679}"/>
              </a:ext>
            </a:extLst>
          </p:cNvPr>
          <p:cNvCxnSpPr>
            <a:cxnSpLocks/>
          </p:cNvCxnSpPr>
          <p:nvPr/>
        </p:nvCxnSpPr>
        <p:spPr>
          <a:xfrm flipV="1">
            <a:off x="7577667" y="3202962"/>
            <a:ext cx="791633" cy="9464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F22471F-F46F-83B3-B245-3EBC6D5A4371}"/>
              </a:ext>
            </a:extLst>
          </p:cNvPr>
          <p:cNvSpPr txBox="1"/>
          <p:nvPr/>
        </p:nvSpPr>
        <p:spPr>
          <a:xfrm>
            <a:off x="3577166" y="4020710"/>
            <a:ext cx="8496300" cy="1200329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 algn="l" fontAlgn="base"/>
            <a:r>
              <a:rPr lang="en-US" sz="2400" dirty="0">
                <a:solidFill>
                  <a:srgbClr val="273239"/>
                </a:solidFill>
              </a:rPr>
              <a:t>C</a:t>
            </a:r>
            <a:r>
              <a:rPr lang="en-US" sz="2400" b="0" i="0" dirty="0">
                <a:solidFill>
                  <a:srgbClr val="273239"/>
                </a:solidFill>
                <a:effectLst/>
              </a:rPr>
              <a:t>ommunication type</a:t>
            </a:r>
            <a:br>
              <a:rPr lang="en-US" sz="2400" b="0" i="0" dirty="0">
                <a:solidFill>
                  <a:srgbClr val="273239"/>
                </a:solidFill>
                <a:effectLst/>
              </a:rPr>
            </a:br>
            <a:r>
              <a:rPr lang="en-US" sz="2400" b="1" i="0" dirty="0">
                <a:solidFill>
                  <a:srgbClr val="273239"/>
                </a:solidFill>
                <a:effectLst/>
              </a:rPr>
              <a:t>SOCK_STREAM</a:t>
            </a:r>
            <a:r>
              <a:rPr lang="en-US" sz="2400" b="0" i="0" dirty="0">
                <a:solidFill>
                  <a:srgbClr val="273239"/>
                </a:solidFill>
                <a:effectLst/>
              </a:rPr>
              <a:t>: TCP(reliable, connection oriented)</a:t>
            </a:r>
            <a:br>
              <a:rPr lang="en-US" sz="2400" b="0" i="0" dirty="0">
                <a:solidFill>
                  <a:srgbClr val="273239"/>
                </a:solidFill>
                <a:effectLst/>
              </a:rPr>
            </a:br>
            <a:r>
              <a:rPr lang="en-US" sz="2400" b="1" i="0" dirty="0">
                <a:solidFill>
                  <a:srgbClr val="273239"/>
                </a:solidFill>
                <a:effectLst/>
              </a:rPr>
              <a:t>SOCK_DGRAM</a:t>
            </a:r>
            <a:r>
              <a:rPr lang="en-US" sz="2400" b="0" i="0" dirty="0">
                <a:solidFill>
                  <a:srgbClr val="273239"/>
                </a:solidFill>
                <a:effectLst/>
              </a:rPr>
              <a:t>: UDP(unreliable, connectionless)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72F6CA-4FD2-FAAC-FDA4-ED09A7723D2C}"/>
              </a:ext>
            </a:extLst>
          </p:cNvPr>
          <p:cNvSpPr txBox="1"/>
          <p:nvPr/>
        </p:nvSpPr>
        <p:spPr>
          <a:xfrm>
            <a:off x="3869004" y="6488668"/>
            <a:ext cx="60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UDP =User Datagram Protocol</a:t>
            </a:r>
          </a:p>
        </p:txBody>
      </p:sp>
    </p:spTree>
    <p:extLst>
      <p:ext uri="{BB962C8B-B14F-4D97-AF65-F5344CB8AC3E}">
        <p14:creationId xmlns:p14="http://schemas.microsoft.com/office/powerpoint/2010/main" val="531789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68F9-6F7B-F1EE-5B21-28970199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857"/>
            <a:ext cx="10515600" cy="141393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3600" dirty="0"/>
              <a:t>Syntax: Creating a Socket (3)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1F450A-9892-7A1E-8D39-E1FA4A958C45}"/>
              </a:ext>
            </a:extLst>
          </p:cNvPr>
          <p:cNvSpPr/>
          <p:nvPr/>
        </p:nvSpPr>
        <p:spPr>
          <a:xfrm>
            <a:off x="2232750" y="3202962"/>
            <a:ext cx="862263" cy="946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D466FA-9D85-133D-1E4B-D5B711E02B47}"/>
              </a:ext>
            </a:extLst>
          </p:cNvPr>
          <p:cNvSpPr/>
          <p:nvPr/>
        </p:nvSpPr>
        <p:spPr>
          <a:xfrm>
            <a:off x="49243" y="3090380"/>
            <a:ext cx="238626" cy="946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9EDA0C-D347-BAF7-EE7B-7DC386E50D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15"/>
          <a:stretch/>
        </p:blipFill>
        <p:spPr>
          <a:xfrm>
            <a:off x="287869" y="1728790"/>
            <a:ext cx="3107134" cy="43175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9CC6E78-04B6-942E-9545-9AA00FD22E73}"/>
              </a:ext>
            </a:extLst>
          </p:cNvPr>
          <p:cNvSpPr/>
          <p:nvPr/>
        </p:nvSpPr>
        <p:spPr>
          <a:xfrm>
            <a:off x="351368" y="3775735"/>
            <a:ext cx="914400" cy="872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239FD8-75DB-67E4-BD2E-79B3C7214E43}"/>
              </a:ext>
            </a:extLst>
          </p:cNvPr>
          <p:cNvSpPr/>
          <p:nvPr/>
        </p:nvSpPr>
        <p:spPr>
          <a:xfrm>
            <a:off x="376768" y="3502685"/>
            <a:ext cx="9144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3E39D6-36D4-27F9-B333-E3689AA4A8E5}"/>
              </a:ext>
            </a:extLst>
          </p:cNvPr>
          <p:cNvSpPr/>
          <p:nvPr/>
        </p:nvSpPr>
        <p:spPr>
          <a:xfrm>
            <a:off x="321735" y="3335468"/>
            <a:ext cx="110066" cy="139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868F77-D4CB-846C-E8D2-66D9C107EF7D}"/>
              </a:ext>
            </a:extLst>
          </p:cNvPr>
          <p:cNvSpPr/>
          <p:nvPr/>
        </p:nvSpPr>
        <p:spPr>
          <a:xfrm>
            <a:off x="431800" y="3419078"/>
            <a:ext cx="88899" cy="83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416C9D-0534-5DC9-31A9-5965041DEEEE}"/>
              </a:ext>
            </a:extLst>
          </p:cNvPr>
          <p:cNvSpPr txBox="1"/>
          <p:nvPr/>
        </p:nvSpPr>
        <p:spPr>
          <a:xfrm>
            <a:off x="3458501" y="2082964"/>
            <a:ext cx="822549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#include &lt;sys/</a:t>
            </a:r>
            <a:r>
              <a:rPr lang="en-US" sz="2400" dirty="0" err="1">
                <a:latin typeface="Consolas" panose="020B0609020204030204" pitchFamily="49" charset="0"/>
              </a:rPr>
              <a:t>types.h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#include &lt;sys/</a:t>
            </a:r>
            <a:r>
              <a:rPr lang="en-US" sz="2400" dirty="0" err="1">
                <a:latin typeface="Consolas" panose="020B0609020204030204" pitchFamily="49" charset="0"/>
              </a:rPr>
              <a:t>socket.h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socket</a:t>
            </a:r>
            <a:r>
              <a:rPr lang="en-US" sz="2400" dirty="0">
                <a:latin typeface="Consolas" panose="020B0609020204030204" pitchFamily="49" charset="0"/>
              </a:rPr>
              <a:t>(int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domain</a:t>
            </a:r>
            <a:r>
              <a:rPr lang="en-US" sz="2400" dirty="0">
                <a:latin typeface="Consolas" panose="020B0609020204030204" pitchFamily="49" charset="0"/>
              </a:rPr>
              <a:t>, int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latin typeface="Consolas" panose="020B0609020204030204" pitchFamily="49" charset="0"/>
              </a:rPr>
              <a:t>, int 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protocol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D478F7-0B89-501D-4ACC-028A34095D0F}"/>
              </a:ext>
            </a:extLst>
          </p:cNvPr>
          <p:cNvSpPr/>
          <p:nvPr/>
        </p:nvSpPr>
        <p:spPr>
          <a:xfrm>
            <a:off x="298254" y="2520549"/>
            <a:ext cx="2992964" cy="3335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D4AF68-9537-8695-D943-DDA9EF2AC597}"/>
              </a:ext>
            </a:extLst>
          </p:cNvPr>
          <p:cNvSpPr/>
          <p:nvPr/>
        </p:nvSpPr>
        <p:spPr>
          <a:xfrm>
            <a:off x="321734" y="2187177"/>
            <a:ext cx="2916765" cy="38245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AD15F9-4EA1-1688-EA84-F7CEA2FAA679}"/>
              </a:ext>
            </a:extLst>
          </p:cNvPr>
          <p:cNvCxnSpPr>
            <a:cxnSpLocks/>
          </p:cNvCxnSpPr>
          <p:nvPr/>
        </p:nvCxnSpPr>
        <p:spPr>
          <a:xfrm flipV="1">
            <a:off x="7577667" y="3202962"/>
            <a:ext cx="3119966" cy="9464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F22471F-F46F-83B3-B245-3EBC6D5A4371}"/>
              </a:ext>
            </a:extLst>
          </p:cNvPr>
          <p:cNvSpPr txBox="1"/>
          <p:nvPr/>
        </p:nvSpPr>
        <p:spPr>
          <a:xfrm>
            <a:off x="4232800" y="4020710"/>
            <a:ext cx="7260700" cy="461665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pPr algn="ctr" fontAlgn="base"/>
            <a:r>
              <a:rPr lang="en-US" sz="2400" b="0" i="0" dirty="0">
                <a:solidFill>
                  <a:srgbClr val="273239"/>
                </a:solidFill>
                <a:effectLst/>
              </a:rPr>
              <a:t>Protocol value for Internet Protocol(IP), which is 0</a:t>
            </a:r>
          </a:p>
        </p:txBody>
      </p:sp>
    </p:spTree>
    <p:extLst>
      <p:ext uri="{BB962C8B-B14F-4D97-AF65-F5344CB8AC3E}">
        <p14:creationId xmlns:p14="http://schemas.microsoft.com/office/powerpoint/2010/main" val="830927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68F9-6F7B-F1EE-5B21-28970199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857"/>
            <a:ext cx="10515600" cy="141393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3600" dirty="0"/>
              <a:t>Syntax: Creating a Socket (4)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1F450A-9892-7A1E-8D39-E1FA4A958C45}"/>
              </a:ext>
            </a:extLst>
          </p:cNvPr>
          <p:cNvSpPr/>
          <p:nvPr/>
        </p:nvSpPr>
        <p:spPr>
          <a:xfrm>
            <a:off x="2232750" y="3202962"/>
            <a:ext cx="862263" cy="946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D466FA-9D85-133D-1E4B-D5B711E02B47}"/>
              </a:ext>
            </a:extLst>
          </p:cNvPr>
          <p:cNvSpPr/>
          <p:nvPr/>
        </p:nvSpPr>
        <p:spPr>
          <a:xfrm>
            <a:off x="49243" y="3090380"/>
            <a:ext cx="238626" cy="946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9EDA0C-D347-BAF7-EE7B-7DC386E50D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15"/>
          <a:stretch/>
        </p:blipFill>
        <p:spPr>
          <a:xfrm>
            <a:off x="287869" y="1728790"/>
            <a:ext cx="3107134" cy="43175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9CC6E78-04B6-942E-9545-9AA00FD22E73}"/>
              </a:ext>
            </a:extLst>
          </p:cNvPr>
          <p:cNvSpPr/>
          <p:nvPr/>
        </p:nvSpPr>
        <p:spPr>
          <a:xfrm>
            <a:off x="351368" y="3775735"/>
            <a:ext cx="914400" cy="872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239FD8-75DB-67E4-BD2E-79B3C7214E43}"/>
              </a:ext>
            </a:extLst>
          </p:cNvPr>
          <p:cNvSpPr/>
          <p:nvPr/>
        </p:nvSpPr>
        <p:spPr>
          <a:xfrm>
            <a:off x="376768" y="3502685"/>
            <a:ext cx="9144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3E39D6-36D4-27F9-B333-E3689AA4A8E5}"/>
              </a:ext>
            </a:extLst>
          </p:cNvPr>
          <p:cNvSpPr/>
          <p:nvPr/>
        </p:nvSpPr>
        <p:spPr>
          <a:xfrm>
            <a:off x="321735" y="3335468"/>
            <a:ext cx="110066" cy="139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868F77-D4CB-846C-E8D2-66D9C107EF7D}"/>
              </a:ext>
            </a:extLst>
          </p:cNvPr>
          <p:cNvSpPr/>
          <p:nvPr/>
        </p:nvSpPr>
        <p:spPr>
          <a:xfrm>
            <a:off x="431800" y="3419078"/>
            <a:ext cx="88899" cy="83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416C9D-0534-5DC9-31A9-5965041DEEEE}"/>
              </a:ext>
            </a:extLst>
          </p:cNvPr>
          <p:cNvSpPr txBox="1"/>
          <p:nvPr/>
        </p:nvSpPr>
        <p:spPr>
          <a:xfrm>
            <a:off x="3458501" y="2082964"/>
            <a:ext cx="822549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#include &lt;sys/</a:t>
            </a:r>
            <a:r>
              <a:rPr lang="en-US" sz="2400" dirty="0" err="1">
                <a:latin typeface="Consolas" panose="020B0609020204030204" pitchFamily="49" charset="0"/>
              </a:rPr>
              <a:t>types.h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#include &lt;sys/</a:t>
            </a:r>
            <a:r>
              <a:rPr lang="en-US" sz="2400" dirty="0" err="1">
                <a:latin typeface="Consolas" panose="020B0609020204030204" pitchFamily="49" charset="0"/>
              </a:rPr>
              <a:t>socket.h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socket</a:t>
            </a:r>
            <a:r>
              <a:rPr lang="en-US" sz="2400" dirty="0">
                <a:latin typeface="Consolas" panose="020B0609020204030204" pitchFamily="49" charset="0"/>
              </a:rPr>
              <a:t>(int domain, int type, int protocol);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D478F7-0B89-501D-4ACC-028A34095D0F}"/>
              </a:ext>
            </a:extLst>
          </p:cNvPr>
          <p:cNvSpPr/>
          <p:nvPr/>
        </p:nvSpPr>
        <p:spPr>
          <a:xfrm>
            <a:off x="287869" y="2543834"/>
            <a:ext cx="2992964" cy="3335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D4AF68-9537-8695-D943-DDA9EF2AC597}"/>
              </a:ext>
            </a:extLst>
          </p:cNvPr>
          <p:cNvSpPr/>
          <p:nvPr/>
        </p:nvSpPr>
        <p:spPr>
          <a:xfrm>
            <a:off x="321734" y="2187177"/>
            <a:ext cx="2916765" cy="38245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524D8D-C1AF-6D5F-D481-4D23850D2595}"/>
              </a:ext>
            </a:extLst>
          </p:cNvPr>
          <p:cNvCxnSpPr>
            <a:cxnSpLocks/>
          </p:cNvCxnSpPr>
          <p:nvPr/>
        </p:nvCxnSpPr>
        <p:spPr>
          <a:xfrm flipH="1" flipV="1">
            <a:off x="3822700" y="3202962"/>
            <a:ext cx="2036233" cy="11616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2F46C9-835B-5926-EBEE-CE75963B544C}"/>
              </a:ext>
            </a:extLst>
          </p:cNvPr>
          <p:cNvSpPr txBox="1"/>
          <p:nvPr/>
        </p:nvSpPr>
        <p:spPr>
          <a:xfrm>
            <a:off x="3413587" y="4158946"/>
            <a:ext cx="8225499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Returns a file descriptor for the given domain, type, and protocol.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Returns -1 on error.</a:t>
            </a:r>
          </a:p>
          <a:p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// Use close() to close a socket</a:t>
            </a:r>
          </a:p>
        </p:txBody>
      </p:sp>
    </p:spTree>
    <p:extLst>
      <p:ext uri="{BB962C8B-B14F-4D97-AF65-F5344CB8AC3E}">
        <p14:creationId xmlns:p14="http://schemas.microsoft.com/office/powerpoint/2010/main" val="1713188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68F9-6F7B-F1EE-5B21-28970199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857"/>
            <a:ext cx="10515600" cy="141393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3600" dirty="0"/>
              <a:t>Binding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1F450A-9892-7A1E-8D39-E1FA4A958C45}"/>
              </a:ext>
            </a:extLst>
          </p:cNvPr>
          <p:cNvSpPr/>
          <p:nvPr/>
        </p:nvSpPr>
        <p:spPr>
          <a:xfrm>
            <a:off x="2084584" y="3202962"/>
            <a:ext cx="862263" cy="946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D466FA-9D85-133D-1E4B-D5B711E02B47}"/>
              </a:ext>
            </a:extLst>
          </p:cNvPr>
          <p:cNvSpPr/>
          <p:nvPr/>
        </p:nvSpPr>
        <p:spPr>
          <a:xfrm>
            <a:off x="25533" y="3090380"/>
            <a:ext cx="114170" cy="946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9EDA0C-D347-BAF7-EE7B-7DC386E50D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15"/>
          <a:stretch/>
        </p:blipFill>
        <p:spPr>
          <a:xfrm>
            <a:off x="139703" y="1728790"/>
            <a:ext cx="3107134" cy="43175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9CC6E78-04B6-942E-9545-9AA00FD22E73}"/>
              </a:ext>
            </a:extLst>
          </p:cNvPr>
          <p:cNvSpPr/>
          <p:nvPr/>
        </p:nvSpPr>
        <p:spPr>
          <a:xfrm>
            <a:off x="203202" y="3775735"/>
            <a:ext cx="914400" cy="872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239FD8-75DB-67E4-BD2E-79B3C7214E43}"/>
              </a:ext>
            </a:extLst>
          </p:cNvPr>
          <p:cNvSpPr/>
          <p:nvPr/>
        </p:nvSpPr>
        <p:spPr>
          <a:xfrm>
            <a:off x="228602" y="3502685"/>
            <a:ext cx="9144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3E39D6-36D4-27F9-B333-E3689AA4A8E5}"/>
              </a:ext>
            </a:extLst>
          </p:cNvPr>
          <p:cNvSpPr/>
          <p:nvPr/>
        </p:nvSpPr>
        <p:spPr>
          <a:xfrm>
            <a:off x="173569" y="3335468"/>
            <a:ext cx="110066" cy="139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868F77-D4CB-846C-E8D2-66D9C107EF7D}"/>
              </a:ext>
            </a:extLst>
          </p:cNvPr>
          <p:cNvSpPr/>
          <p:nvPr/>
        </p:nvSpPr>
        <p:spPr>
          <a:xfrm>
            <a:off x="283634" y="3419078"/>
            <a:ext cx="88899" cy="83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D478F7-0B89-501D-4ACC-028A34095D0F}"/>
              </a:ext>
            </a:extLst>
          </p:cNvPr>
          <p:cNvSpPr/>
          <p:nvPr/>
        </p:nvSpPr>
        <p:spPr>
          <a:xfrm>
            <a:off x="139703" y="3142724"/>
            <a:ext cx="2992964" cy="2736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B58D51-8773-C76C-9552-385D01940426}"/>
              </a:ext>
            </a:extLst>
          </p:cNvPr>
          <p:cNvCxnSpPr/>
          <p:nvPr/>
        </p:nvCxnSpPr>
        <p:spPr>
          <a:xfrm>
            <a:off x="228602" y="2396067"/>
            <a:ext cx="1752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9149F16-FCB0-A442-27D7-5BBC00B73B87}"/>
              </a:ext>
            </a:extLst>
          </p:cNvPr>
          <p:cNvSpPr/>
          <p:nvPr/>
        </p:nvSpPr>
        <p:spPr>
          <a:xfrm>
            <a:off x="139703" y="2541241"/>
            <a:ext cx="2959098" cy="60148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7DB1E4-45D5-76F2-6B13-23BE739CE096}"/>
              </a:ext>
            </a:extLst>
          </p:cNvPr>
          <p:cNvSpPr txBox="1"/>
          <p:nvPr/>
        </p:nvSpPr>
        <p:spPr>
          <a:xfrm>
            <a:off x="3839633" y="2654300"/>
            <a:ext cx="72517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Two concepts:</a:t>
            </a:r>
          </a:p>
          <a:p>
            <a:pPr marL="342900" indent="-342900">
              <a:buAutoNum type="arabicPeriod"/>
            </a:pPr>
            <a:r>
              <a:rPr lang="en-US" sz="3600" dirty="0"/>
              <a:t>The binding function call</a:t>
            </a:r>
          </a:p>
          <a:p>
            <a:pPr marL="342900" indent="-342900">
              <a:buAutoNum type="arabicPeriod"/>
            </a:pPr>
            <a:r>
              <a:rPr lang="en-US" sz="3600" dirty="0"/>
              <a:t>The IP address </a:t>
            </a:r>
          </a:p>
        </p:txBody>
      </p:sp>
    </p:spTree>
    <p:extLst>
      <p:ext uri="{BB962C8B-B14F-4D97-AF65-F5344CB8AC3E}">
        <p14:creationId xmlns:p14="http://schemas.microsoft.com/office/powerpoint/2010/main" val="3841298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68F9-6F7B-F1EE-5B21-28970199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857"/>
            <a:ext cx="10515600" cy="141393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3600" dirty="0"/>
              <a:t>Syntax: Binding (1)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1F450A-9892-7A1E-8D39-E1FA4A958C45}"/>
              </a:ext>
            </a:extLst>
          </p:cNvPr>
          <p:cNvSpPr/>
          <p:nvPr/>
        </p:nvSpPr>
        <p:spPr>
          <a:xfrm>
            <a:off x="2084584" y="3202962"/>
            <a:ext cx="862263" cy="946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D466FA-9D85-133D-1E4B-D5B711E02B47}"/>
              </a:ext>
            </a:extLst>
          </p:cNvPr>
          <p:cNvSpPr/>
          <p:nvPr/>
        </p:nvSpPr>
        <p:spPr>
          <a:xfrm>
            <a:off x="25533" y="3090380"/>
            <a:ext cx="114170" cy="946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9EDA0C-D347-BAF7-EE7B-7DC386E50D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15"/>
          <a:stretch/>
        </p:blipFill>
        <p:spPr>
          <a:xfrm>
            <a:off x="139703" y="1728790"/>
            <a:ext cx="3107134" cy="43175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9CC6E78-04B6-942E-9545-9AA00FD22E73}"/>
              </a:ext>
            </a:extLst>
          </p:cNvPr>
          <p:cNvSpPr/>
          <p:nvPr/>
        </p:nvSpPr>
        <p:spPr>
          <a:xfrm>
            <a:off x="203202" y="3775735"/>
            <a:ext cx="914400" cy="872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239FD8-75DB-67E4-BD2E-79B3C7214E43}"/>
              </a:ext>
            </a:extLst>
          </p:cNvPr>
          <p:cNvSpPr/>
          <p:nvPr/>
        </p:nvSpPr>
        <p:spPr>
          <a:xfrm>
            <a:off x="228602" y="3502685"/>
            <a:ext cx="9144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3E39D6-36D4-27F9-B333-E3689AA4A8E5}"/>
              </a:ext>
            </a:extLst>
          </p:cNvPr>
          <p:cNvSpPr/>
          <p:nvPr/>
        </p:nvSpPr>
        <p:spPr>
          <a:xfrm>
            <a:off x="173569" y="3335468"/>
            <a:ext cx="110066" cy="139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868F77-D4CB-846C-E8D2-66D9C107EF7D}"/>
              </a:ext>
            </a:extLst>
          </p:cNvPr>
          <p:cNvSpPr/>
          <p:nvPr/>
        </p:nvSpPr>
        <p:spPr>
          <a:xfrm>
            <a:off x="283634" y="3419078"/>
            <a:ext cx="88899" cy="83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D478F7-0B89-501D-4ACC-028A34095D0F}"/>
              </a:ext>
            </a:extLst>
          </p:cNvPr>
          <p:cNvSpPr/>
          <p:nvPr/>
        </p:nvSpPr>
        <p:spPr>
          <a:xfrm>
            <a:off x="139703" y="3142724"/>
            <a:ext cx="2992964" cy="2736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B58D51-8773-C76C-9552-385D01940426}"/>
              </a:ext>
            </a:extLst>
          </p:cNvPr>
          <p:cNvCxnSpPr/>
          <p:nvPr/>
        </p:nvCxnSpPr>
        <p:spPr>
          <a:xfrm>
            <a:off x="228602" y="2396067"/>
            <a:ext cx="1752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9149F16-FCB0-A442-27D7-5BBC00B73B87}"/>
              </a:ext>
            </a:extLst>
          </p:cNvPr>
          <p:cNvSpPr/>
          <p:nvPr/>
        </p:nvSpPr>
        <p:spPr>
          <a:xfrm>
            <a:off x="139703" y="2541241"/>
            <a:ext cx="2959098" cy="60148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6151B5-F10B-038E-B5EB-5A6382C110A9}"/>
              </a:ext>
            </a:extLst>
          </p:cNvPr>
          <p:cNvSpPr txBox="1"/>
          <p:nvPr/>
        </p:nvSpPr>
        <p:spPr>
          <a:xfrm>
            <a:off x="3221566" y="3548404"/>
            <a:ext cx="886192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1800" dirty="0">
                <a:latin typeface="Consolas" panose="020B0609020204030204" pitchFamily="49" charset="0"/>
                <a:sym typeface="Courier"/>
              </a:rPr>
              <a:t>#include &lt;sys/</a:t>
            </a:r>
            <a:r>
              <a:rPr lang="en-US" sz="1800" dirty="0" err="1">
                <a:latin typeface="Consolas" panose="020B0609020204030204" pitchFamily="49" charset="0"/>
                <a:sym typeface="Courier"/>
              </a:rPr>
              <a:t>types.h</a:t>
            </a:r>
            <a:r>
              <a:rPr lang="en-US" sz="1800" dirty="0">
                <a:latin typeface="Consolas" panose="020B0609020204030204" pitchFamily="49" charset="0"/>
                <a:sym typeface="Courier"/>
              </a:rPr>
              <a:t>&gt;</a:t>
            </a:r>
          </a:p>
          <a:p>
            <a:pPr marL="0" lvl="0" indent="0">
              <a:buNone/>
            </a:pPr>
            <a:r>
              <a:rPr lang="en-US" sz="1800" dirty="0">
                <a:latin typeface="Consolas" panose="020B0609020204030204" pitchFamily="49" charset="0"/>
                <a:sym typeface="Courier"/>
              </a:rPr>
              <a:t>#include &lt;sys/</a:t>
            </a:r>
            <a:r>
              <a:rPr lang="en-US" sz="1800" dirty="0" err="1">
                <a:latin typeface="Consolas" panose="020B0609020204030204" pitchFamily="49" charset="0"/>
                <a:sym typeface="Courier"/>
              </a:rPr>
              <a:t>socket.h</a:t>
            </a:r>
            <a:r>
              <a:rPr lang="en-US" sz="1800" dirty="0">
                <a:latin typeface="Consolas" panose="020B0609020204030204" pitchFamily="49" charset="0"/>
                <a:sym typeface="Courier"/>
              </a:rPr>
              <a:t>&gt;</a:t>
            </a:r>
          </a:p>
          <a:p>
            <a:pPr marL="0" lvl="0" indent="0">
              <a:buNone/>
            </a:pPr>
            <a:endParaRPr lang="en-US" sz="1800" dirty="0">
              <a:latin typeface="Consolas" panose="020B0609020204030204" pitchFamily="49" charset="0"/>
              <a:sym typeface="Courier"/>
            </a:endParaRPr>
          </a:p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  <a:sym typeface="Courier"/>
              </a:rPr>
              <a:t>int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sym typeface="Courier"/>
              </a:rPr>
              <a:t>bind</a:t>
            </a:r>
            <a:r>
              <a:rPr lang="en-US" dirty="0">
                <a:latin typeface="Consolas" panose="020B0609020204030204" pitchFamily="49" charset="0"/>
                <a:sym typeface="Courier"/>
              </a:rPr>
              <a:t>(int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sym typeface="Courier"/>
              </a:rPr>
              <a:t>sockfd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sym typeface="Courier"/>
              </a:rPr>
              <a:t>, const struct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sym typeface="Courier"/>
              </a:rPr>
              <a:t>sockaddr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sym typeface="Courier"/>
              </a:rPr>
              <a:t> *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sym typeface="Courier"/>
              </a:rPr>
              <a:t>addr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sym typeface="Courier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sym typeface="Courier"/>
              </a:rPr>
              <a:t>socklen_t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sym typeface="Courier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sym typeface="Courier"/>
              </a:rPr>
              <a:t>addrlen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sym typeface="Courier"/>
              </a:rPr>
              <a:t>);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1D9AF0-EE56-7F56-3902-60CF2FBE8AAE}"/>
              </a:ext>
            </a:extLst>
          </p:cNvPr>
          <p:cNvSpPr txBox="1"/>
          <p:nvPr/>
        </p:nvSpPr>
        <p:spPr>
          <a:xfrm>
            <a:off x="3441702" y="2034083"/>
            <a:ext cx="8144930" cy="1384995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spAutoFit/>
          </a:bodyPr>
          <a:lstStyle/>
          <a:p>
            <a:r>
              <a:rPr lang="en-US" sz="2800" dirty="0"/>
              <a:t>After the creation of the socket, the bind function binds the socket to the address and port number specified in </a:t>
            </a:r>
            <a:r>
              <a:rPr lang="en-US" sz="2800" dirty="0" err="1"/>
              <a:t>addr</a:t>
            </a:r>
            <a:r>
              <a:rPr lang="en-US" sz="2800" dirty="0"/>
              <a:t>(custom data structure).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1C33C5-15F7-CD6E-4CA3-547F1668E35F}"/>
              </a:ext>
            </a:extLst>
          </p:cNvPr>
          <p:cNvSpPr txBox="1"/>
          <p:nvPr/>
        </p:nvSpPr>
        <p:spPr>
          <a:xfrm>
            <a:off x="2963332" y="6542180"/>
            <a:ext cx="6637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https://www.geeksforgeeks.org/socket-programming-cc/#c</a:t>
            </a:r>
          </a:p>
        </p:txBody>
      </p:sp>
    </p:spTree>
    <p:extLst>
      <p:ext uri="{BB962C8B-B14F-4D97-AF65-F5344CB8AC3E}">
        <p14:creationId xmlns:p14="http://schemas.microsoft.com/office/powerpoint/2010/main" val="2253179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68F9-6F7B-F1EE-5B21-28970199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857"/>
            <a:ext cx="10515600" cy="141393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3600" dirty="0"/>
              <a:t>Syntax: Binding (2)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1F450A-9892-7A1E-8D39-E1FA4A958C45}"/>
              </a:ext>
            </a:extLst>
          </p:cNvPr>
          <p:cNvSpPr/>
          <p:nvPr/>
        </p:nvSpPr>
        <p:spPr>
          <a:xfrm>
            <a:off x="2084584" y="3202962"/>
            <a:ext cx="862263" cy="946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D466FA-9D85-133D-1E4B-D5B711E02B47}"/>
              </a:ext>
            </a:extLst>
          </p:cNvPr>
          <p:cNvSpPr/>
          <p:nvPr/>
        </p:nvSpPr>
        <p:spPr>
          <a:xfrm>
            <a:off x="25533" y="3090380"/>
            <a:ext cx="114170" cy="946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9EDA0C-D347-BAF7-EE7B-7DC386E50D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15"/>
          <a:stretch/>
        </p:blipFill>
        <p:spPr>
          <a:xfrm>
            <a:off x="139703" y="1728790"/>
            <a:ext cx="3107134" cy="43175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9CC6E78-04B6-942E-9545-9AA00FD22E73}"/>
              </a:ext>
            </a:extLst>
          </p:cNvPr>
          <p:cNvSpPr/>
          <p:nvPr/>
        </p:nvSpPr>
        <p:spPr>
          <a:xfrm>
            <a:off x="203202" y="3775735"/>
            <a:ext cx="914400" cy="872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239FD8-75DB-67E4-BD2E-79B3C7214E43}"/>
              </a:ext>
            </a:extLst>
          </p:cNvPr>
          <p:cNvSpPr/>
          <p:nvPr/>
        </p:nvSpPr>
        <p:spPr>
          <a:xfrm>
            <a:off x="228602" y="3502685"/>
            <a:ext cx="9144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3E39D6-36D4-27F9-B333-E3689AA4A8E5}"/>
              </a:ext>
            </a:extLst>
          </p:cNvPr>
          <p:cNvSpPr/>
          <p:nvPr/>
        </p:nvSpPr>
        <p:spPr>
          <a:xfrm>
            <a:off x="173569" y="3335468"/>
            <a:ext cx="110066" cy="139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868F77-D4CB-846C-E8D2-66D9C107EF7D}"/>
              </a:ext>
            </a:extLst>
          </p:cNvPr>
          <p:cNvSpPr/>
          <p:nvPr/>
        </p:nvSpPr>
        <p:spPr>
          <a:xfrm>
            <a:off x="283634" y="3419078"/>
            <a:ext cx="88899" cy="83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D478F7-0B89-501D-4ACC-028A34095D0F}"/>
              </a:ext>
            </a:extLst>
          </p:cNvPr>
          <p:cNvSpPr/>
          <p:nvPr/>
        </p:nvSpPr>
        <p:spPr>
          <a:xfrm>
            <a:off x="139703" y="3142724"/>
            <a:ext cx="2992964" cy="2736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B58D51-8773-C76C-9552-385D01940426}"/>
              </a:ext>
            </a:extLst>
          </p:cNvPr>
          <p:cNvCxnSpPr/>
          <p:nvPr/>
        </p:nvCxnSpPr>
        <p:spPr>
          <a:xfrm>
            <a:off x="228602" y="2396067"/>
            <a:ext cx="1752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9149F16-FCB0-A442-27D7-5BBC00B73B87}"/>
              </a:ext>
            </a:extLst>
          </p:cNvPr>
          <p:cNvSpPr/>
          <p:nvPr/>
        </p:nvSpPr>
        <p:spPr>
          <a:xfrm>
            <a:off x="139703" y="2541241"/>
            <a:ext cx="2959098" cy="60148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6151B5-F10B-038E-B5EB-5A6382C110A9}"/>
              </a:ext>
            </a:extLst>
          </p:cNvPr>
          <p:cNvSpPr txBox="1"/>
          <p:nvPr/>
        </p:nvSpPr>
        <p:spPr>
          <a:xfrm>
            <a:off x="3190373" y="2135139"/>
            <a:ext cx="886192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1800" dirty="0">
                <a:latin typeface="Consolas" panose="020B0609020204030204" pitchFamily="49" charset="0"/>
                <a:sym typeface="Courier"/>
              </a:rPr>
              <a:t>#include &lt;sys/</a:t>
            </a:r>
            <a:r>
              <a:rPr lang="en-US" sz="1800" dirty="0" err="1">
                <a:latin typeface="Consolas" panose="020B0609020204030204" pitchFamily="49" charset="0"/>
                <a:sym typeface="Courier"/>
              </a:rPr>
              <a:t>types.h</a:t>
            </a:r>
            <a:r>
              <a:rPr lang="en-US" sz="1800" dirty="0">
                <a:latin typeface="Consolas" panose="020B0609020204030204" pitchFamily="49" charset="0"/>
                <a:sym typeface="Courier"/>
              </a:rPr>
              <a:t>&gt;</a:t>
            </a:r>
          </a:p>
          <a:p>
            <a:pPr marL="0" lvl="0" indent="0">
              <a:buNone/>
            </a:pPr>
            <a:r>
              <a:rPr lang="en-US" sz="1800" dirty="0">
                <a:latin typeface="Consolas" panose="020B0609020204030204" pitchFamily="49" charset="0"/>
                <a:sym typeface="Courier"/>
              </a:rPr>
              <a:t>#include &lt;sys/</a:t>
            </a:r>
            <a:r>
              <a:rPr lang="en-US" sz="1800" dirty="0" err="1">
                <a:latin typeface="Consolas" panose="020B0609020204030204" pitchFamily="49" charset="0"/>
                <a:sym typeface="Courier"/>
              </a:rPr>
              <a:t>socket.h</a:t>
            </a:r>
            <a:r>
              <a:rPr lang="en-US" sz="1800" dirty="0">
                <a:latin typeface="Consolas" panose="020B0609020204030204" pitchFamily="49" charset="0"/>
                <a:sym typeface="Courier"/>
              </a:rPr>
              <a:t>&gt;</a:t>
            </a:r>
          </a:p>
          <a:p>
            <a:pPr marL="0" lvl="0" indent="0">
              <a:buNone/>
            </a:pPr>
            <a:endParaRPr lang="en-US" sz="1800" dirty="0">
              <a:latin typeface="Consolas" panose="020B0609020204030204" pitchFamily="49" charset="0"/>
              <a:sym typeface="Courier"/>
            </a:endParaRPr>
          </a:p>
          <a:p>
            <a:pPr marL="0" lvl="0" indent="0">
              <a:buNone/>
            </a:pP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sym typeface="Courier"/>
              </a:rPr>
              <a:t>int</a:t>
            </a:r>
            <a:r>
              <a:rPr lang="en-US" dirty="0">
                <a:latin typeface="Consolas" panose="020B0609020204030204" pitchFamily="49" charset="0"/>
                <a:sym typeface="Courier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sym typeface="Courier"/>
              </a:rPr>
              <a:t>bind</a:t>
            </a:r>
            <a:r>
              <a:rPr lang="en-US" dirty="0">
                <a:latin typeface="Consolas" panose="020B0609020204030204" pitchFamily="49" charset="0"/>
                <a:sym typeface="Courier"/>
              </a:rPr>
              <a:t>(int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sym typeface="Courier"/>
              </a:rPr>
              <a:t>sockfd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sym typeface="Courier"/>
              </a:rPr>
              <a:t>, const struct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sym typeface="Courier"/>
              </a:rPr>
              <a:t>sockaddr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sym typeface="Courier"/>
              </a:rPr>
              <a:t> *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sym typeface="Courier"/>
              </a:rPr>
              <a:t>addr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sym typeface="Courier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sym typeface="Courier"/>
              </a:rPr>
              <a:t>socklen_t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sym typeface="Courier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sym typeface="Courier"/>
              </a:rPr>
              <a:t>addrlen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sym typeface="Courier"/>
              </a:rPr>
              <a:t>);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183E8DD-3E80-6FDD-B1E8-248A80B08AA9}"/>
              </a:ext>
            </a:extLst>
          </p:cNvPr>
          <p:cNvCxnSpPr>
            <a:cxnSpLocks/>
          </p:cNvCxnSpPr>
          <p:nvPr/>
        </p:nvCxnSpPr>
        <p:spPr>
          <a:xfrm flipH="1" flipV="1">
            <a:off x="3465095" y="3240505"/>
            <a:ext cx="958516" cy="13555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41D9AF0-EE56-7F56-3902-60CF2FBE8AAE}"/>
              </a:ext>
            </a:extLst>
          </p:cNvPr>
          <p:cNvSpPr txBox="1"/>
          <p:nvPr/>
        </p:nvSpPr>
        <p:spPr>
          <a:xfrm>
            <a:off x="4330635" y="4429316"/>
            <a:ext cx="5850531" cy="954107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If successful, bind() returns 0</a:t>
            </a:r>
          </a:p>
          <a:p>
            <a:pPr algn="ctr"/>
            <a:r>
              <a:rPr lang="en-US" sz="2800" dirty="0"/>
              <a:t>If unsuccessful, bind() returns -1</a:t>
            </a:r>
          </a:p>
        </p:txBody>
      </p:sp>
    </p:spTree>
    <p:extLst>
      <p:ext uri="{BB962C8B-B14F-4D97-AF65-F5344CB8AC3E}">
        <p14:creationId xmlns:p14="http://schemas.microsoft.com/office/powerpoint/2010/main" val="3108492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68F9-6F7B-F1EE-5B21-28970199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857"/>
            <a:ext cx="10515600" cy="141393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3600" dirty="0"/>
              <a:t>Syntax: Binding (3)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1F450A-9892-7A1E-8D39-E1FA4A958C45}"/>
              </a:ext>
            </a:extLst>
          </p:cNvPr>
          <p:cNvSpPr/>
          <p:nvPr/>
        </p:nvSpPr>
        <p:spPr>
          <a:xfrm>
            <a:off x="2084584" y="3202962"/>
            <a:ext cx="862263" cy="946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D466FA-9D85-133D-1E4B-D5B711E02B47}"/>
              </a:ext>
            </a:extLst>
          </p:cNvPr>
          <p:cNvSpPr/>
          <p:nvPr/>
        </p:nvSpPr>
        <p:spPr>
          <a:xfrm>
            <a:off x="25533" y="3090380"/>
            <a:ext cx="114170" cy="946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9EDA0C-D347-BAF7-EE7B-7DC386E50D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15"/>
          <a:stretch/>
        </p:blipFill>
        <p:spPr>
          <a:xfrm>
            <a:off x="139703" y="1728790"/>
            <a:ext cx="3107134" cy="43175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9CC6E78-04B6-942E-9545-9AA00FD22E73}"/>
              </a:ext>
            </a:extLst>
          </p:cNvPr>
          <p:cNvSpPr/>
          <p:nvPr/>
        </p:nvSpPr>
        <p:spPr>
          <a:xfrm>
            <a:off x="203202" y="3775735"/>
            <a:ext cx="914400" cy="872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239FD8-75DB-67E4-BD2E-79B3C7214E43}"/>
              </a:ext>
            </a:extLst>
          </p:cNvPr>
          <p:cNvSpPr/>
          <p:nvPr/>
        </p:nvSpPr>
        <p:spPr>
          <a:xfrm>
            <a:off x="228602" y="3502685"/>
            <a:ext cx="9144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3E39D6-36D4-27F9-B333-E3689AA4A8E5}"/>
              </a:ext>
            </a:extLst>
          </p:cNvPr>
          <p:cNvSpPr/>
          <p:nvPr/>
        </p:nvSpPr>
        <p:spPr>
          <a:xfrm>
            <a:off x="173569" y="3335468"/>
            <a:ext cx="110066" cy="139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868F77-D4CB-846C-E8D2-66D9C107EF7D}"/>
              </a:ext>
            </a:extLst>
          </p:cNvPr>
          <p:cNvSpPr/>
          <p:nvPr/>
        </p:nvSpPr>
        <p:spPr>
          <a:xfrm>
            <a:off x="283634" y="3419078"/>
            <a:ext cx="88899" cy="83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D478F7-0B89-501D-4ACC-028A34095D0F}"/>
              </a:ext>
            </a:extLst>
          </p:cNvPr>
          <p:cNvSpPr/>
          <p:nvPr/>
        </p:nvSpPr>
        <p:spPr>
          <a:xfrm>
            <a:off x="139703" y="3142724"/>
            <a:ext cx="2992964" cy="2736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B58D51-8773-C76C-9552-385D01940426}"/>
              </a:ext>
            </a:extLst>
          </p:cNvPr>
          <p:cNvCxnSpPr/>
          <p:nvPr/>
        </p:nvCxnSpPr>
        <p:spPr>
          <a:xfrm>
            <a:off x="228602" y="2396067"/>
            <a:ext cx="1752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9149F16-FCB0-A442-27D7-5BBC00B73B87}"/>
              </a:ext>
            </a:extLst>
          </p:cNvPr>
          <p:cNvSpPr/>
          <p:nvPr/>
        </p:nvSpPr>
        <p:spPr>
          <a:xfrm>
            <a:off x="139703" y="2541241"/>
            <a:ext cx="2959098" cy="60148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6151B5-F10B-038E-B5EB-5A6382C110A9}"/>
              </a:ext>
            </a:extLst>
          </p:cNvPr>
          <p:cNvSpPr txBox="1"/>
          <p:nvPr/>
        </p:nvSpPr>
        <p:spPr>
          <a:xfrm>
            <a:off x="3190373" y="2135139"/>
            <a:ext cx="886192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1800" dirty="0">
                <a:latin typeface="Consolas" panose="020B0609020204030204" pitchFamily="49" charset="0"/>
                <a:sym typeface="Courier"/>
              </a:rPr>
              <a:t>#include &lt;sys/</a:t>
            </a:r>
            <a:r>
              <a:rPr lang="en-US" sz="1800" dirty="0" err="1">
                <a:latin typeface="Consolas" panose="020B0609020204030204" pitchFamily="49" charset="0"/>
                <a:sym typeface="Courier"/>
              </a:rPr>
              <a:t>types.h</a:t>
            </a:r>
            <a:r>
              <a:rPr lang="en-US" sz="1800" dirty="0">
                <a:latin typeface="Consolas" panose="020B0609020204030204" pitchFamily="49" charset="0"/>
                <a:sym typeface="Courier"/>
              </a:rPr>
              <a:t>&gt;</a:t>
            </a:r>
          </a:p>
          <a:p>
            <a:pPr marL="0" lvl="0" indent="0">
              <a:buNone/>
            </a:pPr>
            <a:r>
              <a:rPr lang="en-US" sz="1800" dirty="0">
                <a:latin typeface="Consolas" panose="020B0609020204030204" pitchFamily="49" charset="0"/>
                <a:sym typeface="Courier"/>
              </a:rPr>
              <a:t>#include &lt;sys/</a:t>
            </a:r>
            <a:r>
              <a:rPr lang="en-US" sz="1800" dirty="0" err="1">
                <a:latin typeface="Consolas" panose="020B0609020204030204" pitchFamily="49" charset="0"/>
                <a:sym typeface="Courier"/>
              </a:rPr>
              <a:t>socket.h</a:t>
            </a:r>
            <a:r>
              <a:rPr lang="en-US" sz="1800" dirty="0">
                <a:latin typeface="Consolas" panose="020B0609020204030204" pitchFamily="49" charset="0"/>
                <a:sym typeface="Courier"/>
              </a:rPr>
              <a:t>&gt;</a:t>
            </a:r>
          </a:p>
          <a:p>
            <a:pPr marL="0" lvl="0" indent="0">
              <a:buNone/>
            </a:pPr>
            <a:endParaRPr lang="en-US" sz="1800" dirty="0">
              <a:latin typeface="Consolas" panose="020B0609020204030204" pitchFamily="49" charset="0"/>
              <a:sym typeface="Courier"/>
            </a:endParaRPr>
          </a:p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  <a:sym typeface="Courier"/>
              </a:rPr>
              <a:t>int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sym typeface="Courier"/>
              </a:rPr>
              <a:t>bind</a:t>
            </a:r>
            <a:r>
              <a:rPr lang="en-US" dirty="0">
                <a:latin typeface="Consolas" panose="020B0609020204030204" pitchFamily="49" charset="0"/>
                <a:sym typeface="Courier"/>
              </a:rPr>
              <a:t>(int 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sym typeface="Courier"/>
              </a:rPr>
              <a:t>sockfd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sym typeface="Courier"/>
              </a:rPr>
              <a:t>, const struct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sym typeface="Courier"/>
              </a:rPr>
              <a:t>sockaddr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sym typeface="Courier"/>
              </a:rPr>
              <a:t> *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sym typeface="Courier"/>
              </a:rPr>
              <a:t>addr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sym typeface="Courier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sym typeface="Courier"/>
              </a:rPr>
              <a:t>socklen_t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sym typeface="Courier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sym typeface="Courier"/>
              </a:rPr>
              <a:t>addrlen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sym typeface="Courier"/>
              </a:rPr>
              <a:t>);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183E8DD-3E80-6FDD-B1E8-248A80B08AA9}"/>
              </a:ext>
            </a:extLst>
          </p:cNvPr>
          <p:cNvCxnSpPr>
            <a:cxnSpLocks/>
          </p:cNvCxnSpPr>
          <p:nvPr/>
        </p:nvCxnSpPr>
        <p:spPr>
          <a:xfrm flipH="1" flipV="1">
            <a:off x="5185833" y="3268133"/>
            <a:ext cx="1964267" cy="12276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41D9AF0-EE56-7F56-3902-60CF2FBE8AAE}"/>
              </a:ext>
            </a:extLst>
          </p:cNvPr>
          <p:cNvSpPr txBox="1"/>
          <p:nvPr/>
        </p:nvSpPr>
        <p:spPr>
          <a:xfrm>
            <a:off x="4330635" y="4429316"/>
            <a:ext cx="5850531" cy="52322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File descriptor integer of the socket.</a:t>
            </a:r>
          </a:p>
        </p:txBody>
      </p:sp>
    </p:spTree>
    <p:extLst>
      <p:ext uri="{BB962C8B-B14F-4D97-AF65-F5344CB8AC3E}">
        <p14:creationId xmlns:p14="http://schemas.microsoft.com/office/powerpoint/2010/main" val="310067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68F9-6F7B-F1EE-5B21-28970199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857"/>
            <a:ext cx="10515600" cy="141393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3600" dirty="0"/>
              <a:t>Syntax: Binding (4)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1F450A-9892-7A1E-8D39-E1FA4A958C45}"/>
              </a:ext>
            </a:extLst>
          </p:cNvPr>
          <p:cNvSpPr/>
          <p:nvPr/>
        </p:nvSpPr>
        <p:spPr>
          <a:xfrm>
            <a:off x="2084584" y="3202962"/>
            <a:ext cx="862263" cy="946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D466FA-9D85-133D-1E4B-D5B711E02B47}"/>
              </a:ext>
            </a:extLst>
          </p:cNvPr>
          <p:cNvSpPr/>
          <p:nvPr/>
        </p:nvSpPr>
        <p:spPr>
          <a:xfrm>
            <a:off x="25533" y="3090380"/>
            <a:ext cx="114170" cy="946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9EDA0C-D347-BAF7-EE7B-7DC386E50D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15"/>
          <a:stretch/>
        </p:blipFill>
        <p:spPr>
          <a:xfrm>
            <a:off x="139703" y="1728790"/>
            <a:ext cx="3107134" cy="43175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9CC6E78-04B6-942E-9545-9AA00FD22E73}"/>
              </a:ext>
            </a:extLst>
          </p:cNvPr>
          <p:cNvSpPr/>
          <p:nvPr/>
        </p:nvSpPr>
        <p:spPr>
          <a:xfrm>
            <a:off x="203202" y="3775735"/>
            <a:ext cx="914400" cy="872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239FD8-75DB-67E4-BD2E-79B3C7214E43}"/>
              </a:ext>
            </a:extLst>
          </p:cNvPr>
          <p:cNvSpPr/>
          <p:nvPr/>
        </p:nvSpPr>
        <p:spPr>
          <a:xfrm>
            <a:off x="228602" y="3502685"/>
            <a:ext cx="9144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3E39D6-36D4-27F9-B333-E3689AA4A8E5}"/>
              </a:ext>
            </a:extLst>
          </p:cNvPr>
          <p:cNvSpPr/>
          <p:nvPr/>
        </p:nvSpPr>
        <p:spPr>
          <a:xfrm>
            <a:off x="173569" y="3335468"/>
            <a:ext cx="110066" cy="139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868F77-D4CB-846C-E8D2-66D9C107EF7D}"/>
              </a:ext>
            </a:extLst>
          </p:cNvPr>
          <p:cNvSpPr/>
          <p:nvPr/>
        </p:nvSpPr>
        <p:spPr>
          <a:xfrm>
            <a:off x="283634" y="3419078"/>
            <a:ext cx="88899" cy="83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D478F7-0B89-501D-4ACC-028A34095D0F}"/>
              </a:ext>
            </a:extLst>
          </p:cNvPr>
          <p:cNvSpPr/>
          <p:nvPr/>
        </p:nvSpPr>
        <p:spPr>
          <a:xfrm>
            <a:off x="139703" y="3142724"/>
            <a:ext cx="2992964" cy="2736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B58D51-8773-C76C-9552-385D01940426}"/>
              </a:ext>
            </a:extLst>
          </p:cNvPr>
          <p:cNvCxnSpPr/>
          <p:nvPr/>
        </p:nvCxnSpPr>
        <p:spPr>
          <a:xfrm>
            <a:off x="228602" y="2396067"/>
            <a:ext cx="1752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9149F16-FCB0-A442-27D7-5BBC00B73B87}"/>
              </a:ext>
            </a:extLst>
          </p:cNvPr>
          <p:cNvSpPr/>
          <p:nvPr/>
        </p:nvSpPr>
        <p:spPr>
          <a:xfrm>
            <a:off x="139703" y="2541241"/>
            <a:ext cx="2959098" cy="60148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6151B5-F10B-038E-B5EB-5A6382C110A9}"/>
              </a:ext>
            </a:extLst>
          </p:cNvPr>
          <p:cNvSpPr txBox="1"/>
          <p:nvPr/>
        </p:nvSpPr>
        <p:spPr>
          <a:xfrm>
            <a:off x="3190373" y="2135139"/>
            <a:ext cx="886192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1800" dirty="0">
                <a:latin typeface="Consolas" panose="020B0609020204030204" pitchFamily="49" charset="0"/>
                <a:sym typeface="Courier"/>
              </a:rPr>
              <a:t>#include &lt;sys/</a:t>
            </a:r>
            <a:r>
              <a:rPr lang="en-US" sz="1800" dirty="0" err="1">
                <a:latin typeface="Consolas" panose="020B0609020204030204" pitchFamily="49" charset="0"/>
                <a:sym typeface="Courier"/>
              </a:rPr>
              <a:t>types.h</a:t>
            </a:r>
            <a:r>
              <a:rPr lang="en-US" sz="1800" dirty="0">
                <a:latin typeface="Consolas" panose="020B0609020204030204" pitchFamily="49" charset="0"/>
                <a:sym typeface="Courier"/>
              </a:rPr>
              <a:t>&gt;</a:t>
            </a:r>
          </a:p>
          <a:p>
            <a:pPr marL="0" lvl="0" indent="0">
              <a:buNone/>
            </a:pPr>
            <a:r>
              <a:rPr lang="en-US" sz="1800" dirty="0">
                <a:latin typeface="Consolas" panose="020B0609020204030204" pitchFamily="49" charset="0"/>
                <a:sym typeface="Courier"/>
              </a:rPr>
              <a:t>#include &lt;sys/</a:t>
            </a:r>
            <a:r>
              <a:rPr lang="en-US" sz="1800" dirty="0" err="1">
                <a:latin typeface="Consolas" panose="020B0609020204030204" pitchFamily="49" charset="0"/>
                <a:sym typeface="Courier"/>
              </a:rPr>
              <a:t>socket.h</a:t>
            </a:r>
            <a:r>
              <a:rPr lang="en-US" sz="1800" dirty="0">
                <a:latin typeface="Consolas" panose="020B0609020204030204" pitchFamily="49" charset="0"/>
                <a:sym typeface="Courier"/>
              </a:rPr>
              <a:t>&gt;</a:t>
            </a:r>
          </a:p>
          <a:p>
            <a:pPr marL="0" lvl="0" indent="0">
              <a:buNone/>
            </a:pPr>
            <a:endParaRPr lang="en-US" sz="1800" dirty="0">
              <a:latin typeface="Consolas" panose="020B0609020204030204" pitchFamily="49" charset="0"/>
              <a:sym typeface="Courier"/>
            </a:endParaRPr>
          </a:p>
          <a:p>
            <a:pPr marL="0" lvl="0" indent="0">
              <a:buNone/>
            </a:pPr>
            <a:r>
              <a:rPr lang="en-US" dirty="0">
                <a:latin typeface="Consolas" panose="020B0609020204030204" pitchFamily="49" charset="0"/>
                <a:sym typeface="Courier"/>
              </a:rPr>
              <a:t>int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sym typeface="Courier"/>
              </a:rPr>
              <a:t>bind</a:t>
            </a:r>
            <a:r>
              <a:rPr lang="en-US" dirty="0">
                <a:latin typeface="Consolas" panose="020B0609020204030204" pitchFamily="49" charset="0"/>
                <a:sym typeface="Courier"/>
              </a:rPr>
              <a:t>(int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sym typeface="Courier"/>
              </a:rPr>
              <a:t>sockfd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sym typeface="Courier"/>
              </a:rPr>
              <a:t>, const struct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sym typeface="Courier"/>
              </a:rPr>
              <a:t>sockaddr</a:t>
            </a:r>
            <a:r>
              <a:rPr lang="en-US" dirty="0">
                <a:solidFill>
                  <a:srgbClr val="FFC000"/>
                </a:solidFill>
                <a:latin typeface="Consolas" panose="020B0609020204030204" pitchFamily="49" charset="0"/>
                <a:sym typeface="Courier"/>
              </a:rPr>
              <a:t> *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sym typeface="Courier"/>
              </a:rPr>
              <a:t>addr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sym typeface="Courier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sym typeface="Courier"/>
              </a:rPr>
              <a:t>socklen_t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sym typeface="Courier"/>
              </a:rPr>
              <a:t> </a:t>
            </a:r>
            <a:r>
              <a:rPr lang="en-US" dirty="0" err="1">
                <a:solidFill>
                  <a:srgbClr val="FFC000"/>
                </a:solidFill>
                <a:latin typeface="Consolas" panose="020B0609020204030204" pitchFamily="49" charset="0"/>
                <a:sym typeface="Courier"/>
              </a:rPr>
              <a:t>addrlen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sym typeface="Courier"/>
              </a:rPr>
              <a:t>);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183E8DD-3E80-6FDD-B1E8-248A80B08AA9}"/>
              </a:ext>
            </a:extLst>
          </p:cNvPr>
          <p:cNvCxnSpPr>
            <a:cxnSpLocks/>
          </p:cNvCxnSpPr>
          <p:nvPr/>
        </p:nvCxnSpPr>
        <p:spPr>
          <a:xfrm flipV="1">
            <a:off x="6802967" y="3280833"/>
            <a:ext cx="2192866" cy="7560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41D9AF0-EE56-7F56-3902-60CF2FBE8AAE}"/>
              </a:ext>
            </a:extLst>
          </p:cNvPr>
          <p:cNvSpPr txBox="1"/>
          <p:nvPr/>
        </p:nvSpPr>
        <p:spPr>
          <a:xfrm>
            <a:off x="4055534" y="3940710"/>
            <a:ext cx="4868396" cy="1938992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sym typeface="Courier"/>
              </a:rPr>
              <a:t>What is struct </a:t>
            </a:r>
            <a:r>
              <a:rPr lang="en-US" sz="2400" i="1" dirty="0" err="1">
                <a:sym typeface="Courier"/>
              </a:rPr>
              <a:t>sockaddr</a:t>
            </a:r>
            <a:r>
              <a:rPr lang="en-US" sz="2400" i="1" dirty="0">
                <a:sym typeface="Courier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Courier"/>
              </a:rPr>
              <a:t>It holds address information for many types of socket.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Courier"/>
              </a:rPr>
              <a:t>Hence we need a separate </a:t>
            </a:r>
            <a:r>
              <a:rPr lang="en-US" sz="2400" dirty="0" err="1">
                <a:sym typeface="Courier"/>
              </a:rPr>
              <a:t>addrlen</a:t>
            </a:r>
            <a:r>
              <a:rPr lang="en-US" sz="2400" dirty="0">
                <a:sym typeface="Courier"/>
              </a:rPr>
              <a:t> to indicate its size.</a:t>
            </a:r>
            <a:endParaRPr lang="en-US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2B357D3-CB61-4886-F6E5-9125DB5E8707}"/>
              </a:ext>
            </a:extLst>
          </p:cNvPr>
          <p:cNvCxnSpPr>
            <a:cxnSpLocks/>
          </p:cNvCxnSpPr>
          <p:nvPr/>
        </p:nvCxnSpPr>
        <p:spPr>
          <a:xfrm flipV="1">
            <a:off x="9918700" y="3276009"/>
            <a:ext cx="1164167" cy="30909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6DE76E9-20D4-F3D7-AB74-73639595E3A8}"/>
              </a:ext>
            </a:extLst>
          </p:cNvPr>
          <p:cNvSpPr txBox="1"/>
          <p:nvPr/>
        </p:nvSpPr>
        <p:spPr>
          <a:xfrm>
            <a:off x="7975600" y="6046385"/>
            <a:ext cx="3627966" cy="52322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spAutoFit/>
          </a:bodyPr>
          <a:lstStyle/>
          <a:p>
            <a:r>
              <a:rPr lang="en-US" sz="2800" dirty="0"/>
              <a:t>Length of the address</a:t>
            </a:r>
          </a:p>
        </p:txBody>
      </p:sp>
    </p:spTree>
    <p:extLst>
      <p:ext uri="{BB962C8B-B14F-4D97-AF65-F5344CB8AC3E}">
        <p14:creationId xmlns:p14="http://schemas.microsoft.com/office/powerpoint/2010/main" val="3359051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68F9-6F7B-F1EE-5B21-28970199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857"/>
            <a:ext cx="10515600" cy="141393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3600" dirty="0"/>
              <a:t>Syntax: Binding - Socket Address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1F450A-9892-7A1E-8D39-E1FA4A958C45}"/>
              </a:ext>
            </a:extLst>
          </p:cNvPr>
          <p:cNvSpPr/>
          <p:nvPr/>
        </p:nvSpPr>
        <p:spPr>
          <a:xfrm>
            <a:off x="2084584" y="3202962"/>
            <a:ext cx="862263" cy="946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D466FA-9D85-133D-1E4B-D5B711E02B47}"/>
              </a:ext>
            </a:extLst>
          </p:cNvPr>
          <p:cNvSpPr/>
          <p:nvPr/>
        </p:nvSpPr>
        <p:spPr>
          <a:xfrm>
            <a:off x="25533" y="3090380"/>
            <a:ext cx="114170" cy="946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9EDA0C-D347-BAF7-EE7B-7DC386E50D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15"/>
          <a:stretch/>
        </p:blipFill>
        <p:spPr>
          <a:xfrm>
            <a:off x="139703" y="1728790"/>
            <a:ext cx="3107134" cy="43175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9CC6E78-04B6-942E-9545-9AA00FD22E73}"/>
              </a:ext>
            </a:extLst>
          </p:cNvPr>
          <p:cNvSpPr/>
          <p:nvPr/>
        </p:nvSpPr>
        <p:spPr>
          <a:xfrm>
            <a:off x="203202" y="3775735"/>
            <a:ext cx="914400" cy="872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239FD8-75DB-67E4-BD2E-79B3C7214E43}"/>
              </a:ext>
            </a:extLst>
          </p:cNvPr>
          <p:cNvSpPr/>
          <p:nvPr/>
        </p:nvSpPr>
        <p:spPr>
          <a:xfrm>
            <a:off x="228602" y="3502685"/>
            <a:ext cx="9144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3E39D6-36D4-27F9-B333-E3689AA4A8E5}"/>
              </a:ext>
            </a:extLst>
          </p:cNvPr>
          <p:cNvSpPr/>
          <p:nvPr/>
        </p:nvSpPr>
        <p:spPr>
          <a:xfrm>
            <a:off x="173569" y="3335468"/>
            <a:ext cx="110066" cy="139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868F77-D4CB-846C-E8D2-66D9C107EF7D}"/>
              </a:ext>
            </a:extLst>
          </p:cNvPr>
          <p:cNvSpPr/>
          <p:nvPr/>
        </p:nvSpPr>
        <p:spPr>
          <a:xfrm>
            <a:off x="283634" y="3419078"/>
            <a:ext cx="88899" cy="83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D478F7-0B89-501D-4ACC-028A34095D0F}"/>
              </a:ext>
            </a:extLst>
          </p:cNvPr>
          <p:cNvSpPr/>
          <p:nvPr/>
        </p:nvSpPr>
        <p:spPr>
          <a:xfrm>
            <a:off x="139703" y="3142724"/>
            <a:ext cx="2992964" cy="2736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B58D51-8773-C76C-9552-385D01940426}"/>
              </a:ext>
            </a:extLst>
          </p:cNvPr>
          <p:cNvCxnSpPr/>
          <p:nvPr/>
        </p:nvCxnSpPr>
        <p:spPr>
          <a:xfrm>
            <a:off x="228602" y="2396067"/>
            <a:ext cx="1752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9149F16-FCB0-A442-27D7-5BBC00B73B87}"/>
              </a:ext>
            </a:extLst>
          </p:cNvPr>
          <p:cNvSpPr/>
          <p:nvPr/>
        </p:nvSpPr>
        <p:spPr>
          <a:xfrm>
            <a:off x="139703" y="2541241"/>
            <a:ext cx="2959098" cy="60148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2F2EFB-F32C-C210-2C76-200B713D2891}"/>
              </a:ext>
            </a:extLst>
          </p:cNvPr>
          <p:cNvSpPr txBox="1"/>
          <p:nvPr/>
        </p:nvSpPr>
        <p:spPr>
          <a:xfrm>
            <a:off x="3335736" y="2071524"/>
            <a:ext cx="8157633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altLang="en-US" sz="1800" dirty="0">
                <a:solidFill>
                  <a:srgbClr val="92D050"/>
                </a:solidFill>
                <a:latin typeface="Consolas" panose="020B0609020204030204" pitchFamily="49" charset="0"/>
              </a:rPr>
              <a:t>//generic socket address</a:t>
            </a:r>
          </a:p>
          <a:p>
            <a:pPr marL="0" lvl="0" indent="0"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struct </a:t>
            </a:r>
            <a:r>
              <a:rPr lang="en-US" altLang="en-US" sz="1800" dirty="0" err="1">
                <a:latin typeface="Consolas" panose="020B0609020204030204" pitchFamily="49" charset="0"/>
              </a:rPr>
              <a:t>sockaddr</a:t>
            </a:r>
            <a:r>
              <a:rPr lang="en-US" altLang="en-US" sz="1800" dirty="0">
                <a:latin typeface="Consolas" panose="020B0609020204030204" pitchFamily="49" charset="0"/>
              </a:rPr>
              <a:t> {</a:t>
            </a:r>
          </a:p>
          <a:p>
            <a:pPr marL="0" lvl="0" indent="0">
              <a:buNone/>
            </a:pPr>
            <a:r>
              <a:rPr lang="en-US" alt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800" dirty="0">
                <a:solidFill>
                  <a:srgbClr val="92D050"/>
                </a:solidFill>
                <a:latin typeface="Consolas" panose="020B0609020204030204" pitchFamily="49" charset="0"/>
              </a:rPr>
              <a:t>//address family, </a:t>
            </a:r>
            <a:r>
              <a:rPr lang="en-US" altLang="en-US" sz="1800" dirty="0" err="1">
                <a:solidFill>
                  <a:srgbClr val="92D050"/>
                </a:solidFill>
                <a:latin typeface="Consolas" panose="020B0609020204030204" pitchFamily="49" charset="0"/>
              </a:rPr>
              <a:t>AF_xxx</a:t>
            </a:r>
            <a:endParaRPr lang="en-US" altLang="en-US" sz="1800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unsigned short </a:t>
            </a:r>
            <a:r>
              <a:rPr lang="en-US" altLang="en-US" sz="1800" dirty="0" err="1">
                <a:latin typeface="Consolas" panose="020B0609020204030204" pitchFamily="49" charset="0"/>
              </a:rPr>
              <a:t>sa_family</a:t>
            </a:r>
            <a:r>
              <a:rPr lang="en-US" altLang="en-US" sz="1800" dirty="0">
                <a:latin typeface="Consolas" panose="020B0609020204030204" pitchFamily="49" charset="0"/>
              </a:rPr>
              <a:t>; </a:t>
            </a:r>
          </a:p>
          <a:p>
            <a:pPr marL="0" lvl="0" indent="0"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800" dirty="0">
                <a:solidFill>
                  <a:srgbClr val="92D050"/>
                </a:solidFill>
                <a:latin typeface="Consolas" panose="020B0609020204030204" pitchFamily="49" charset="0"/>
              </a:rPr>
              <a:t>//14 byte protocol address. Place holder</a:t>
            </a:r>
          </a:p>
          <a:p>
            <a:pPr marL="0" lvl="0" indent="0">
              <a:buNone/>
            </a:pPr>
            <a:r>
              <a:rPr lang="en-US" altLang="en-US" dirty="0">
                <a:latin typeface="Consolas" panose="020B0609020204030204" pitchFamily="49" charset="0"/>
              </a:rPr>
              <a:t>  c</a:t>
            </a:r>
            <a:r>
              <a:rPr lang="en-US" altLang="en-US" sz="1800" dirty="0">
                <a:latin typeface="Consolas" panose="020B0609020204030204" pitchFamily="49" charset="0"/>
              </a:rPr>
              <a:t>har </a:t>
            </a:r>
            <a:r>
              <a:rPr lang="en-US" altLang="en-US" sz="1800" dirty="0" err="1">
                <a:latin typeface="Consolas" panose="020B0609020204030204" pitchFamily="49" charset="0"/>
              </a:rPr>
              <a:t>sa_data</a:t>
            </a:r>
            <a:r>
              <a:rPr lang="en-US" altLang="en-US" sz="1800" dirty="0">
                <a:latin typeface="Consolas" panose="020B0609020204030204" pitchFamily="49" charset="0"/>
              </a:rPr>
              <a:t>[14];  </a:t>
            </a:r>
            <a:endParaRPr lang="en-US" altLang="en-US" sz="1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};</a:t>
            </a:r>
          </a:p>
          <a:p>
            <a:pPr marL="0" lvl="0" indent="0">
              <a:buNone/>
            </a:pPr>
            <a:endParaRPr lang="en-US" altLang="en-US" sz="1800" dirty="0"/>
          </a:p>
          <a:p>
            <a:pPr marL="0" lvl="0" indent="0">
              <a:buNone/>
            </a:pPr>
            <a:r>
              <a:rPr lang="en-US" altLang="en-US" sz="1800" dirty="0">
                <a:solidFill>
                  <a:srgbClr val="92D050"/>
                </a:solidFill>
                <a:latin typeface="Consolas" panose="020B0609020204030204" pitchFamily="49" charset="0"/>
              </a:rPr>
              <a:t>// we are using Internet socket address</a:t>
            </a:r>
          </a:p>
          <a:p>
            <a:pPr marL="0" lv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struct </a:t>
            </a:r>
            <a:r>
              <a:rPr lang="en-US" sz="1800" dirty="0" err="1">
                <a:latin typeface="Consolas" panose="020B0609020204030204" pitchFamily="49" charset="0"/>
              </a:rPr>
              <a:t>sockaddr_in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sa</a:t>
            </a:r>
            <a:r>
              <a:rPr lang="en-US" sz="1800" dirty="0"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92D050"/>
                </a:solidFill>
                <a:latin typeface="Consolas" panose="020B0609020204030204" pitchFamily="49" charset="0"/>
              </a:rPr>
              <a:t>// socket address IPv4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struct sockaddr_in6 sa6; </a:t>
            </a:r>
            <a:r>
              <a:rPr lang="en-US" sz="1800" dirty="0">
                <a:solidFill>
                  <a:srgbClr val="92D050"/>
                </a:solidFill>
                <a:latin typeface="Consolas" panose="020B0609020204030204" pitchFamily="49" charset="0"/>
              </a:rPr>
              <a:t>// socket address IPv6</a:t>
            </a:r>
            <a:endParaRPr lang="en-US" altLang="en-US" sz="1800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7B8892-8DC2-AC1B-9C31-598C994A50E5}"/>
              </a:ext>
            </a:extLst>
          </p:cNvPr>
          <p:cNvSpPr txBox="1"/>
          <p:nvPr/>
        </p:nvSpPr>
        <p:spPr>
          <a:xfrm>
            <a:off x="3335735" y="5398168"/>
            <a:ext cx="81576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We’ll cover more about finding socket addresses and using them when we talk about connecting on the client side… </a:t>
            </a:r>
          </a:p>
        </p:txBody>
      </p:sp>
    </p:spTree>
    <p:extLst>
      <p:ext uri="{BB962C8B-B14F-4D97-AF65-F5344CB8AC3E}">
        <p14:creationId xmlns:p14="http://schemas.microsoft.com/office/powerpoint/2010/main" val="1719691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68F9-6F7B-F1EE-5B21-28970199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857"/>
            <a:ext cx="10515600" cy="141393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3600" dirty="0"/>
              <a:t>Listen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1F450A-9892-7A1E-8D39-E1FA4A958C45}"/>
              </a:ext>
            </a:extLst>
          </p:cNvPr>
          <p:cNvSpPr/>
          <p:nvPr/>
        </p:nvSpPr>
        <p:spPr>
          <a:xfrm>
            <a:off x="2084584" y="3202962"/>
            <a:ext cx="862263" cy="946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D466FA-9D85-133D-1E4B-D5B711E02B47}"/>
              </a:ext>
            </a:extLst>
          </p:cNvPr>
          <p:cNvSpPr/>
          <p:nvPr/>
        </p:nvSpPr>
        <p:spPr>
          <a:xfrm>
            <a:off x="25533" y="3090380"/>
            <a:ext cx="114170" cy="946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9EDA0C-D347-BAF7-EE7B-7DC386E50D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15"/>
          <a:stretch/>
        </p:blipFill>
        <p:spPr>
          <a:xfrm>
            <a:off x="139703" y="1728790"/>
            <a:ext cx="3107134" cy="43175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9CC6E78-04B6-942E-9545-9AA00FD22E73}"/>
              </a:ext>
            </a:extLst>
          </p:cNvPr>
          <p:cNvSpPr/>
          <p:nvPr/>
        </p:nvSpPr>
        <p:spPr>
          <a:xfrm>
            <a:off x="203202" y="3775735"/>
            <a:ext cx="914400" cy="872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239FD8-75DB-67E4-BD2E-79B3C7214E43}"/>
              </a:ext>
            </a:extLst>
          </p:cNvPr>
          <p:cNvSpPr/>
          <p:nvPr/>
        </p:nvSpPr>
        <p:spPr>
          <a:xfrm>
            <a:off x="228602" y="3502685"/>
            <a:ext cx="9144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3E39D6-36D4-27F9-B333-E3689AA4A8E5}"/>
              </a:ext>
            </a:extLst>
          </p:cNvPr>
          <p:cNvSpPr/>
          <p:nvPr/>
        </p:nvSpPr>
        <p:spPr>
          <a:xfrm>
            <a:off x="173569" y="3335468"/>
            <a:ext cx="110066" cy="139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868F77-D4CB-846C-E8D2-66D9C107EF7D}"/>
              </a:ext>
            </a:extLst>
          </p:cNvPr>
          <p:cNvSpPr/>
          <p:nvPr/>
        </p:nvSpPr>
        <p:spPr>
          <a:xfrm>
            <a:off x="283634" y="3419078"/>
            <a:ext cx="88899" cy="83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D478F7-0B89-501D-4ACC-028A34095D0F}"/>
              </a:ext>
            </a:extLst>
          </p:cNvPr>
          <p:cNvSpPr/>
          <p:nvPr/>
        </p:nvSpPr>
        <p:spPr>
          <a:xfrm>
            <a:off x="139703" y="3530652"/>
            <a:ext cx="2992964" cy="2349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B58D51-8773-C76C-9552-385D01940426}"/>
              </a:ext>
            </a:extLst>
          </p:cNvPr>
          <p:cNvCxnSpPr/>
          <p:nvPr/>
        </p:nvCxnSpPr>
        <p:spPr>
          <a:xfrm>
            <a:off x="228602" y="2396067"/>
            <a:ext cx="1752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9149F16-FCB0-A442-27D7-5BBC00B73B87}"/>
              </a:ext>
            </a:extLst>
          </p:cNvPr>
          <p:cNvSpPr/>
          <p:nvPr/>
        </p:nvSpPr>
        <p:spPr>
          <a:xfrm>
            <a:off x="156636" y="3170116"/>
            <a:ext cx="2959098" cy="36053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05561A-4507-EE3C-9339-04CCBD88F120}"/>
              </a:ext>
            </a:extLst>
          </p:cNvPr>
          <p:cNvCxnSpPr>
            <a:cxnSpLocks/>
          </p:cNvCxnSpPr>
          <p:nvPr/>
        </p:nvCxnSpPr>
        <p:spPr>
          <a:xfrm>
            <a:off x="228602" y="2692401"/>
            <a:ext cx="24172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BB357F-DEDB-BBC4-3D20-52A572FFDF97}"/>
              </a:ext>
            </a:extLst>
          </p:cNvPr>
          <p:cNvCxnSpPr>
            <a:cxnSpLocks/>
          </p:cNvCxnSpPr>
          <p:nvPr/>
        </p:nvCxnSpPr>
        <p:spPr>
          <a:xfrm>
            <a:off x="245538" y="3018367"/>
            <a:ext cx="19279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47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1595-E82F-D276-1A7E-A90E5513414A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Administrative Announcements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2120E-B6AF-0020-8992-E00596AD2E00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Lab 9 will be held this week. This is the last lab. </a:t>
            </a:r>
          </a:p>
          <a:p>
            <a:r>
              <a:rPr lang="en-US" dirty="0"/>
              <a:t>We will have exam 3 in lab April 26</a:t>
            </a:r>
            <a:r>
              <a:rPr lang="en-US" baseline="30000" dirty="0"/>
              <a:t>th</a:t>
            </a:r>
            <a:r>
              <a:rPr lang="en-US" dirty="0"/>
              <a:t>. There is no make up for this exam 3. </a:t>
            </a:r>
          </a:p>
          <a:p>
            <a:r>
              <a:rPr lang="en-US" dirty="0"/>
              <a:t>NO final exam for the course (hooray!).</a:t>
            </a:r>
          </a:p>
          <a:p>
            <a:r>
              <a:rPr lang="en-US" dirty="0"/>
              <a:t>The extra credit project will be assigned finals week. </a:t>
            </a:r>
          </a:p>
        </p:txBody>
      </p:sp>
    </p:spTree>
    <p:extLst>
      <p:ext uri="{BB962C8B-B14F-4D97-AF65-F5344CB8AC3E}">
        <p14:creationId xmlns:p14="http://schemas.microsoft.com/office/powerpoint/2010/main" val="3140065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68F9-6F7B-F1EE-5B21-28970199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857"/>
            <a:ext cx="10515600" cy="141393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3600" dirty="0"/>
              <a:t>Syntax: Listen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1F450A-9892-7A1E-8D39-E1FA4A958C45}"/>
              </a:ext>
            </a:extLst>
          </p:cNvPr>
          <p:cNvSpPr/>
          <p:nvPr/>
        </p:nvSpPr>
        <p:spPr>
          <a:xfrm>
            <a:off x="2084584" y="3202962"/>
            <a:ext cx="862263" cy="946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D466FA-9D85-133D-1E4B-D5B711E02B47}"/>
              </a:ext>
            </a:extLst>
          </p:cNvPr>
          <p:cNvSpPr/>
          <p:nvPr/>
        </p:nvSpPr>
        <p:spPr>
          <a:xfrm>
            <a:off x="25533" y="3090380"/>
            <a:ext cx="114170" cy="946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9EDA0C-D347-BAF7-EE7B-7DC386E50D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15"/>
          <a:stretch/>
        </p:blipFill>
        <p:spPr>
          <a:xfrm>
            <a:off x="139703" y="1728790"/>
            <a:ext cx="3107134" cy="43175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9CC6E78-04B6-942E-9545-9AA00FD22E73}"/>
              </a:ext>
            </a:extLst>
          </p:cNvPr>
          <p:cNvSpPr/>
          <p:nvPr/>
        </p:nvSpPr>
        <p:spPr>
          <a:xfrm>
            <a:off x="203202" y="3775735"/>
            <a:ext cx="914400" cy="872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239FD8-75DB-67E4-BD2E-79B3C7214E43}"/>
              </a:ext>
            </a:extLst>
          </p:cNvPr>
          <p:cNvSpPr/>
          <p:nvPr/>
        </p:nvSpPr>
        <p:spPr>
          <a:xfrm>
            <a:off x="228602" y="3502685"/>
            <a:ext cx="9144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3E39D6-36D4-27F9-B333-E3689AA4A8E5}"/>
              </a:ext>
            </a:extLst>
          </p:cNvPr>
          <p:cNvSpPr/>
          <p:nvPr/>
        </p:nvSpPr>
        <p:spPr>
          <a:xfrm>
            <a:off x="173569" y="3335468"/>
            <a:ext cx="110066" cy="139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868F77-D4CB-846C-E8D2-66D9C107EF7D}"/>
              </a:ext>
            </a:extLst>
          </p:cNvPr>
          <p:cNvSpPr/>
          <p:nvPr/>
        </p:nvSpPr>
        <p:spPr>
          <a:xfrm>
            <a:off x="283634" y="3419078"/>
            <a:ext cx="88899" cy="83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D478F7-0B89-501D-4ACC-028A34095D0F}"/>
              </a:ext>
            </a:extLst>
          </p:cNvPr>
          <p:cNvSpPr/>
          <p:nvPr/>
        </p:nvSpPr>
        <p:spPr>
          <a:xfrm>
            <a:off x="139703" y="3530652"/>
            <a:ext cx="2992964" cy="2349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B58D51-8773-C76C-9552-385D01940426}"/>
              </a:ext>
            </a:extLst>
          </p:cNvPr>
          <p:cNvCxnSpPr/>
          <p:nvPr/>
        </p:nvCxnSpPr>
        <p:spPr>
          <a:xfrm>
            <a:off x="228602" y="2396067"/>
            <a:ext cx="1752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9149F16-FCB0-A442-27D7-5BBC00B73B87}"/>
              </a:ext>
            </a:extLst>
          </p:cNvPr>
          <p:cNvSpPr/>
          <p:nvPr/>
        </p:nvSpPr>
        <p:spPr>
          <a:xfrm>
            <a:off x="156636" y="3170116"/>
            <a:ext cx="2959098" cy="36053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05561A-4507-EE3C-9339-04CCBD88F120}"/>
              </a:ext>
            </a:extLst>
          </p:cNvPr>
          <p:cNvCxnSpPr>
            <a:cxnSpLocks/>
          </p:cNvCxnSpPr>
          <p:nvPr/>
        </p:nvCxnSpPr>
        <p:spPr>
          <a:xfrm>
            <a:off x="228602" y="2692401"/>
            <a:ext cx="24172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BB357F-DEDB-BBC4-3D20-52A572FFDF97}"/>
              </a:ext>
            </a:extLst>
          </p:cNvPr>
          <p:cNvCxnSpPr>
            <a:cxnSpLocks/>
          </p:cNvCxnSpPr>
          <p:nvPr/>
        </p:nvCxnSpPr>
        <p:spPr>
          <a:xfrm>
            <a:off x="245538" y="3018367"/>
            <a:ext cx="19279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4164E06-1819-F74C-B8BD-E6297C0727FF}"/>
              </a:ext>
            </a:extLst>
          </p:cNvPr>
          <p:cNvSpPr txBox="1"/>
          <p:nvPr/>
        </p:nvSpPr>
        <p:spPr>
          <a:xfrm>
            <a:off x="3335736" y="2071524"/>
            <a:ext cx="815763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alt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//listen function</a:t>
            </a:r>
          </a:p>
          <a:p>
            <a:pPr marL="0" lvl="0" indent="0">
              <a:buNone/>
            </a:pPr>
            <a:r>
              <a:rPr lang="sv-SE" altLang="en-US" sz="2400" dirty="0">
                <a:latin typeface="Consolas" panose="020B0609020204030204" pitchFamily="49" charset="0"/>
              </a:rPr>
              <a:t>int </a:t>
            </a:r>
            <a:r>
              <a:rPr lang="sv-SE" alt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listen</a:t>
            </a:r>
            <a:r>
              <a:rPr lang="sv-SE" altLang="en-US" sz="2400" dirty="0">
                <a:latin typeface="Consolas" panose="020B0609020204030204" pitchFamily="49" charset="0"/>
              </a:rPr>
              <a:t>(int </a:t>
            </a:r>
            <a:r>
              <a:rPr lang="sv-SE" alt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sockfd</a:t>
            </a:r>
            <a:r>
              <a:rPr lang="sv-SE" altLang="en-US" sz="2400" dirty="0">
                <a:latin typeface="Consolas" panose="020B0609020204030204" pitchFamily="49" charset="0"/>
              </a:rPr>
              <a:t>, int </a:t>
            </a:r>
            <a:r>
              <a:rPr lang="sv-SE" alt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backlog</a:t>
            </a:r>
            <a:r>
              <a:rPr lang="sv-SE" altLang="en-US" sz="2400" dirty="0">
                <a:latin typeface="Consolas" panose="020B0609020204030204" pitchFamily="49" charset="0"/>
              </a:rPr>
              <a:t>);</a:t>
            </a:r>
            <a:r>
              <a:rPr lang="en-US" alt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 </a:t>
            </a:r>
            <a:endParaRPr lang="en-US" altLang="en-US" sz="2400" dirty="0">
              <a:solidFill>
                <a:srgbClr val="92D05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FFB2AE-D37D-4762-610F-8C4F5826D968}"/>
              </a:ext>
            </a:extLst>
          </p:cNvPr>
          <p:cNvSpPr txBox="1"/>
          <p:nvPr/>
        </p:nvSpPr>
        <p:spPr>
          <a:xfrm>
            <a:off x="3354322" y="3090380"/>
            <a:ext cx="8609075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listen() puts the server socket in a passive mode.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Server listens on the socket specified by </a:t>
            </a:r>
            <a:r>
              <a:rPr lang="en-US" sz="2400" b="1" dirty="0" err="1">
                <a:solidFill>
                  <a:srgbClr val="FFC000"/>
                </a:solidFill>
              </a:rPr>
              <a:t>sockfd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Server waits for the client to approach the server to make a connection.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FFC000"/>
                </a:solidFill>
              </a:rPr>
              <a:t>backlog</a:t>
            </a:r>
            <a:r>
              <a:rPr lang="en-US" sz="2400" dirty="0"/>
              <a:t> defines the maximum length to which the queue of pending connections for </a:t>
            </a:r>
            <a:r>
              <a:rPr lang="en-US" sz="2400" dirty="0" err="1"/>
              <a:t>sockfd</a:t>
            </a:r>
            <a:r>
              <a:rPr lang="en-US" sz="2400" dirty="0"/>
              <a:t> may grow.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a connection request arrives when the queue is full, the client may receive an error with an indication of ECONNREFUSED.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868D99-4A30-84BF-BF2F-95E63A050E4B}"/>
              </a:ext>
            </a:extLst>
          </p:cNvPr>
          <p:cNvSpPr txBox="1"/>
          <p:nvPr/>
        </p:nvSpPr>
        <p:spPr>
          <a:xfrm>
            <a:off x="2963332" y="6542180"/>
            <a:ext cx="6637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https://www.geeksforgeeks.org/socket-programming-cc/#c</a:t>
            </a:r>
          </a:p>
        </p:txBody>
      </p:sp>
    </p:spTree>
    <p:extLst>
      <p:ext uri="{BB962C8B-B14F-4D97-AF65-F5344CB8AC3E}">
        <p14:creationId xmlns:p14="http://schemas.microsoft.com/office/powerpoint/2010/main" val="611147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68F9-6F7B-F1EE-5B21-28970199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857"/>
            <a:ext cx="10515600" cy="141393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3600" dirty="0"/>
              <a:t>Accept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1F450A-9892-7A1E-8D39-E1FA4A958C45}"/>
              </a:ext>
            </a:extLst>
          </p:cNvPr>
          <p:cNvSpPr/>
          <p:nvPr/>
        </p:nvSpPr>
        <p:spPr>
          <a:xfrm>
            <a:off x="2084584" y="3202962"/>
            <a:ext cx="862263" cy="946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D466FA-9D85-133D-1E4B-D5B711E02B47}"/>
              </a:ext>
            </a:extLst>
          </p:cNvPr>
          <p:cNvSpPr/>
          <p:nvPr/>
        </p:nvSpPr>
        <p:spPr>
          <a:xfrm>
            <a:off x="25533" y="3090380"/>
            <a:ext cx="114170" cy="946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9EDA0C-D347-BAF7-EE7B-7DC386E50D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15"/>
          <a:stretch/>
        </p:blipFill>
        <p:spPr>
          <a:xfrm>
            <a:off x="139703" y="1728790"/>
            <a:ext cx="3107134" cy="43175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9CC6E78-04B6-942E-9545-9AA00FD22E73}"/>
              </a:ext>
            </a:extLst>
          </p:cNvPr>
          <p:cNvSpPr/>
          <p:nvPr/>
        </p:nvSpPr>
        <p:spPr>
          <a:xfrm>
            <a:off x="203202" y="3775735"/>
            <a:ext cx="914400" cy="872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239FD8-75DB-67E4-BD2E-79B3C7214E43}"/>
              </a:ext>
            </a:extLst>
          </p:cNvPr>
          <p:cNvSpPr/>
          <p:nvPr/>
        </p:nvSpPr>
        <p:spPr>
          <a:xfrm>
            <a:off x="228602" y="3502685"/>
            <a:ext cx="9144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3E39D6-36D4-27F9-B333-E3689AA4A8E5}"/>
              </a:ext>
            </a:extLst>
          </p:cNvPr>
          <p:cNvSpPr/>
          <p:nvPr/>
        </p:nvSpPr>
        <p:spPr>
          <a:xfrm>
            <a:off x="173569" y="3335468"/>
            <a:ext cx="110066" cy="139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868F77-D4CB-846C-E8D2-66D9C107EF7D}"/>
              </a:ext>
            </a:extLst>
          </p:cNvPr>
          <p:cNvSpPr/>
          <p:nvPr/>
        </p:nvSpPr>
        <p:spPr>
          <a:xfrm>
            <a:off x="283634" y="3419078"/>
            <a:ext cx="88899" cy="83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D478F7-0B89-501D-4ACC-028A34095D0F}"/>
              </a:ext>
            </a:extLst>
          </p:cNvPr>
          <p:cNvSpPr/>
          <p:nvPr/>
        </p:nvSpPr>
        <p:spPr>
          <a:xfrm>
            <a:off x="139703" y="3775734"/>
            <a:ext cx="2992964" cy="2103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B58D51-8773-C76C-9552-385D01940426}"/>
              </a:ext>
            </a:extLst>
          </p:cNvPr>
          <p:cNvCxnSpPr/>
          <p:nvPr/>
        </p:nvCxnSpPr>
        <p:spPr>
          <a:xfrm>
            <a:off x="228602" y="2396067"/>
            <a:ext cx="1752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9149F16-FCB0-A442-27D7-5BBC00B73B87}"/>
              </a:ext>
            </a:extLst>
          </p:cNvPr>
          <p:cNvSpPr/>
          <p:nvPr/>
        </p:nvSpPr>
        <p:spPr>
          <a:xfrm>
            <a:off x="160871" y="3439256"/>
            <a:ext cx="2916762" cy="36053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05561A-4507-EE3C-9339-04CCBD88F120}"/>
              </a:ext>
            </a:extLst>
          </p:cNvPr>
          <p:cNvCxnSpPr>
            <a:cxnSpLocks/>
          </p:cNvCxnSpPr>
          <p:nvPr/>
        </p:nvCxnSpPr>
        <p:spPr>
          <a:xfrm>
            <a:off x="228602" y="2692401"/>
            <a:ext cx="24172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BB357F-DEDB-BBC4-3D20-52A572FFDF97}"/>
              </a:ext>
            </a:extLst>
          </p:cNvPr>
          <p:cNvCxnSpPr>
            <a:cxnSpLocks/>
          </p:cNvCxnSpPr>
          <p:nvPr/>
        </p:nvCxnSpPr>
        <p:spPr>
          <a:xfrm>
            <a:off x="245538" y="3018367"/>
            <a:ext cx="19279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2CB3A0A-191C-1CAC-7BB0-4C90EFA0680E}"/>
              </a:ext>
            </a:extLst>
          </p:cNvPr>
          <p:cNvCxnSpPr>
            <a:cxnSpLocks/>
          </p:cNvCxnSpPr>
          <p:nvPr/>
        </p:nvCxnSpPr>
        <p:spPr>
          <a:xfrm>
            <a:off x="179028" y="3335468"/>
            <a:ext cx="841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949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68F9-6F7B-F1EE-5B21-28970199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857"/>
            <a:ext cx="10515600" cy="141393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3600" dirty="0"/>
              <a:t>Syntax: Accept (1)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164E06-1819-F74C-B8BD-E6297C0727FF}"/>
              </a:ext>
            </a:extLst>
          </p:cNvPr>
          <p:cNvSpPr txBox="1"/>
          <p:nvPr/>
        </p:nvSpPr>
        <p:spPr>
          <a:xfrm>
            <a:off x="3335736" y="2071524"/>
            <a:ext cx="8157633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alt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int = </a:t>
            </a:r>
            <a:r>
              <a:rPr lang="en-US" alt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accept</a:t>
            </a:r>
            <a:r>
              <a:rPr lang="en-US" alt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(int </a:t>
            </a:r>
            <a:r>
              <a:rPr lang="en-US" alt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sockfd</a:t>
            </a:r>
            <a:r>
              <a:rPr lang="en-US" alt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, struct </a:t>
            </a:r>
            <a:r>
              <a:rPr lang="en-US" alt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sockaddr</a:t>
            </a:r>
            <a:r>
              <a:rPr lang="en-US" alt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*</a:t>
            </a:r>
            <a:r>
              <a:rPr lang="en-US" alt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addr</a:t>
            </a:r>
            <a:r>
              <a:rPr lang="en-US" alt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socklen_t</a:t>
            </a:r>
            <a:r>
              <a:rPr lang="en-US" alt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*</a:t>
            </a:r>
            <a:r>
              <a:rPr lang="en-US" alt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addrlen</a:t>
            </a:r>
            <a:r>
              <a:rPr lang="en-US" alt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3F6B8D-8438-4285-5C34-8D85CE26DCE5}"/>
              </a:ext>
            </a:extLst>
          </p:cNvPr>
          <p:cNvSpPr/>
          <p:nvPr/>
        </p:nvSpPr>
        <p:spPr>
          <a:xfrm>
            <a:off x="2084584" y="3202962"/>
            <a:ext cx="862263" cy="946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5EBE01-3B02-AAB1-6163-63612D7E5A4F}"/>
              </a:ext>
            </a:extLst>
          </p:cNvPr>
          <p:cNvSpPr/>
          <p:nvPr/>
        </p:nvSpPr>
        <p:spPr>
          <a:xfrm>
            <a:off x="25533" y="3090380"/>
            <a:ext cx="114170" cy="946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7CC609A-4836-EBCD-F846-6BE898C1AE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15"/>
          <a:stretch/>
        </p:blipFill>
        <p:spPr>
          <a:xfrm>
            <a:off x="139703" y="1728790"/>
            <a:ext cx="3107134" cy="4317595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DCBFEDB-2D07-DA0F-73D3-C703835FCE3C}"/>
              </a:ext>
            </a:extLst>
          </p:cNvPr>
          <p:cNvSpPr/>
          <p:nvPr/>
        </p:nvSpPr>
        <p:spPr>
          <a:xfrm>
            <a:off x="203202" y="3775735"/>
            <a:ext cx="914400" cy="872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F0634C1-416E-DE70-4EB3-7056E0ECF0ED}"/>
              </a:ext>
            </a:extLst>
          </p:cNvPr>
          <p:cNvSpPr/>
          <p:nvPr/>
        </p:nvSpPr>
        <p:spPr>
          <a:xfrm>
            <a:off x="228602" y="3502685"/>
            <a:ext cx="9144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8C6B99-5EE7-0E68-1053-6F6DB7AFF87A}"/>
              </a:ext>
            </a:extLst>
          </p:cNvPr>
          <p:cNvSpPr/>
          <p:nvPr/>
        </p:nvSpPr>
        <p:spPr>
          <a:xfrm>
            <a:off x="173569" y="3335468"/>
            <a:ext cx="110066" cy="139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ED8FCB-F4F1-4C8E-7457-E56DC782ABC6}"/>
              </a:ext>
            </a:extLst>
          </p:cNvPr>
          <p:cNvSpPr/>
          <p:nvPr/>
        </p:nvSpPr>
        <p:spPr>
          <a:xfrm>
            <a:off x="283634" y="3419078"/>
            <a:ext cx="88899" cy="83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0DAB14F-A93C-77C5-E193-8A71C777F6E0}"/>
              </a:ext>
            </a:extLst>
          </p:cNvPr>
          <p:cNvSpPr/>
          <p:nvPr/>
        </p:nvSpPr>
        <p:spPr>
          <a:xfrm>
            <a:off x="139703" y="3775734"/>
            <a:ext cx="2992964" cy="2103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3D1C325-A338-40C3-CF92-09D31C42C7AF}"/>
              </a:ext>
            </a:extLst>
          </p:cNvPr>
          <p:cNvCxnSpPr/>
          <p:nvPr/>
        </p:nvCxnSpPr>
        <p:spPr>
          <a:xfrm>
            <a:off x="228602" y="2396067"/>
            <a:ext cx="1752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78590CE-906B-0BAC-F77C-895936816B06}"/>
              </a:ext>
            </a:extLst>
          </p:cNvPr>
          <p:cNvSpPr/>
          <p:nvPr/>
        </p:nvSpPr>
        <p:spPr>
          <a:xfrm>
            <a:off x="160871" y="3439256"/>
            <a:ext cx="2916762" cy="36053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149C90A-11BD-105E-6F5B-9218AB73BE9B}"/>
              </a:ext>
            </a:extLst>
          </p:cNvPr>
          <p:cNvCxnSpPr>
            <a:cxnSpLocks/>
          </p:cNvCxnSpPr>
          <p:nvPr/>
        </p:nvCxnSpPr>
        <p:spPr>
          <a:xfrm>
            <a:off x="228602" y="2692401"/>
            <a:ext cx="24172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87CB1EA-9B4C-EE52-3597-AF8865B7EC48}"/>
              </a:ext>
            </a:extLst>
          </p:cNvPr>
          <p:cNvCxnSpPr>
            <a:cxnSpLocks/>
          </p:cNvCxnSpPr>
          <p:nvPr/>
        </p:nvCxnSpPr>
        <p:spPr>
          <a:xfrm>
            <a:off x="245538" y="3018367"/>
            <a:ext cx="19279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1570DD5-FB1D-7CF8-E57D-0DA541BB1CB8}"/>
              </a:ext>
            </a:extLst>
          </p:cNvPr>
          <p:cNvCxnSpPr>
            <a:cxnSpLocks/>
          </p:cNvCxnSpPr>
          <p:nvPr/>
        </p:nvCxnSpPr>
        <p:spPr>
          <a:xfrm>
            <a:off x="179028" y="3335468"/>
            <a:ext cx="841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DF5FAAF-CB5E-ACC6-5A81-7A86C31EB5DD}"/>
              </a:ext>
            </a:extLst>
          </p:cNvPr>
          <p:cNvSpPr txBox="1"/>
          <p:nvPr/>
        </p:nvSpPr>
        <p:spPr>
          <a:xfrm>
            <a:off x="1312334" y="6539578"/>
            <a:ext cx="10693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https://www.ibm.com/docs/en/zos/2.3.0?topic=functions-accept-accept-new-connection-socket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A4DECD-5746-85DD-AFBF-7381C2B71115}"/>
              </a:ext>
            </a:extLst>
          </p:cNvPr>
          <p:cNvSpPr txBox="1"/>
          <p:nvPr/>
        </p:nvSpPr>
        <p:spPr>
          <a:xfrm>
            <a:off x="3509302" y="3439256"/>
            <a:ext cx="78105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When the </a:t>
            </a:r>
            <a:r>
              <a:rPr lang="en-US" sz="3600" dirty="0">
                <a:solidFill>
                  <a:srgbClr val="00B0F0"/>
                </a:solidFill>
              </a:rPr>
              <a:t>accept</a:t>
            </a:r>
            <a:r>
              <a:rPr lang="en-US" sz="3600" dirty="0"/>
              <a:t> function is called, it blocks the code from proceeding until a connection requests comes from a client. </a:t>
            </a:r>
          </a:p>
        </p:txBody>
      </p:sp>
    </p:spTree>
    <p:extLst>
      <p:ext uri="{BB962C8B-B14F-4D97-AF65-F5344CB8AC3E}">
        <p14:creationId xmlns:p14="http://schemas.microsoft.com/office/powerpoint/2010/main" val="3256409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68F9-6F7B-F1EE-5B21-28970199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857"/>
            <a:ext cx="10515600" cy="141393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3600" dirty="0"/>
              <a:t>Syntax: Accept (2)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164E06-1819-F74C-B8BD-E6297C0727FF}"/>
              </a:ext>
            </a:extLst>
          </p:cNvPr>
          <p:cNvSpPr txBox="1"/>
          <p:nvPr/>
        </p:nvSpPr>
        <p:spPr>
          <a:xfrm>
            <a:off x="3335736" y="2071524"/>
            <a:ext cx="8157633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altLang="en-US" sz="2800" dirty="0">
                <a:solidFill>
                  <a:srgbClr val="FFC000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accept</a:t>
            </a:r>
            <a:r>
              <a:rPr lang="en-US" alt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(int </a:t>
            </a:r>
            <a:r>
              <a:rPr lang="en-US" alt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sockfd</a:t>
            </a:r>
            <a:r>
              <a:rPr lang="en-US" alt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, struct </a:t>
            </a:r>
            <a:r>
              <a:rPr lang="en-US" alt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sockaddr</a:t>
            </a:r>
            <a:r>
              <a:rPr lang="en-US" alt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*</a:t>
            </a:r>
            <a:r>
              <a:rPr lang="en-US" alt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addr</a:t>
            </a:r>
            <a:r>
              <a:rPr lang="en-US" alt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socklen_t</a:t>
            </a:r>
            <a:r>
              <a:rPr lang="en-US" alt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*</a:t>
            </a:r>
            <a:r>
              <a:rPr lang="en-US" alt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addrlen</a:t>
            </a:r>
            <a:r>
              <a:rPr lang="en-US" alt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3F6B8D-8438-4285-5C34-8D85CE26DCE5}"/>
              </a:ext>
            </a:extLst>
          </p:cNvPr>
          <p:cNvSpPr/>
          <p:nvPr/>
        </p:nvSpPr>
        <p:spPr>
          <a:xfrm>
            <a:off x="2084584" y="3202962"/>
            <a:ext cx="862263" cy="946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5EBE01-3B02-AAB1-6163-63612D7E5A4F}"/>
              </a:ext>
            </a:extLst>
          </p:cNvPr>
          <p:cNvSpPr/>
          <p:nvPr/>
        </p:nvSpPr>
        <p:spPr>
          <a:xfrm>
            <a:off x="25533" y="3090380"/>
            <a:ext cx="114170" cy="946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7CC609A-4836-EBCD-F846-6BE898C1AE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15"/>
          <a:stretch/>
        </p:blipFill>
        <p:spPr>
          <a:xfrm>
            <a:off x="139703" y="1728790"/>
            <a:ext cx="3107134" cy="4317595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DCBFEDB-2D07-DA0F-73D3-C703835FCE3C}"/>
              </a:ext>
            </a:extLst>
          </p:cNvPr>
          <p:cNvSpPr/>
          <p:nvPr/>
        </p:nvSpPr>
        <p:spPr>
          <a:xfrm>
            <a:off x="203202" y="3775735"/>
            <a:ext cx="914400" cy="872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F0634C1-416E-DE70-4EB3-7056E0ECF0ED}"/>
              </a:ext>
            </a:extLst>
          </p:cNvPr>
          <p:cNvSpPr/>
          <p:nvPr/>
        </p:nvSpPr>
        <p:spPr>
          <a:xfrm>
            <a:off x="228602" y="3502685"/>
            <a:ext cx="9144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8C6B99-5EE7-0E68-1053-6F6DB7AFF87A}"/>
              </a:ext>
            </a:extLst>
          </p:cNvPr>
          <p:cNvSpPr/>
          <p:nvPr/>
        </p:nvSpPr>
        <p:spPr>
          <a:xfrm>
            <a:off x="173569" y="3335468"/>
            <a:ext cx="110066" cy="139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ED8FCB-F4F1-4C8E-7457-E56DC782ABC6}"/>
              </a:ext>
            </a:extLst>
          </p:cNvPr>
          <p:cNvSpPr/>
          <p:nvPr/>
        </p:nvSpPr>
        <p:spPr>
          <a:xfrm>
            <a:off x="283634" y="3419078"/>
            <a:ext cx="88899" cy="83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0DAB14F-A93C-77C5-E193-8A71C777F6E0}"/>
              </a:ext>
            </a:extLst>
          </p:cNvPr>
          <p:cNvSpPr/>
          <p:nvPr/>
        </p:nvSpPr>
        <p:spPr>
          <a:xfrm>
            <a:off x="139703" y="3775734"/>
            <a:ext cx="2992964" cy="2103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3D1C325-A338-40C3-CF92-09D31C42C7AF}"/>
              </a:ext>
            </a:extLst>
          </p:cNvPr>
          <p:cNvCxnSpPr/>
          <p:nvPr/>
        </p:nvCxnSpPr>
        <p:spPr>
          <a:xfrm>
            <a:off x="228602" y="2396067"/>
            <a:ext cx="1752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78590CE-906B-0BAC-F77C-895936816B06}"/>
              </a:ext>
            </a:extLst>
          </p:cNvPr>
          <p:cNvSpPr/>
          <p:nvPr/>
        </p:nvSpPr>
        <p:spPr>
          <a:xfrm>
            <a:off x="160871" y="3439256"/>
            <a:ext cx="2916762" cy="36053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149C90A-11BD-105E-6F5B-9218AB73BE9B}"/>
              </a:ext>
            </a:extLst>
          </p:cNvPr>
          <p:cNvCxnSpPr>
            <a:cxnSpLocks/>
          </p:cNvCxnSpPr>
          <p:nvPr/>
        </p:nvCxnSpPr>
        <p:spPr>
          <a:xfrm>
            <a:off x="228602" y="2692401"/>
            <a:ext cx="24172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87CB1EA-9B4C-EE52-3597-AF8865B7EC48}"/>
              </a:ext>
            </a:extLst>
          </p:cNvPr>
          <p:cNvCxnSpPr>
            <a:cxnSpLocks/>
          </p:cNvCxnSpPr>
          <p:nvPr/>
        </p:nvCxnSpPr>
        <p:spPr>
          <a:xfrm>
            <a:off x="245538" y="3018367"/>
            <a:ext cx="19279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1570DD5-FB1D-7CF8-E57D-0DA541BB1CB8}"/>
              </a:ext>
            </a:extLst>
          </p:cNvPr>
          <p:cNvCxnSpPr>
            <a:cxnSpLocks/>
          </p:cNvCxnSpPr>
          <p:nvPr/>
        </p:nvCxnSpPr>
        <p:spPr>
          <a:xfrm>
            <a:off x="179028" y="3335468"/>
            <a:ext cx="841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E75217-7907-9F6C-4704-E9E33E50F73D}"/>
              </a:ext>
            </a:extLst>
          </p:cNvPr>
          <p:cNvCxnSpPr>
            <a:cxnSpLocks/>
          </p:cNvCxnSpPr>
          <p:nvPr/>
        </p:nvCxnSpPr>
        <p:spPr>
          <a:xfrm flipH="1" flipV="1">
            <a:off x="3954064" y="2510367"/>
            <a:ext cx="1955669" cy="19558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C31C92C-310A-0C5C-2A2C-8E518AC5565C}"/>
              </a:ext>
            </a:extLst>
          </p:cNvPr>
          <p:cNvSpPr txBox="1"/>
          <p:nvPr/>
        </p:nvSpPr>
        <p:spPr>
          <a:xfrm>
            <a:off x="4068233" y="4211768"/>
            <a:ext cx="7103533" cy="156966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161616"/>
                </a:solidFill>
                <a:effectLst/>
              </a:rPr>
              <a:t>The accept() call creates a new socket descriptor with the same properties as socket and returns it to the caller.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8986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68F9-6F7B-F1EE-5B21-28970199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857"/>
            <a:ext cx="10515600" cy="141393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3600" dirty="0"/>
              <a:t>Syntax: Accept (3)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164E06-1819-F74C-B8BD-E6297C0727FF}"/>
              </a:ext>
            </a:extLst>
          </p:cNvPr>
          <p:cNvSpPr txBox="1"/>
          <p:nvPr/>
        </p:nvSpPr>
        <p:spPr>
          <a:xfrm>
            <a:off x="3335736" y="2071524"/>
            <a:ext cx="8157633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alt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int = </a:t>
            </a:r>
            <a:r>
              <a:rPr lang="en-US" alt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accept</a:t>
            </a:r>
            <a:r>
              <a:rPr lang="en-US" alt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(int </a:t>
            </a:r>
            <a:r>
              <a:rPr lang="en-US" altLang="en-US" sz="2800" dirty="0" err="1">
                <a:solidFill>
                  <a:srgbClr val="FFC000"/>
                </a:solidFill>
                <a:latin typeface="Consolas" panose="020B0609020204030204" pitchFamily="49" charset="0"/>
              </a:rPr>
              <a:t>sockfd</a:t>
            </a:r>
            <a:r>
              <a:rPr lang="en-US" alt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, struct </a:t>
            </a:r>
            <a:r>
              <a:rPr lang="en-US" alt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sockaddr</a:t>
            </a:r>
            <a:r>
              <a:rPr lang="en-US" alt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*</a:t>
            </a:r>
            <a:r>
              <a:rPr lang="en-US" alt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addr</a:t>
            </a:r>
            <a:r>
              <a:rPr lang="en-US" alt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socklen_t</a:t>
            </a:r>
            <a:r>
              <a:rPr lang="en-US" alt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*</a:t>
            </a:r>
            <a:r>
              <a:rPr lang="en-US" alt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addrlen</a:t>
            </a:r>
            <a:r>
              <a:rPr lang="en-US" alt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3F6B8D-8438-4285-5C34-8D85CE26DCE5}"/>
              </a:ext>
            </a:extLst>
          </p:cNvPr>
          <p:cNvSpPr/>
          <p:nvPr/>
        </p:nvSpPr>
        <p:spPr>
          <a:xfrm>
            <a:off x="2084584" y="3202962"/>
            <a:ext cx="862263" cy="946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5EBE01-3B02-AAB1-6163-63612D7E5A4F}"/>
              </a:ext>
            </a:extLst>
          </p:cNvPr>
          <p:cNvSpPr/>
          <p:nvPr/>
        </p:nvSpPr>
        <p:spPr>
          <a:xfrm>
            <a:off x="25533" y="3090380"/>
            <a:ext cx="114170" cy="946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7CC609A-4836-EBCD-F846-6BE898C1AE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15"/>
          <a:stretch/>
        </p:blipFill>
        <p:spPr>
          <a:xfrm>
            <a:off x="139703" y="1728790"/>
            <a:ext cx="3107134" cy="4317595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DCBFEDB-2D07-DA0F-73D3-C703835FCE3C}"/>
              </a:ext>
            </a:extLst>
          </p:cNvPr>
          <p:cNvSpPr/>
          <p:nvPr/>
        </p:nvSpPr>
        <p:spPr>
          <a:xfrm>
            <a:off x="203202" y="3775735"/>
            <a:ext cx="914400" cy="872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F0634C1-416E-DE70-4EB3-7056E0ECF0ED}"/>
              </a:ext>
            </a:extLst>
          </p:cNvPr>
          <p:cNvSpPr/>
          <p:nvPr/>
        </p:nvSpPr>
        <p:spPr>
          <a:xfrm>
            <a:off x="228602" y="3502685"/>
            <a:ext cx="9144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8C6B99-5EE7-0E68-1053-6F6DB7AFF87A}"/>
              </a:ext>
            </a:extLst>
          </p:cNvPr>
          <p:cNvSpPr/>
          <p:nvPr/>
        </p:nvSpPr>
        <p:spPr>
          <a:xfrm>
            <a:off x="173569" y="3335468"/>
            <a:ext cx="110066" cy="139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ED8FCB-F4F1-4C8E-7457-E56DC782ABC6}"/>
              </a:ext>
            </a:extLst>
          </p:cNvPr>
          <p:cNvSpPr/>
          <p:nvPr/>
        </p:nvSpPr>
        <p:spPr>
          <a:xfrm>
            <a:off x="283634" y="3419078"/>
            <a:ext cx="88899" cy="83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0DAB14F-A93C-77C5-E193-8A71C777F6E0}"/>
              </a:ext>
            </a:extLst>
          </p:cNvPr>
          <p:cNvSpPr/>
          <p:nvPr/>
        </p:nvSpPr>
        <p:spPr>
          <a:xfrm>
            <a:off x="139703" y="3775734"/>
            <a:ext cx="2992964" cy="2103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3D1C325-A338-40C3-CF92-09D31C42C7AF}"/>
              </a:ext>
            </a:extLst>
          </p:cNvPr>
          <p:cNvCxnSpPr/>
          <p:nvPr/>
        </p:nvCxnSpPr>
        <p:spPr>
          <a:xfrm>
            <a:off x="228602" y="2396067"/>
            <a:ext cx="1752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78590CE-906B-0BAC-F77C-895936816B06}"/>
              </a:ext>
            </a:extLst>
          </p:cNvPr>
          <p:cNvSpPr/>
          <p:nvPr/>
        </p:nvSpPr>
        <p:spPr>
          <a:xfrm>
            <a:off x="160871" y="3439256"/>
            <a:ext cx="2916762" cy="36053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149C90A-11BD-105E-6F5B-9218AB73BE9B}"/>
              </a:ext>
            </a:extLst>
          </p:cNvPr>
          <p:cNvCxnSpPr>
            <a:cxnSpLocks/>
          </p:cNvCxnSpPr>
          <p:nvPr/>
        </p:nvCxnSpPr>
        <p:spPr>
          <a:xfrm>
            <a:off x="228602" y="2692401"/>
            <a:ext cx="24172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87CB1EA-9B4C-EE52-3597-AF8865B7EC48}"/>
              </a:ext>
            </a:extLst>
          </p:cNvPr>
          <p:cNvCxnSpPr>
            <a:cxnSpLocks/>
          </p:cNvCxnSpPr>
          <p:nvPr/>
        </p:nvCxnSpPr>
        <p:spPr>
          <a:xfrm>
            <a:off x="245538" y="3018367"/>
            <a:ext cx="19279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1570DD5-FB1D-7CF8-E57D-0DA541BB1CB8}"/>
              </a:ext>
            </a:extLst>
          </p:cNvPr>
          <p:cNvCxnSpPr>
            <a:cxnSpLocks/>
          </p:cNvCxnSpPr>
          <p:nvPr/>
        </p:nvCxnSpPr>
        <p:spPr>
          <a:xfrm>
            <a:off x="179028" y="3335468"/>
            <a:ext cx="841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E75217-7907-9F6C-4704-E9E33E50F73D}"/>
              </a:ext>
            </a:extLst>
          </p:cNvPr>
          <p:cNvCxnSpPr>
            <a:cxnSpLocks/>
          </p:cNvCxnSpPr>
          <p:nvPr/>
        </p:nvCxnSpPr>
        <p:spPr>
          <a:xfrm flipV="1">
            <a:off x="5909733" y="2527300"/>
            <a:ext cx="1100667" cy="19388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C31C92C-310A-0C5C-2A2C-8E518AC5565C}"/>
              </a:ext>
            </a:extLst>
          </p:cNvPr>
          <p:cNvSpPr txBox="1"/>
          <p:nvPr/>
        </p:nvSpPr>
        <p:spPr>
          <a:xfrm>
            <a:off x="4068233" y="4211768"/>
            <a:ext cx="7103533" cy="1077218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161616"/>
                </a:solidFill>
                <a:effectLst/>
              </a:rPr>
              <a:t>The socket on which the server is listening.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06958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68F9-6F7B-F1EE-5B21-28970199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857"/>
            <a:ext cx="10515600" cy="141393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3600" dirty="0"/>
              <a:t>Syntax: Accept (4)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164E06-1819-F74C-B8BD-E6297C0727FF}"/>
              </a:ext>
            </a:extLst>
          </p:cNvPr>
          <p:cNvSpPr txBox="1"/>
          <p:nvPr/>
        </p:nvSpPr>
        <p:spPr>
          <a:xfrm>
            <a:off x="3335736" y="2071524"/>
            <a:ext cx="8157633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alt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int = </a:t>
            </a:r>
            <a:r>
              <a:rPr lang="en-US" alt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accept</a:t>
            </a:r>
            <a:r>
              <a:rPr lang="en-US" alt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(int </a:t>
            </a:r>
            <a:r>
              <a:rPr lang="en-US" alt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sockfd</a:t>
            </a:r>
            <a:r>
              <a:rPr lang="en-US" alt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, struct </a:t>
            </a:r>
            <a:r>
              <a:rPr lang="en-US" alt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sockaddr</a:t>
            </a:r>
            <a:r>
              <a:rPr lang="en-US" alt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800" dirty="0">
                <a:solidFill>
                  <a:srgbClr val="FFC000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2800" dirty="0" err="1">
                <a:solidFill>
                  <a:srgbClr val="FFC000"/>
                </a:solidFill>
                <a:latin typeface="Consolas" panose="020B0609020204030204" pitchFamily="49" charset="0"/>
              </a:rPr>
              <a:t>addr</a:t>
            </a:r>
            <a:r>
              <a:rPr lang="en-US" alt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socklen_t</a:t>
            </a:r>
            <a:r>
              <a:rPr lang="en-US" alt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*</a:t>
            </a:r>
            <a:r>
              <a:rPr lang="en-US" alt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addrlen</a:t>
            </a:r>
            <a:r>
              <a:rPr lang="en-US" alt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3F6B8D-8438-4285-5C34-8D85CE26DCE5}"/>
              </a:ext>
            </a:extLst>
          </p:cNvPr>
          <p:cNvSpPr/>
          <p:nvPr/>
        </p:nvSpPr>
        <p:spPr>
          <a:xfrm>
            <a:off x="2084584" y="3202962"/>
            <a:ext cx="862263" cy="946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5EBE01-3B02-AAB1-6163-63612D7E5A4F}"/>
              </a:ext>
            </a:extLst>
          </p:cNvPr>
          <p:cNvSpPr/>
          <p:nvPr/>
        </p:nvSpPr>
        <p:spPr>
          <a:xfrm>
            <a:off x="25533" y="3090380"/>
            <a:ext cx="114170" cy="946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7CC609A-4836-EBCD-F846-6BE898C1AE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15"/>
          <a:stretch/>
        </p:blipFill>
        <p:spPr>
          <a:xfrm>
            <a:off x="139703" y="1728790"/>
            <a:ext cx="3107134" cy="4317595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DCBFEDB-2D07-DA0F-73D3-C703835FCE3C}"/>
              </a:ext>
            </a:extLst>
          </p:cNvPr>
          <p:cNvSpPr/>
          <p:nvPr/>
        </p:nvSpPr>
        <p:spPr>
          <a:xfrm>
            <a:off x="203202" y="3775735"/>
            <a:ext cx="914400" cy="872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F0634C1-416E-DE70-4EB3-7056E0ECF0ED}"/>
              </a:ext>
            </a:extLst>
          </p:cNvPr>
          <p:cNvSpPr/>
          <p:nvPr/>
        </p:nvSpPr>
        <p:spPr>
          <a:xfrm>
            <a:off x="228602" y="3502685"/>
            <a:ext cx="9144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8C6B99-5EE7-0E68-1053-6F6DB7AFF87A}"/>
              </a:ext>
            </a:extLst>
          </p:cNvPr>
          <p:cNvSpPr/>
          <p:nvPr/>
        </p:nvSpPr>
        <p:spPr>
          <a:xfrm>
            <a:off x="173569" y="3335468"/>
            <a:ext cx="110066" cy="139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ED8FCB-F4F1-4C8E-7457-E56DC782ABC6}"/>
              </a:ext>
            </a:extLst>
          </p:cNvPr>
          <p:cNvSpPr/>
          <p:nvPr/>
        </p:nvSpPr>
        <p:spPr>
          <a:xfrm>
            <a:off x="283634" y="3419078"/>
            <a:ext cx="88899" cy="83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0DAB14F-A93C-77C5-E193-8A71C777F6E0}"/>
              </a:ext>
            </a:extLst>
          </p:cNvPr>
          <p:cNvSpPr/>
          <p:nvPr/>
        </p:nvSpPr>
        <p:spPr>
          <a:xfrm>
            <a:off x="139703" y="3775734"/>
            <a:ext cx="2992964" cy="2103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3D1C325-A338-40C3-CF92-09D31C42C7AF}"/>
              </a:ext>
            </a:extLst>
          </p:cNvPr>
          <p:cNvCxnSpPr/>
          <p:nvPr/>
        </p:nvCxnSpPr>
        <p:spPr>
          <a:xfrm>
            <a:off x="228602" y="2396067"/>
            <a:ext cx="1752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78590CE-906B-0BAC-F77C-895936816B06}"/>
              </a:ext>
            </a:extLst>
          </p:cNvPr>
          <p:cNvSpPr/>
          <p:nvPr/>
        </p:nvSpPr>
        <p:spPr>
          <a:xfrm>
            <a:off x="160871" y="3439256"/>
            <a:ext cx="2916762" cy="36053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149C90A-11BD-105E-6F5B-9218AB73BE9B}"/>
              </a:ext>
            </a:extLst>
          </p:cNvPr>
          <p:cNvCxnSpPr>
            <a:cxnSpLocks/>
          </p:cNvCxnSpPr>
          <p:nvPr/>
        </p:nvCxnSpPr>
        <p:spPr>
          <a:xfrm>
            <a:off x="228602" y="2692401"/>
            <a:ext cx="24172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87CB1EA-9B4C-EE52-3597-AF8865B7EC48}"/>
              </a:ext>
            </a:extLst>
          </p:cNvPr>
          <p:cNvCxnSpPr>
            <a:cxnSpLocks/>
          </p:cNvCxnSpPr>
          <p:nvPr/>
        </p:nvCxnSpPr>
        <p:spPr>
          <a:xfrm>
            <a:off x="245538" y="3018367"/>
            <a:ext cx="19279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1570DD5-FB1D-7CF8-E57D-0DA541BB1CB8}"/>
              </a:ext>
            </a:extLst>
          </p:cNvPr>
          <p:cNvCxnSpPr>
            <a:cxnSpLocks/>
          </p:cNvCxnSpPr>
          <p:nvPr/>
        </p:nvCxnSpPr>
        <p:spPr>
          <a:xfrm>
            <a:off x="179028" y="3335468"/>
            <a:ext cx="841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E75217-7907-9F6C-4704-E9E33E50F73D}"/>
              </a:ext>
            </a:extLst>
          </p:cNvPr>
          <p:cNvCxnSpPr>
            <a:cxnSpLocks/>
          </p:cNvCxnSpPr>
          <p:nvPr/>
        </p:nvCxnSpPr>
        <p:spPr>
          <a:xfrm flipH="1" flipV="1">
            <a:off x="3913829" y="2920032"/>
            <a:ext cx="1198033" cy="15959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C31C92C-310A-0C5C-2A2C-8E518AC5565C}"/>
              </a:ext>
            </a:extLst>
          </p:cNvPr>
          <p:cNvSpPr txBox="1"/>
          <p:nvPr/>
        </p:nvSpPr>
        <p:spPr>
          <a:xfrm>
            <a:off x="3661611" y="3552125"/>
            <a:ext cx="8358473" cy="2062103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161616"/>
                </a:solidFill>
                <a:effectLst/>
              </a:rPr>
              <a:t>The socket address of the connecting client.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61616"/>
                </a:solidFill>
              </a:rPr>
              <a:t>It </a:t>
            </a:r>
            <a:r>
              <a:rPr lang="en-US" sz="3200" b="0" i="0" dirty="0">
                <a:solidFill>
                  <a:srgbClr val="161616"/>
                </a:solidFill>
                <a:effectLst/>
              </a:rPr>
              <a:t>is filled in by accept() before it returns.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161616"/>
                </a:solidFill>
                <a:effectLst/>
              </a:rPr>
              <a:t>The format of </a:t>
            </a:r>
            <a:r>
              <a:rPr lang="en-US" sz="3200" b="0" i="1" dirty="0">
                <a:solidFill>
                  <a:srgbClr val="161616"/>
                </a:solidFill>
                <a:effectLst/>
              </a:rPr>
              <a:t>address</a:t>
            </a:r>
            <a:r>
              <a:rPr lang="en-US" sz="3200" b="0" i="0" dirty="0">
                <a:solidFill>
                  <a:srgbClr val="161616"/>
                </a:solidFill>
                <a:effectLst/>
              </a:rPr>
              <a:t> is determined by the domain that the client resides in. 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39806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68F9-6F7B-F1EE-5B21-28970199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857"/>
            <a:ext cx="10515600" cy="141393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3600" dirty="0"/>
              <a:t>Syntax: Accept (5)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164E06-1819-F74C-B8BD-E6297C0727FF}"/>
              </a:ext>
            </a:extLst>
          </p:cNvPr>
          <p:cNvSpPr txBox="1"/>
          <p:nvPr/>
        </p:nvSpPr>
        <p:spPr>
          <a:xfrm>
            <a:off x="3335736" y="2071524"/>
            <a:ext cx="8157633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alt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int = </a:t>
            </a:r>
            <a:r>
              <a:rPr lang="en-US" alt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accept</a:t>
            </a:r>
            <a:r>
              <a:rPr lang="en-US" alt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(int </a:t>
            </a:r>
            <a:r>
              <a:rPr lang="en-US" alt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sockfd</a:t>
            </a:r>
            <a:r>
              <a:rPr lang="en-US" alt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, struct </a:t>
            </a:r>
            <a:r>
              <a:rPr lang="en-US" alt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sockaddr</a:t>
            </a:r>
            <a:r>
              <a:rPr lang="en-US" alt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*</a:t>
            </a:r>
            <a:r>
              <a:rPr lang="en-US" alt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addr</a:t>
            </a:r>
            <a:r>
              <a:rPr lang="en-US" alt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socklen_t</a:t>
            </a:r>
            <a:r>
              <a:rPr lang="en-US" alt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800" dirty="0">
                <a:solidFill>
                  <a:srgbClr val="FFC000"/>
                </a:solidFill>
                <a:latin typeface="Consolas" panose="020B0609020204030204" pitchFamily="49" charset="0"/>
              </a:rPr>
              <a:t>*</a:t>
            </a:r>
            <a:r>
              <a:rPr lang="en-US" altLang="en-US" sz="2800" dirty="0" err="1">
                <a:solidFill>
                  <a:srgbClr val="FFC000"/>
                </a:solidFill>
                <a:latin typeface="Consolas" panose="020B0609020204030204" pitchFamily="49" charset="0"/>
              </a:rPr>
              <a:t>addrlen</a:t>
            </a:r>
            <a:r>
              <a:rPr lang="en-US" alt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3F6B8D-8438-4285-5C34-8D85CE26DCE5}"/>
              </a:ext>
            </a:extLst>
          </p:cNvPr>
          <p:cNvSpPr/>
          <p:nvPr/>
        </p:nvSpPr>
        <p:spPr>
          <a:xfrm>
            <a:off x="2084584" y="3202962"/>
            <a:ext cx="862263" cy="946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5EBE01-3B02-AAB1-6163-63612D7E5A4F}"/>
              </a:ext>
            </a:extLst>
          </p:cNvPr>
          <p:cNvSpPr/>
          <p:nvPr/>
        </p:nvSpPr>
        <p:spPr>
          <a:xfrm>
            <a:off x="25533" y="3090380"/>
            <a:ext cx="114170" cy="946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7CC609A-4836-EBCD-F846-6BE898C1AE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15"/>
          <a:stretch/>
        </p:blipFill>
        <p:spPr>
          <a:xfrm>
            <a:off x="139703" y="1728790"/>
            <a:ext cx="3107134" cy="4317595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DCBFEDB-2D07-DA0F-73D3-C703835FCE3C}"/>
              </a:ext>
            </a:extLst>
          </p:cNvPr>
          <p:cNvSpPr/>
          <p:nvPr/>
        </p:nvSpPr>
        <p:spPr>
          <a:xfrm>
            <a:off x="203202" y="3775735"/>
            <a:ext cx="914400" cy="872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F0634C1-416E-DE70-4EB3-7056E0ECF0ED}"/>
              </a:ext>
            </a:extLst>
          </p:cNvPr>
          <p:cNvSpPr/>
          <p:nvPr/>
        </p:nvSpPr>
        <p:spPr>
          <a:xfrm>
            <a:off x="228602" y="3502685"/>
            <a:ext cx="9144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8C6B99-5EE7-0E68-1053-6F6DB7AFF87A}"/>
              </a:ext>
            </a:extLst>
          </p:cNvPr>
          <p:cNvSpPr/>
          <p:nvPr/>
        </p:nvSpPr>
        <p:spPr>
          <a:xfrm>
            <a:off x="173569" y="3335468"/>
            <a:ext cx="110066" cy="139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ED8FCB-F4F1-4C8E-7457-E56DC782ABC6}"/>
              </a:ext>
            </a:extLst>
          </p:cNvPr>
          <p:cNvSpPr/>
          <p:nvPr/>
        </p:nvSpPr>
        <p:spPr>
          <a:xfrm>
            <a:off x="283634" y="3419078"/>
            <a:ext cx="88899" cy="83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0DAB14F-A93C-77C5-E193-8A71C777F6E0}"/>
              </a:ext>
            </a:extLst>
          </p:cNvPr>
          <p:cNvSpPr/>
          <p:nvPr/>
        </p:nvSpPr>
        <p:spPr>
          <a:xfrm>
            <a:off x="139703" y="3775734"/>
            <a:ext cx="2992964" cy="2103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3D1C325-A338-40C3-CF92-09D31C42C7AF}"/>
              </a:ext>
            </a:extLst>
          </p:cNvPr>
          <p:cNvCxnSpPr/>
          <p:nvPr/>
        </p:nvCxnSpPr>
        <p:spPr>
          <a:xfrm>
            <a:off x="228602" y="2396067"/>
            <a:ext cx="1752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78590CE-906B-0BAC-F77C-895936816B06}"/>
              </a:ext>
            </a:extLst>
          </p:cNvPr>
          <p:cNvSpPr/>
          <p:nvPr/>
        </p:nvSpPr>
        <p:spPr>
          <a:xfrm>
            <a:off x="160871" y="3439256"/>
            <a:ext cx="2916762" cy="36053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149C90A-11BD-105E-6F5B-9218AB73BE9B}"/>
              </a:ext>
            </a:extLst>
          </p:cNvPr>
          <p:cNvCxnSpPr>
            <a:cxnSpLocks/>
          </p:cNvCxnSpPr>
          <p:nvPr/>
        </p:nvCxnSpPr>
        <p:spPr>
          <a:xfrm>
            <a:off x="228602" y="2692401"/>
            <a:ext cx="24172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87CB1EA-9B4C-EE52-3597-AF8865B7EC48}"/>
              </a:ext>
            </a:extLst>
          </p:cNvPr>
          <p:cNvCxnSpPr>
            <a:cxnSpLocks/>
          </p:cNvCxnSpPr>
          <p:nvPr/>
        </p:nvCxnSpPr>
        <p:spPr>
          <a:xfrm>
            <a:off x="245538" y="3018367"/>
            <a:ext cx="19279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1570DD5-FB1D-7CF8-E57D-0DA541BB1CB8}"/>
              </a:ext>
            </a:extLst>
          </p:cNvPr>
          <p:cNvCxnSpPr>
            <a:cxnSpLocks/>
          </p:cNvCxnSpPr>
          <p:nvPr/>
        </p:nvCxnSpPr>
        <p:spPr>
          <a:xfrm>
            <a:off x="179028" y="3335468"/>
            <a:ext cx="8412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E75217-7907-9F6C-4704-E9E33E50F73D}"/>
              </a:ext>
            </a:extLst>
          </p:cNvPr>
          <p:cNvCxnSpPr>
            <a:cxnSpLocks/>
          </p:cNvCxnSpPr>
          <p:nvPr/>
        </p:nvCxnSpPr>
        <p:spPr>
          <a:xfrm flipV="1">
            <a:off x="7213600" y="2984500"/>
            <a:ext cx="296334" cy="14732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C31C92C-310A-0C5C-2A2C-8E518AC5565C}"/>
              </a:ext>
            </a:extLst>
          </p:cNvPr>
          <p:cNvSpPr txBox="1"/>
          <p:nvPr/>
        </p:nvSpPr>
        <p:spPr>
          <a:xfrm>
            <a:off x="3466969" y="3832370"/>
            <a:ext cx="8471031" cy="2677656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61616"/>
                </a:solidFill>
                <a:effectLst/>
              </a:rPr>
              <a:t>Different domains use different address formats.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61616"/>
                </a:solidFill>
              </a:rPr>
              <a:t>Hence we need a length parameter to know the size of the address we are going to fill 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161616"/>
                </a:solidFill>
              </a:rPr>
              <a:t>P</a:t>
            </a:r>
            <a:r>
              <a:rPr lang="en-US" sz="2800" b="0" i="0" dirty="0">
                <a:solidFill>
                  <a:srgbClr val="161616"/>
                </a:solidFill>
                <a:effectLst/>
              </a:rPr>
              <a:t>oints to a </a:t>
            </a:r>
            <a:r>
              <a:rPr lang="en-US" sz="2800" b="0" i="0" dirty="0" err="1">
                <a:solidFill>
                  <a:srgbClr val="161616"/>
                </a:solidFill>
                <a:effectLst/>
              </a:rPr>
              <a:t>socklen_t</a:t>
            </a:r>
            <a:r>
              <a:rPr lang="en-US" sz="2800" b="0" i="0" dirty="0">
                <a:solidFill>
                  <a:srgbClr val="161616"/>
                </a:solidFill>
                <a:effectLst/>
              </a:rPr>
              <a:t> variable which is essentially a special integer and contains the size in bytes of the storage pointed to by </a:t>
            </a:r>
            <a:r>
              <a:rPr lang="en-US" sz="2800" b="0" dirty="0">
                <a:solidFill>
                  <a:srgbClr val="161616"/>
                </a:solidFill>
                <a:effectLst/>
              </a:rPr>
              <a:t>address.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53227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68F9-6F7B-F1EE-5B21-28970199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857"/>
            <a:ext cx="10515600" cy="141393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3600" dirty="0"/>
              <a:t>Client Server Overview</a:t>
            </a:r>
            <a:endParaRPr lang="en-US" sz="36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B5C12E-5349-7450-BF03-485D56A4F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128"/>
          <a:stretch/>
        </p:blipFill>
        <p:spPr>
          <a:xfrm>
            <a:off x="6096000" y="1886364"/>
            <a:ext cx="3097109" cy="431759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41F450A-9892-7A1E-8D39-E1FA4A958C45}"/>
              </a:ext>
            </a:extLst>
          </p:cNvPr>
          <p:cNvSpPr/>
          <p:nvPr/>
        </p:nvSpPr>
        <p:spPr>
          <a:xfrm>
            <a:off x="8294751" y="3267003"/>
            <a:ext cx="862263" cy="946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D466FA-9D85-133D-1E4B-D5B711E02B47}"/>
              </a:ext>
            </a:extLst>
          </p:cNvPr>
          <p:cNvSpPr/>
          <p:nvPr/>
        </p:nvSpPr>
        <p:spPr>
          <a:xfrm>
            <a:off x="9193110" y="3247953"/>
            <a:ext cx="238626" cy="946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9EDA0C-D347-BAF7-EE7B-7DC386E50D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15"/>
          <a:stretch/>
        </p:blipFill>
        <p:spPr>
          <a:xfrm>
            <a:off x="3068947" y="1886364"/>
            <a:ext cx="3107134" cy="43175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9CC6E78-04B6-942E-9545-9AA00FD22E73}"/>
              </a:ext>
            </a:extLst>
          </p:cNvPr>
          <p:cNvSpPr/>
          <p:nvPr/>
        </p:nvSpPr>
        <p:spPr>
          <a:xfrm>
            <a:off x="3132446" y="3933309"/>
            <a:ext cx="914400" cy="872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239FD8-75DB-67E4-BD2E-79B3C7214E43}"/>
              </a:ext>
            </a:extLst>
          </p:cNvPr>
          <p:cNvSpPr/>
          <p:nvPr/>
        </p:nvSpPr>
        <p:spPr>
          <a:xfrm>
            <a:off x="3157846" y="3660259"/>
            <a:ext cx="9144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3E39D6-36D4-27F9-B333-E3689AA4A8E5}"/>
              </a:ext>
            </a:extLst>
          </p:cNvPr>
          <p:cNvSpPr/>
          <p:nvPr/>
        </p:nvSpPr>
        <p:spPr>
          <a:xfrm>
            <a:off x="3102813" y="3493042"/>
            <a:ext cx="110066" cy="139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868F77-D4CB-846C-E8D2-66D9C107EF7D}"/>
              </a:ext>
            </a:extLst>
          </p:cNvPr>
          <p:cNvSpPr/>
          <p:nvPr/>
        </p:nvSpPr>
        <p:spPr>
          <a:xfrm>
            <a:off x="3212878" y="3576652"/>
            <a:ext cx="88899" cy="83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78F992-FE00-7534-D5A3-43417DF43A9F}"/>
              </a:ext>
            </a:extLst>
          </p:cNvPr>
          <p:cNvCxnSpPr/>
          <p:nvPr/>
        </p:nvCxnSpPr>
        <p:spPr>
          <a:xfrm>
            <a:off x="3253651" y="2578768"/>
            <a:ext cx="17245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F2294B-0D25-C425-71E8-5C87E2162FE3}"/>
              </a:ext>
            </a:extLst>
          </p:cNvPr>
          <p:cNvCxnSpPr>
            <a:cxnSpLocks/>
          </p:cNvCxnSpPr>
          <p:nvPr/>
        </p:nvCxnSpPr>
        <p:spPr>
          <a:xfrm>
            <a:off x="3301777" y="2879557"/>
            <a:ext cx="23581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CC6055-A846-FADC-85F0-5F4B1143838A}"/>
              </a:ext>
            </a:extLst>
          </p:cNvPr>
          <p:cNvCxnSpPr>
            <a:cxnSpLocks/>
          </p:cNvCxnSpPr>
          <p:nvPr/>
        </p:nvCxnSpPr>
        <p:spPr>
          <a:xfrm>
            <a:off x="3277714" y="3192378"/>
            <a:ext cx="186890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73DA5F-AFD6-BBA2-7A1C-D203880F4720}"/>
              </a:ext>
            </a:extLst>
          </p:cNvPr>
          <p:cNvCxnSpPr>
            <a:cxnSpLocks/>
          </p:cNvCxnSpPr>
          <p:nvPr/>
        </p:nvCxnSpPr>
        <p:spPr>
          <a:xfrm>
            <a:off x="3253651" y="3493168"/>
            <a:ext cx="7579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53BC73-D87F-0E71-8820-578E08410225}"/>
              </a:ext>
            </a:extLst>
          </p:cNvPr>
          <p:cNvCxnSpPr>
            <a:cxnSpLocks/>
          </p:cNvCxnSpPr>
          <p:nvPr/>
        </p:nvCxnSpPr>
        <p:spPr>
          <a:xfrm>
            <a:off x="3301777" y="3797968"/>
            <a:ext cx="7579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0B24376-E43C-8553-425F-0DBCE7A61031}"/>
              </a:ext>
            </a:extLst>
          </p:cNvPr>
          <p:cNvSpPr/>
          <p:nvPr/>
        </p:nvSpPr>
        <p:spPr>
          <a:xfrm>
            <a:off x="6276348" y="2358683"/>
            <a:ext cx="2916762" cy="36053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7AC144-2A4A-EE24-5924-F19742C953C3}"/>
              </a:ext>
            </a:extLst>
          </p:cNvPr>
          <p:cNvCxnSpPr>
            <a:cxnSpLocks/>
          </p:cNvCxnSpPr>
          <p:nvPr/>
        </p:nvCxnSpPr>
        <p:spPr>
          <a:xfrm flipV="1">
            <a:off x="5450305" y="2683042"/>
            <a:ext cx="1965158" cy="253465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F202136-B594-D0AA-6602-DD64863C3B0B}"/>
              </a:ext>
            </a:extLst>
          </p:cNvPr>
          <p:cNvSpPr txBox="1"/>
          <p:nvPr/>
        </p:nvSpPr>
        <p:spPr>
          <a:xfrm>
            <a:off x="1612232" y="5102757"/>
            <a:ext cx="8883316" cy="120032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Next we’ll go through the syntax of functions for the clients.</a:t>
            </a:r>
          </a:p>
        </p:txBody>
      </p:sp>
    </p:spTree>
    <p:extLst>
      <p:ext uri="{BB962C8B-B14F-4D97-AF65-F5344CB8AC3E}">
        <p14:creationId xmlns:p14="http://schemas.microsoft.com/office/powerpoint/2010/main" val="3119018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68F9-6F7B-F1EE-5B21-28970199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857"/>
            <a:ext cx="10515600" cy="141393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3600" dirty="0"/>
              <a:t>Creating a Socket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5EBE01-3B02-AAB1-6163-63612D7E5A4F}"/>
              </a:ext>
            </a:extLst>
          </p:cNvPr>
          <p:cNvSpPr/>
          <p:nvPr/>
        </p:nvSpPr>
        <p:spPr>
          <a:xfrm>
            <a:off x="25533" y="3090380"/>
            <a:ext cx="114170" cy="946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2BDA64-FD7C-160E-73F2-760D54E263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128"/>
          <a:stretch/>
        </p:blipFill>
        <p:spPr>
          <a:xfrm>
            <a:off x="33999" y="1822323"/>
            <a:ext cx="3097109" cy="43175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AE59CA0-CB68-81AB-FE9B-E9BE3F09ACAC}"/>
              </a:ext>
            </a:extLst>
          </p:cNvPr>
          <p:cNvSpPr/>
          <p:nvPr/>
        </p:nvSpPr>
        <p:spPr>
          <a:xfrm>
            <a:off x="2232750" y="3202962"/>
            <a:ext cx="862263" cy="946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0CCE3D-80C2-CE4A-BA6C-FA6BF4596DB0}"/>
              </a:ext>
            </a:extLst>
          </p:cNvPr>
          <p:cNvSpPr/>
          <p:nvPr/>
        </p:nvSpPr>
        <p:spPr>
          <a:xfrm>
            <a:off x="139702" y="2589509"/>
            <a:ext cx="2999871" cy="339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A0CA86-F0BB-8251-A2AD-D59675A78EF1}"/>
              </a:ext>
            </a:extLst>
          </p:cNvPr>
          <p:cNvSpPr/>
          <p:nvPr/>
        </p:nvSpPr>
        <p:spPr>
          <a:xfrm>
            <a:off x="196515" y="2278565"/>
            <a:ext cx="2898497" cy="36053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75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68F9-6F7B-F1EE-5B21-28970199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857"/>
            <a:ext cx="10515600" cy="141393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3600" dirty="0"/>
              <a:t>Syntax: Creating a Socket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5EBE01-3B02-AAB1-6163-63612D7E5A4F}"/>
              </a:ext>
            </a:extLst>
          </p:cNvPr>
          <p:cNvSpPr/>
          <p:nvPr/>
        </p:nvSpPr>
        <p:spPr>
          <a:xfrm>
            <a:off x="25533" y="3090380"/>
            <a:ext cx="114170" cy="946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2BDA64-FD7C-160E-73F2-760D54E263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128"/>
          <a:stretch/>
        </p:blipFill>
        <p:spPr>
          <a:xfrm>
            <a:off x="33999" y="1822323"/>
            <a:ext cx="3097109" cy="43175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AE59CA0-CB68-81AB-FE9B-E9BE3F09ACAC}"/>
              </a:ext>
            </a:extLst>
          </p:cNvPr>
          <p:cNvSpPr/>
          <p:nvPr/>
        </p:nvSpPr>
        <p:spPr>
          <a:xfrm>
            <a:off x="2232750" y="3202962"/>
            <a:ext cx="862263" cy="946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249A07-79CC-CDAC-3FDD-E558AB973BE8}"/>
              </a:ext>
            </a:extLst>
          </p:cNvPr>
          <p:cNvSpPr txBox="1"/>
          <p:nvPr/>
        </p:nvSpPr>
        <p:spPr>
          <a:xfrm>
            <a:off x="3402354" y="2363293"/>
            <a:ext cx="822549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#include &lt;sys/</a:t>
            </a:r>
            <a:r>
              <a:rPr lang="en-US" sz="2400" dirty="0" err="1">
                <a:latin typeface="Consolas" panose="020B0609020204030204" pitchFamily="49" charset="0"/>
              </a:rPr>
              <a:t>types.h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#include &lt;sys/</a:t>
            </a:r>
            <a:r>
              <a:rPr lang="en-US" sz="2400" dirty="0" err="1">
                <a:latin typeface="Consolas" panose="020B0609020204030204" pitchFamily="49" charset="0"/>
              </a:rPr>
              <a:t>socket.h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socket</a:t>
            </a:r>
            <a:r>
              <a:rPr lang="en-US" sz="2400" dirty="0">
                <a:latin typeface="Consolas" panose="020B0609020204030204" pitchFamily="49" charset="0"/>
              </a:rPr>
              <a:t>(int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domain</a:t>
            </a:r>
            <a:r>
              <a:rPr lang="en-US" sz="2400" dirty="0">
                <a:latin typeface="Consolas" panose="020B0609020204030204" pitchFamily="49" charset="0"/>
              </a:rPr>
              <a:t>, int type, int protocol);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0CCE3D-80C2-CE4A-BA6C-FA6BF4596DB0}"/>
              </a:ext>
            </a:extLst>
          </p:cNvPr>
          <p:cNvSpPr/>
          <p:nvPr/>
        </p:nvSpPr>
        <p:spPr>
          <a:xfrm>
            <a:off x="139702" y="2589509"/>
            <a:ext cx="2999871" cy="3390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4D52FC-94F5-FC91-B118-8E7B6A6BA598}"/>
              </a:ext>
            </a:extLst>
          </p:cNvPr>
          <p:cNvSpPr txBox="1"/>
          <p:nvPr/>
        </p:nvSpPr>
        <p:spPr>
          <a:xfrm>
            <a:off x="3540671" y="3842269"/>
            <a:ext cx="794886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Syntax already covered when explaining the server. </a:t>
            </a:r>
          </a:p>
          <a:p>
            <a:r>
              <a:rPr lang="en-US" sz="4400" dirty="0"/>
              <a:t>You already know!</a:t>
            </a:r>
          </a:p>
        </p:txBody>
      </p:sp>
      <p:pic>
        <p:nvPicPr>
          <p:cNvPr id="11" name="Picture 10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4E2C447C-111A-8C01-92D7-085E5EA25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366" y="3794227"/>
            <a:ext cx="2095500" cy="21717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3A0CA86-F0BB-8251-A2AD-D59675A78EF1}"/>
              </a:ext>
            </a:extLst>
          </p:cNvPr>
          <p:cNvSpPr/>
          <p:nvPr/>
        </p:nvSpPr>
        <p:spPr>
          <a:xfrm>
            <a:off x="196515" y="2278565"/>
            <a:ext cx="2898497" cy="36053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57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5666F-262F-4131-B43F-0D378CD0A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174"/>
            <a:ext cx="10515600" cy="1325563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The SET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6160F-1255-4401-B37C-15A2963F0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6286" y="2027765"/>
            <a:ext cx="6268616" cy="421640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Please complete it here: </a:t>
            </a:r>
            <a:r>
              <a:rPr lang="en-US" dirty="0">
                <a:hlinkClick r:id="rId2"/>
              </a:rPr>
              <a:t>https://bpir.uconn.edu/home/institutional-research/set/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What you should consider:</a:t>
            </a:r>
          </a:p>
          <a:p>
            <a:r>
              <a:rPr lang="en-US" dirty="0"/>
              <a:t>Our lectures used SIMPLE, EFFECTIVE coding examples in the slides. </a:t>
            </a:r>
          </a:p>
          <a:p>
            <a:r>
              <a:rPr lang="en-US" dirty="0"/>
              <a:t>Do you want student’s experience to improve? If so, give feedback.</a:t>
            </a:r>
          </a:p>
          <a:p>
            <a:r>
              <a:rPr lang="en-US" dirty="0"/>
              <a:t>If 70% of the students take the survey we will drop a second </a:t>
            </a:r>
            <a:r>
              <a:rPr lang="en-US"/>
              <a:t>homework grade.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A6C064-8C80-4D02-AB35-D7B789921D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30" t="-3768" r="630" b="3768"/>
          <a:stretch/>
        </p:blipFill>
        <p:spPr>
          <a:xfrm>
            <a:off x="449014" y="2090056"/>
            <a:ext cx="4440351" cy="371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177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68F9-6F7B-F1EE-5B21-28970199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857"/>
            <a:ext cx="10515600" cy="141393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3600" dirty="0"/>
              <a:t>Connect to an IP address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5EBE01-3B02-AAB1-6163-63612D7E5A4F}"/>
              </a:ext>
            </a:extLst>
          </p:cNvPr>
          <p:cNvSpPr/>
          <p:nvPr/>
        </p:nvSpPr>
        <p:spPr>
          <a:xfrm>
            <a:off x="25533" y="3090380"/>
            <a:ext cx="114170" cy="946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2BDA64-FD7C-160E-73F2-760D54E263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128"/>
          <a:stretch/>
        </p:blipFill>
        <p:spPr>
          <a:xfrm>
            <a:off x="33999" y="1822323"/>
            <a:ext cx="3097109" cy="43175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AE59CA0-CB68-81AB-FE9B-E9BE3F09ACAC}"/>
              </a:ext>
            </a:extLst>
          </p:cNvPr>
          <p:cNvSpPr/>
          <p:nvPr/>
        </p:nvSpPr>
        <p:spPr>
          <a:xfrm>
            <a:off x="2232750" y="3202962"/>
            <a:ext cx="862263" cy="946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0CCE3D-80C2-CE4A-BA6C-FA6BF4596DB0}"/>
              </a:ext>
            </a:extLst>
          </p:cNvPr>
          <p:cNvSpPr/>
          <p:nvPr/>
        </p:nvSpPr>
        <p:spPr>
          <a:xfrm>
            <a:off x="139702" y="3244515"/>
            <a:ext cx="2999871" cy="2735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D1EF8A-ED5F-4F5D-E559-346E1E3D384E}"/>
              </a:ext>
            </a:extLst>
          </p:cNvPr>
          <p:cNvCxnSpPr/>
          <p:nvPr/>
        </p:nvCxnSpPr>
        <p:spPr>
          <a:xfrm>
            <a:off x="304800" y="2502568"/>
            <a:ext cx="169244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612B8C3-75FF-3FC9-4FED-D4BBB2466511}"/>
              </a:ext>
            </a:extLst>
          </p:cNvPr>
          <p:cNvSpPr/>
          <p:nvPr/>
        </p:nvSpPr>
        <p:spPr>
          <a:xfrm>
            <a:off x="181256" y="2656944"/>
            <a:ext cx="2916762" cy="615643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87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68F9-6F7B-F1EE-5B21-28970199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857"/>
            <a:ext cx="10515600" cy="141393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3600" dirty="0"/>
              <a:t>Syntax: Connect to an IP address (1)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5EBE01-3B02-AAB1-6163-63612D7E5A4F}"/>
              </a:ext>
            </a:extLst>
          </p:cNvPr>
          <p:cNvSpPr/>
          <p:nvPr/>
        </p:nvSpPr>
        <p:spPr>
          <a:xfrm>
            <a:off x="25533" y="3090380"/>
            <a:ext cx="114170" cy="946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2BDA64-FD7C-160E-73F2-760D54E263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128"/>
          <a:stretch/>
        </p:blipFill>
        <p:spPr>
          <a:xfrm>
            <a:off x="33999" y="1822323"/>
            <a:ext cx="3097109" cy="43175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AE59CA0-CB68-81AB-FE9B-E9BE3F09ACAC}"/>
              </a:ext>
            </a:extLst>
          </p:cNvPr>
          <p:cNvSpPr/>
          <p:nvPr/>
        </p:nvSpPr>
        <p:spPr>
          <a:xfrm>
            <a:off x="2232750" y="3202962"/>
            <a:ext cx="862263" cy="946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0CCE3D-80C2-CE4A-BA6C-FA6BF4596DB0}"/>
              </a:ext>
            </a:extLst>
          </p:cNvPr>
          <p:cNvSpPr/>
          <p:nvPr/>
        </p:nvSpPr>
        <p:spPr>
          <a:xfrm>
            <a:off x="139702" y="3244515"/>
            <a:ext cx="2999871" cy="2735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D1EF8A-ED5F-4F5D-E559-346E1E3D384E}"/>
              </a:ext>
            </a:extLst>
          </p:cNvPr>
          <p:cNvCxnSpPr/>
          <p:nvPr/>
        </p:nvCxnSpPr>
        <p:spPr>
          <a:xfrm>
            <a:off x="304800" y="2502568"/>
            <a:ext cx="169244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588A62-4945-E895-FA58-ABF87A053CF7}"/>
              </a:ext>
            </a:extLst>
          </p:cNvPr>
          <p:cNvSpPr txBox="1"/>
          <p:nvPr/>
        </p:nvSpPr>
        <p:spPr>
          <a:xfrm>
            <a:off x="3410374" y="2319177"/>
            <a:ext cx="822549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#include &lt;sys/</a:t>
            </a:r>
            <a:r>
              <a:rPr lang="en-US" sz="2400" dirty="0" err="1">
                <a:latin typeface="Consolas" panose="020B0609020204030204" pitchFamily="49" charset="0"/>
              </a:rPr>
              <a:t>socket.h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connect</a:t>
            </a:r>
            <a:r>
              <a:rPr lang="en-US" sz="2400" dirty="0">
                <a:latin typeface="Consolas" panose="020B0609020204030204" pitchFamily="49" charset="0"/>
              </a:rPr>
              <a:t>(int 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socket</a:t>
            </a:r>
            <a:r>
              <a:rPr lang="en-US" sz="2400" dirty="0">
                <a:latin typeface="Consolas" panose="020B0609020204030204" pitchFamily="49" charset="0"/>
              </a:rPr>
              <a:t>, const struct </a:t>
            </a:r>
            <a:r>
              <a:rPr lang="en-US" sz="2400" dirty="0" err="1">
                <a:latin typeface="Consolas" panose="020B0609020204030204" pitchFamily="49" charset="0"/>
              </a:rPr>
              <a:t>sockaddr</a:t>
            </a:r>
            <a:r>
              <a:rPr lang="en-US" sz="2400" dirty="0">
                <a:latin typeface="Consolas" panose="020B0609020204030204" pitchFamily="49" charset="0"/>
              </a:rPr>
              <a:t> *address, </a:t>
            </a:r>
            <a:r>
              <a:rPr lang="en-US" sz="2400" dirty="0" err="1">
                <a:latin typeface="Consolas" panose="020B0609020204030204" pitchFamily="49" charset="0"/>
              </a:rPr>
              <a:t>socklen_t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address_len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12B8C3-75FF-3FC9-4FED-D4BBB2466511}"/>
              </a:ext>
            </a:extLst>
          </p:cNvPr>
          <p:cNvSpPr/>
          <p:nvPr/>
        </p:nvSpPr>
        <p:spPr>
          <a:xfrm>
            <a:off x="181256" y="2656944"/>
            <a:ext cx="2916762" cy="615643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ADF23E-3120-B8CC-2D7A-8003C1CAA30E}"/>
              </a:ext>
            </a:extLst>
          </p:cNvPr>
          <p:cNvCxnSpPr>
            <a:cxnSpLocks/>
          </p:cNvCxnSpPr>
          <p:nvPr/>
        </p:nvCxnSpPr>
        <p:spPr>
          <a:xfrm flipV="1">
            <a:off x="5657070" y="3040647"/>
            <a:ext cx="1100667" cy="19388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9EE172-6498-BE73-52C8-C5A8365B213B}"/>
              </a:ext>
            </a:extLst>
          </p:cNvPr>
          <p:cNvSpPr txBox="1"/>
          <p:nvPr/>
        </p:nvSpPr>
        <p:spPr>
          <a:xfrm>
            <a:off x="3815570" y="4725115"/>
            <a:ext cx="7103533" cy="584775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en-US" sz="3200" b="0" dirty="0">
                <a:solidFill>
                  <a:srgbClr val="161616"/>
                </a:solidFill>
                <a:effectLst/>
              </a:rPr>
              <a:t>The socket descriptor on the client side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52789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68F9-6F7B-F1EE-5B21-28970199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857"/>
            <a:ext cx="10515600" cy="141393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3600" dirty="0"/>
              <a:t>Syntax: Connect to an IP address (2)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5EBE01-3B02-AAB1-6163-63612D7E5A4F}"/>
              </a:ext>
            </a:extLst>
          </p:cNvPr>
          <p:cNvSpPr/>
          <p:nvPr/>
        </p:nvSpPr>
        <p:spPr>
          <a:xfrm>
            <a:off x="25533" y="3090380"/>
            <a:ext cx="114170" cy="946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2BDA64-FD7C-160E-73F2-760D54E263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128"/>
          <a:stretch/>
        </p:blipFill>
        <p:spPr>
          <a:xfrm>
            <a:off x="33999" y="1822323"/>
            <a:ext cx="3097109" cy="43175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AE59CA0-CB68-81AB-FE9B-E9BE3F09ACAC}"/>
              </a:ext>
            </a:extLst>
          </p:cNvPr>
          <p:cNvSpPr/>
          <p:nvPr/>
        </p:nvSpPr>
        <p:spPr>
          <a:xfrm>
            <a:off x="2232750" y="3202962"/>
            <a:ext cx="862263" cy="946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0CCE3D-80C2-CE4A-BA6C-FA6BF4596DB0}"/>
              </a:ext>
            </a:extLst>
          </p:cNvPr>
          <p:cNvSpPr/>
          <p:nvPr/>
        </p:nvSpPr>
        <p:spPr>
          <a:xfrm>
            <a:off x="139702" y="3244515"/>
            <a:ext cx="2999871" cy="27351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D1EF8A-ED5F-4F5D-E559-346E1E3D384E}"/>
              </a:ext>
            </a:extLst>
          </p:cNvPr>
          <p:cNvCxnSpPr/>
          <p:nvPr/>
        </p:nvCxnSpPr>
        <p:spPr>
          <a:xfrm>
            <a:off x="304800" y="2502568"/>
            <a:ext cx="169244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588A62-4945-E895-FA58-ABF87A053CF7}"/>
              </a:ext>
            </a:extLst>
          </p:cNvPr>
          <p:cNvSpPr txBox="1"/>
          <p:nvPr/>
        </p:nvSpPr>
        <p:spPr>
          <a:xfrm>
            <a:off x="3410374" y="2319177"/>
            <a:ext cx="822549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#include &lt;sys/</a:t>
            </a:r>
            <a:r>
              <a:rPr lang="en-US" sz="2400" dirty="0" err="1">
                <a:latin typeface="Consolas" panose="020B0609020204030204" pitchFamily="49" charset="0"/>
              </a:rPr>
              <a:t>socket.h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int connect(int socket, const struct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sockaddr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*address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socklen_t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FFC000"/>
                </a:solidFill>
                <a:latin typeface="Consolas" panose="020B0609020204030204" pitchFamily="49" charset="0"/>
              </a:rPr>
              <a:t>address_len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12B8C3-75FF-3FC9-4FED-D4BBB2466511}"/>
              </a:ext>
            </a:extLst>
          </p:cNvPr>
          <p:cNvSpPr/>
          <p:nvPr/>
        </p:nvSpPr>
        <p:spPr>
          <a:xfrm>
            <a:off x="181256" y="2656944"/>
            <a:ext cx="2916762" cy="615643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ADF23E-3120-B8CC-2D7A-8003C1CAA30E}"/>
              </a:ext>
            </a:extLst>
          </p:cNvPr>
          <p:cNvCxnSpPr>
            <a:cxnSpLocks/>
          </p:cNvCxnSpPr>
          <p:nvPr/>
        </p:nvCxnSpPr>
        <p:spPr>
          <a:xfrm flipH="1" flipV="1">
            <a:off x="4346294" y="3482947"/>
            <a:ext cx="886326" cy="16304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9EE172-6498-BE73-52C8-C5A8365B213B}"/>
              </a:ext>
            </a:extLst>
          </p:cNvPr>
          <p:cNvSpPr txBox="1"/>
          <p:nvPr/>
        </p:nvSpPr>
        <p:spPr>
          <a:xfrm>
            <a:off x="3675200" y="5042290"/>
            <a:ext cx="7103533" cy="584775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161616"/>
                </a:solidFill>
                <a:effectLst/>
              </a:rPr>
              <a:t>The socket address of the server. </a:t>
            </a:r>
            <a:endParaRPr lang="en-US" sz="32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505223-4314-1D77-4FB5-24F3E28162C6}"/>
              </a:ext>
            </a:extLst>
          </p:cNvPr>
          <p:cNvCxnSpPr>
            <a:cxnSpLocks/>
          </p:cNvCxnSpPr>
          <p:nvPr/>
        </p:nvCxnSpPr>
        <p:spPr>
          <a:xfrm flipH="1" flipV="1">
            <a:off x="8141368" y="3470208"/>
            <a:ext cx="1584158" cy="90928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1F99927-6A58-B96A-7C3C-722F52880F6E}"/>
              </a:ext>
            </a:extLst>
          </p:cNvPr>
          <p:cNvSpPr txBox="1"/>
          <p:nvPr/>
        </p:nvSpPr>
        <p:spPr>
          <a:xfrm>
            <a:off x="7346394" y="4280898"/>
            <a:ext cx="4384396" cy="584775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161616"/>
                </a:solidFill>
                <a:effectLst/>
              </a:rPr>
              <a:t>The length of the address</a:t>
            </a:r>
            <a:endParaRPr lang="en-US" sz="3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F9C02B-AF29-7DD0-9C90-ECF71A4CFBE0}"/>
              </a:ext>
            </a:extLst>
          </p:cNvPr>
          <p:cNvSpPr txBox="1"/>
          <p:nvPr/>
        </p:nvSpPr>
        <p:spPr>
          <a:xfrm>
            <a:off x="3749843" y="5771545"/>
            <a:ext cx="79809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But how does the client know the address of the server and which port to use?</a:t>
            </a:r>
          </a:p>
        </p:txBody>
      </p:sp>
    </p:spTree>
    <p:extLst>
      <p:ext uri="{BB962C8B-B14F-4D97-AF65-F5344CB8AC3E}">
        <p14:creationId xmlns:p14="http://schemas.microsoft.com/office/powerpoint/2010/main" val="125213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B1A866-867A-D9EC-6C33-91B3B3E59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711" y="2701712"/>
            <a:ext cx="6142578" cy="40807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30C826-A116-151D-ABAA-A329CF922DDE}"/>
              </a:ext>
            </a:extLst>
          </p:cNvPr>
          <p:cNvSpPr txBox="1"/>
          <p:nvPr/>
        </p:nvSpPr>
        <p:spPr>
          <a:xfrm>
            <a:off x="601132" y="1034705"/>
            <a:ext cx="10989733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For port number: The server will typically use a certain port number depending on the service offered. Client should know what service they want.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9E7377-607A-AAC9-74ED-F5B51D143907}"/>
              </a:ext>
            </a:extLst>
          </p:cNvPr>
          <p:cNvSpPr txBox="1"/>
          <p:nvPr/>
        </p:nvSpPr>
        <p:spPr>
          <a:xfrm>
            <a:off x="601132" y="75584"/>
            <a:ext cx="109897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i="1" u="sng" dirty="0"/>
              <a:t>How does the client know which port to use?</a:t>
            </a:r>
            <a:endParaRPr lang="en-US" sz="3600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49961E-AE90-FB39-C192-1CE7E5318AF4}"/>
              </a:ext>
            </a:extLst>
          </p:cNvPr>
          <p:cNvSpPr txBox="1"/>
          <p:nvPr/>
        </p:nvSpPr>
        <p:spPr>
          <a:xfrm>
            <a:off x="723899" y="2178492"/>
            <a:ext cx="109897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u="sng" dirty="0"/>
              <a:t>Commonly used TCP port numbers: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676A25-ECAD-4F9A-3195-324477A85A2C}"/>
              </a:ext>
            </a:extLst>
          </p:cNvPr>
          <p:cNvSpPr txBox="1"/>
          <p:nvPr/>
        </p:nvSpPr>
        <p:spPr>
          <a:xfrm>
            <a:off x="9126829" y="5135848"/>
            <a:ext cx="35392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HTTP = Hyper Transfer Protocol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20209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832E-C6FA-CCFC-923D-868E31513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159"/>
            <a:ext cx="10515600" cy="777875"/>
          </a:xfrm>
        </p:spPr>
        <p:txBody>
          <a:bodyPr>
            <a:normAutofit/>
          </a:bodyPr>
          <a:lstStyle/>
          <a:p>
            <a:r>
              <a:rPr lang="en-US" sz="4000" i="1" u="sng" dirty="0"/>
              <a:t>How does the client know which IP address to use?</a:t>
            </a:r>
            <a:endParaRPr lang="en-US" sz="40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66DA7-2F11-CE6B-7B94-47529A1C4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1525"/>
            <a:ext cx="10515600" cy="1002242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To help us figure this out, we have a structure associated with the address for the server: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947336D-9E4F-5998-4504-B6CC3E8550F2}"/>
              </a:ext>
            </a:extLst>
          </p:cNvPr>
          <p:cNvSpPr txBox="1">
            <a:spLocks/>
          </p:cNvSpPr>
          <p:nvPr/>
        </p:nvSpPr>
        <p:spPr>
          <a:xfrm>
            <a:off x="634999" y="1859102"/>
            <a:ext cx="11150601" cy="48761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// A recent invention for preparing the socket address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//AI = Address Information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struct </a:t>
            </a:r>
            <a:r>
              <a:rPr lang="en-US" sz="2400" dirty="0" err="1">
                <a:latin typeface="Consolas" panose="020B0609020204030204" pitchFamily="49" charset="0"/>
              </a:rPr>
              <a:t>addrinfo</a:t>
            </a:r>
            <a:r>
              <a:rPr lang="en-US" sz="24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int       </a:t>
            </a:r>
            <a:r>
              <a:rPr lang="en-US" sz="2400" dirty="0" err="1">
                <a:latin typeface="Consolas" panose="020B0609020204030204" pitchFamily="49" charset="0"/>
              </a:rPr>
              <a:t>ai_flags</a:t>
            </a:r>
            <a:r>
              <a:rPr lang="en-US" sz="2400" dirty="0">
                <a:latin typeface="Consolas" panose="020B0609020204030204" pitchFamily="49" charset="0"/>
              </a:rPr>
              <a:t>;    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// AI_PASSIVE, AI_CANONNAME, etc.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int       </a:t>
            </a:r>
            <a:r>
              <a:rPr lang="en-US" sz="2400" dirty="0" err="1">
                <a:latin typeface="Consolas" panose="020B0609020204030204" pitchFamily="49" charset="0"/>
              </a:rPr>
              <a:t>ai_family</a:t>
            </a:r>
            <a:r>
              <a:rPr lang="en-US" sz="2400" dirty="0">
                <a:latin typeface="Consolas" panose="020B0609020204030204" pitchFamily="49" charset="0"/>
              </a:rPr>
              <a:t>;   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// AF_INET, AF_INET6, AF_UNSPEC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int       </a:t>
            </a:r>
            <a:r>
              <a:rPr lang="en-US" sz="2400" dirty="0" err="1">
                <a:latin typeface="Consolas" panose="020B0609020204030204" pitchFamily="49" charset="0"/>
              </a:rPr>
              <a:t>ai_socktype</a:t>
            </a:r>
            <a:r>
              <a:rPr lang="en-US" sz="2400" dirty="0">
                <a:latin typeface="Consolas" panose="020B0609020204030204" pitchFamily="49" charset="0"/>
              </a:rPr>
              <a:t>; 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// SOCK_STREAM, SOCK_DGRAM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int       </a:t>
            </a:r>
            <a:r>
              <a:rPr lang="en-US" sz="2400" dirty="0" err="1">
                <a:latin typeface="Consolas" panose="020B0609020204030204" pitchFamily="49" charset="0"/>
              </a:rPr>
              <a:t>ai_protocol</a:t>
            </a:r>
            <a:r>
              <a:rPr lang="en-US" sz="2400" dirty="0">
                <a:latin typeface="Consolas" panose="020B0609020204030204" pitchFamily="49" charset="0"/>
              </a:rPr>
              <a:t>; 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// use 0 for "any"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size_t</a:t>
            </a: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ai_addrlen</a:t>
            </a:r>
            <a:r>
              <a:rPr lang="en-US" sz="2400" dirty="0">
                <a:latin typeface="Consolas" panose="020B0609020204030204" pitchFamily="49" charset="0"/>
              </a:rPr>
              <a:t>;  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// size of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ai_addr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 in bytes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struct </a:t>
            </a:r>
            <a:r>
              <a:rPr lang="en-US" sz="2400" dirty="0" err="1">
                <a:latin typeface="Consolas" panose="020B0609020204030204" pitchFamily="49" charset="0"/>
              </a:rPr>
              <a:t>sockaddr</a:t>
            </a:r>
            <a:r>
              <a:rPr lang="en-US" sz="2400" dirty="0">
                <a:latin typeface="Consolas" panose="020B0609020204030204" pitchFamily="49" charset="0"/>
              </a:rPr>
              <a:t> *</a:t>
            </a:r>
            <a:r>
              <a:rPr lang="en-US" sz="2400" dirty="0" err="1">
                <a:latin typeface="Consolas" panose="020B0609020204030204" pitchFamily="49" charset="0"/>
              </a:rPr>
              <a:t>ai_addr</a:t>
            </a:r>
            <a:r>
              <a:rPr lang="en-US" sz="2400" dirty="0">
                <a:latin typeface="Consolas" panose="020B0609020204030204" pitchFamily="49" charset="0"/>
              </a:rPr>
              <a:t>;     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// struct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sockaddr_in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 or _in6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char      *</a:t>
            </a:r>
            <a:r>
              <a:rPr lang="en-US" sz="2400" dirty="0" err="1">
                <a:latin typeface="Consolas" panose="020B0609020204030204" pitchFamily="49" charset="0"/>
              </a:rPr>
              <a:t>ai_canonname</a:t>
            </a:r>
            <a:r>
              <a:rPr lang="en-US" sz="2400" dirty="0"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// full canonical hostname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    struct </a:t>
            </a:r>
            <a:r>
              <a:rPr lang="en-US" sz="2400" dirty="0" err="1">
                <a:latin typeface="Consolas" panose="020B0609020204030204" pitchFamily="49" charset="0"/>
              </a:rPr>
              <a:t>addrinfo</a:t>
            </a:r>
            <a:r>
              <a:rPr lang="en-US" sz="2400" dirty="0">
                <a:latin typeface="Consolas" panose="020B0609020204030204" pitchFamily="49" charset="0"/>
              </a:rPr>
              <a:t> *</a:t>
            </a:r>
            <a:r>
              <a:rPr lang="en-US" sz="2400" dirty="0" err="1">
                <a:latin typeface="Consolas" panose="020B0609020204030204" pitchFamily="49" charset="0"/>
              </a:rPr>
              <a:t>ai_next</a:t>
            </a:r>
            <a:r>
              <a:rPr lang="en-US" sz="2400" dirty="0">
                <a:latin typeface="Consolas" panose="020B0609020204030204" pitchFamily="49" charset="0"/>
              </a:rPr>
              <a:t>;     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// linked list, next node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57128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FE49-639E-AD67-1AFB-3D6049F8F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/>
              <a:t>Follow up question: </a:t>
            </a:r>
            <a:r>
              <a:rPr lang="en-US" sz="3600" i="1" u="sng" dirty="0"/>
              <a:t>How do we fill in the </a:t>
            </a:r>
            <a:r>
              <a:rPr lang="en-US" sz="3600" u="sng" dirty="0" err="1">
                <a:latin typeface="Consolas" panose="020B0609020204030204" pitchFamily="49" charset="0"/>
              </a:rPr>
              <a:t>addrinfo</a:t>
            </a:r>
            <a:r>
              <a:rPr lang="en-US" sz="3600" i="1" u="sng" dirty="0">
                <a:latin typeface="Consolas" panose="020B0609020204030204" pitchFamily="49" charset="0"/>
              </a:rPr>
              <a:t> </a:t>
            </a:r>
            <a:r>
              <a:rPr lang="en-US" sz="3600" i="1" u="sng" dirty="0"/>
              <a:t>structure?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3E5A2-F57B-CCAA-D840-19014F7CC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66" y="1271588"/>
            <a:ext cx="11006667" cy="45497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ea typeface="Courier"/>
                <a:cs typeface="Courier"/>
              </a:rPr>
              <a:t>int </a:t>
            </a:r>
            <a:r>
              <a:rPr lang="en-US" sz="2600" dirty="0" err="1">
                <a:latin typeface="Consolas" panose="020B0609020204030204" pitchFamily="49" charset="0"/>
                <a:ea typeface="Courier"/>
                <a:cs typeface="Courier"/>
              </a:rPr>
              <a:t>getaddrinfo</a:t>
            </a:r>
            <a:r>
              <a:rPr lang="en-US" sz="2600" dirty="0">
                <a:latin typeface="Consolas" panose="020B0609020204030204" pitchFamily="49" charset="0"/>
                <a:ea typeface="Courier"/>
                <a:cs typeface="Courier"/>
              </a:rPr>
              <a:t>(const char *node,     </a:t>
            </a:r>
            <a:r>
              <a:rPr lang="en-US" sz="2600" dirty="0">
                <a:solidFill>
                  <a:srgbClr val="92D050"/>
                </a:solidFill>
                <a:latin typeface="Consolas" panose="020B0609020204030204" pitchFamily="49" charset="0"/>
                <a:ea typeface="Courier"/>
                <a:cs typeface="Courier"/>
              </a:rPr>
              <a:t>// "www.example.com" or IP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ea typeface="Courier"/>
                <a:cs typeface="Courier"/>
              </a:rPr>
              <a:t>                const char *service,  </a:t>
            </a:r>
            <a:r>
              <a:rPr lang="en-US" sz="2600" dirty="0">
                <a:solidFill>
                  <a:srgbClr val="92D050"/>
                </a:solidFill>
                <a:latin typeface="Consolas" panose="020B0609020204030204" pitchFamily="49" charset="0"/>
                <a:ea typeface="Courier"/>
                <a:cs typeface="Courier"/>
              </a:rPr>
              <a:t>// "http" or port #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ea typeface="Courier"/>
                <a:cs typeface="Courier"/>
              </a:rPr>
              <a:t>                const struct </a:t>
            </a:r>
            <a:r>
              <a:rPr lang="en-US" sz="2600" dirty="0" err="1">
                <a:latin typeface="Consolas" panose="020B0609020204030204" pitchFamily="49" charset="0"/>
                <a:ea typeface="Courier"/>
                <a:cs typeface="Courier"/>
              </a:rPr>
              <a:t>addrinfo</a:t>
            </a:r>
            <a:r>
              <a:rPr lang="en-US" sz="2600" dirty="0">
                <a:latin typeface="Consolas" panose="020B0609020204030204" pitchFamily="49" charset="0"/>
                <a:ea typeface="Courier"/>
                <a:cs typeface="Courier"/>
              </a:rPr>
              <a:t> *hints,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ea typeface="Courier"/>
                <a:cs typeface="Courier"/>
              </a:rPr>
              <a:t>                struct </a:t>
            </a:r>
            <a:r>
              <a:rPr lang="en-US" sz="2600" dirty="0" err="1">
                <a:latin typeface="Consolas" panose="020B0609020204030204" pitchFamily="49" charset="0"/>
                <a:ea typeface="Courier"/>
                <a:cs typeface="Courier"/>
              </a:rPr>
              <a:t>addrinfo</a:t>
            </a:r>
            <a:r>
              <a:rPr lang="en-US" sz="2600" dirty="0">
                <a:latin typeface="Consolas" panose="020B0609020204030204" pitchFamily="49" charset="0"/>
                <a:ea typeface="Courier"/>
                <a:cs typeface="Courier"/>
              </a:rPr>
              <a:t> **res);</a:t>
            </a:r>
          </a:p>
          <a:p>
            <a:pPr marL="0" indent="0">
              <a:buNone/>
            </a:pPr>
            <a:endParaRPr lang="en-US" sz="2600" dirty="0">
              <a:latin typeface="Consolas" panose="020B0609020204030204" pitchFamily="49" charset="0"/>
              <a:ea typeface="Courier"/>
              <a:cs typeface="Courier"/>
            </a:endParaRPr>
          </a:p>
          <a:p>
            <a:r>
              <a:rPr lang="en-US" sz="2800" dirty="0"/>
              <a:t>This function finds </a:t>
            </a:r>
            <a:r>
              <a:rPr lang="en-US" sz="2800" dirty="0" err="1"/>
              <a:t>addrinfo</a:t>
            </a:r>
            <a:r>
              <a:rPr lang="en-US" sz="2800" dirty="0"/>
              <a:t> for you! </a:t>
            </a:r>
          </a:p>
          <a:p>
            <a:pPr lvl="1"/>
            <a:r>
              <a:rPr lang="en-US" sz="2800" dirty="0"/>
              <a:t>Provide you a linked-list, </a:t>
            </a:r>
            <a:r>
              <a:rPr lang="en-US" sz="2800" i="1" dirty="0">
                <a:solidFill>
                  <a:srgbClr val="00B0F0"/>
                </a:solidFill>
              </a:rPr>
              <a:t>res</a:t>
            </a:r>
            <a:r>
              <a:rPr lang="en-US" sz="2800" i="1" dirty="0"/>
              <a:t>.</a:t>
            </a:r>
            <a:r>
              <a:rPr lang="en-US" sz="2800" dirty="0"/>
              <a:t> A list of results! </a:t>
            </a:r>
          </a:p>
          <a:p>
            <a:r>
              <a:rPr lang="en-US" sz="2800" i="1" dirty="0">
                <a:solidFill>
                  <a:srgbClr val="00B0F0"/>
                </a:solidFill>
              </a:rPr>
              <a:t>node</a:t>
            </a:r>
            <a:r>
              <a:rPr lang="en-US" sz="2800" i="1" dirty="0"/>
              <a:t> </a:t>
            </a:r>
            <a:r>
              <a:rPr lang="en-US" sz="2800" dirty="0"/>
              <a:t>is the host name to connect to, or an IP address.</a:t>
            </a:r>
          </a:p>
          <a:p>
            <a:r>
              <a:rPr lang="en-US" sz="2800" i="1" dirty="0">
                <a:solidFill>
                  <a:srgbClr val="00B0F0"/>
                </a:solidFill>
              </a:rPr>
              <a:t>service</a:t>
            </a:r>
            <a:r>
              <a:rPr lang="en-US" sz="2800" dirty="0"/>
              <a:t> can be a port number, like “80”, or the name of a particular service  like “http” or “ftp” or “telnet” or “smtp”, etc. </a:t>
            </a:r>
          </a:p>
          <a:p>
            <a:r>
              <a:rPr lang="en-US" sz="2800" i="1" dirty="0">
                <a:solidFill>
                  <a:srgbClr val="00B0F0"/>
                </a:solidFill>
              </a:rPr>
              <a:t>hints</a:t>
            </a:r>
            <a:r>
              <a:rPr lang="en-US" sz="2800" i="1" dirty="0"/>
              <a:t> </a:t>
            </a:r>
            <a:r>
              <a:rPr lang="en-US" sz="2800" dirty="0"/>
              <a:t>points to a struct </a:t>
            </a:r>
            <a:r>
              <a:rPr lang="en-US" sz="2800" dirty="0" err="1"/>
              <a:t>addrinfo</a:t>
            </a:r>
            <a:r>
              <a:rPr lang="en-US" sz="2800" dirty="0"/>
              <a:t> that you've already filled out with relevant information.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C05152-64DC-376B-2115-69D5633925BF}"/>
              </a:ext>
            </a:extLst>
          </p:cNvPr>
          <p:cNvSpPr txBox="1"/>
          <p:nvPr/>
        </p:nvSpPr>
        <p:spPr>
          <a:xfrm>
            <a:off x="592666" y="6025634"/>
            <a:ext cx="110066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For more details see: https://man7.org/linux/man-pages/man3/getaddrinfo.3.html</a:t>
            </a:r>
          </a:p>
        </p:txBody>
      </p:sp>
    </p:spTree>
    <p:extLst>
      <p:ext uri="{BB962C8B-B14F-4D97-AF65-F5344CB8AC3E}">
        <p14:creationId xmlns:p14="http://schemas.microsoft.com/office/powerpoint/2010/main" val="34131578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7AEB1-C3BF-39BE-C58F-A00B5C5F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199"/>
            <a:ext cx="10515600" cy="87630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Example Code: Finding an IP address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FA2EE1-50E4-BF1E-E13A-2711D30F1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434" y="1207253"/>
            <a:ext cx="9867900" cy="53925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DAEF694-1A0F-CDF8-8433-AA075470AFC5}"/>
              </a:ext>
            </a:extLst>
          </p:cNvPr>
          <p:cNvSpPr/>
          <p:nvPr/>
        </p:nvSpPr>
        <p:spPr>
          <a:xfrm>
            <a:off x="1223434" y="2772833"/>
            <a:ext cx="9867900" cy="3826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75DAE2-A0A5-9118-2DDE-DFB3AB8BC0AB}"/>
              </a:ext>
            </a:extLst>
          </p:cNvPr>
          <p:cNvSpPr/>
          <p:nvPr/>
        </p:nvSpPr>
        <p:spPr>
          <a:xfrm>
            <a:off x="1316567" y="1172633"/>
            <a:ext cx="2578100" cy="1075267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3530F0-A2B4-B0FD-2D26-C4ADF2E74198}"/>
              </a:ext>
            </a:extLst>
          </p:cNvPr>
          <p:cNvCxnSpPr>
            <a:cxnSpLocks/>
          </p:cNvCxnSpPr>
          <p:nvPr/>
        </p:nvCxnSpPr>
        <p:spPr>
          <a:xfrm flipH="1" flipV="1">
            <a:off x="3928533" y="1710266"/>
            <a:ext cx="2755900" cy="295063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A35740E-F739-999A-873B-49533E25F4BF}"/>
              </a:ext>
            </a:extLst>
          </p:cNvPr>
          <p:cNvSpPr txBox="1"/>
          <p:nvPr/>
        </p:nvSpPr>
        <p:spPr>
          <a:xfrm>
            <a:off x="1976967" y="3767667"/>
            <a:ext cx="10020299" cy="15696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Netdb</a:t>
            </a:r>
            <a:r>
              <a:rPr lang="en-US" sz="2400" dirty="0"/>
              <a:t> = Library for network database operations.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Arpa</a:t>
            </a:r>
            <a:r>
              <a:rPr lang="en-US" sz="2400" dirty="0"/>
              <a:t> = Library for internet operations.</a:t>
            </a:r>
          </a:p>
          <a:p>
            <a:r>
              <a:rPr lang="en-US" sz="2400" dirty="0"/>
              <a:t>Source: https://pubs.opengroup.org/onlinepubs/7908799/xns/arpainet.h.html </a:t>
            </a:r>
          </a:p>
          <a:p>
            <a:r>
              <a:rPr lang="en-US" sz="2400" dirty="0"/>
              <a:t>https://pubs.opengroup.org/onlinepubs/7908799/xns/netdb.h.html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CB35A6-7DF9-2854-3DD9-B00823AA1F03}"/>
              </a:ext>
            </a:extLst>
          </p:cNvPr>
          <p:cNvSpPr txBox="1"/>
          <p:nvPr/>
        </p:nvSpPr>
        <p:spPr>
          <a:xfrm>
            <a:off x="2112432" y="6265055"/>
            <a:ext cx="82761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Source Code: https://linuxhint.com/c-getaddrinfo-function-usage/</a:t>
            </a:r>
          </a:p>
        </p:txBody>
      </p:sp>
    </p:spTree>
    <p:extLst>
      <p:ext uri="{BB962C8B-B14F-4D97-AF65-F5344CB8AC3E}">
        <p14:creationId xmlns:p14="http://schemas.microsoft.com/office/powerpoint/2010/main" val="15910133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7AEB1-C3BF-39BE-C58F-A00B5C5F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199"/>
            <a:ext cx="10515600" cy="87630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Example Code: Finding an IP address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FA2EE1-50E4-BF1E-E13A-2711D30F1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434" y="1207253"/>
            <a:ext cx="9867900" cy="53925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DAEF694-1A0F-CDF8-8433-AA075470AFC5}"/>
              </a:ext>
            </a:extLst>
          </p:cNvPr>
          <p:cNvSpPr/>
          <p:nvPr/>
        </p:nvSpPr>
        <p:spPr>
          <a:xfrm>
            <a:off x="1223434" y="4178299"/>
            <a:ext cx="9867900" cy="2421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75DAE2-A0A5-9118-2DDE-DFB3AB8BC0AB}"/>
              </a:ext>
            </a:extLst>
          </p:cNvPr>
          <p:cNvSpPr/>
          <p:nvPr/>
        </p:nvSpPr>
        <p:spPr>
          <a:xfrm>
            <a:off x="1274233" y="2679701"/>
            <a:ext cx="4775200" cy="111759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1ADF2D9-B9B1-0AB5-3AFF-2ED018123598}"/>
              </a:ext>
            </a:extLst>
          </p:cNvPr>
          <p:cNvCxnSpPr>
            <a:cxnSpLocks/>
          </p:cNvCxnSpPr>
          <p:nvPr/>
        </p:nvCxnSpPr>
        <p:spPr>
          <a:xfrm flipH="1" flipV="1">
            <a:off x="3776133" y="3797300"/>
            <a:ext cx="258234" cy="130386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4CDC8E3-CB38-7C77-CE4B-B01CACACF3AE}"/>
              </a:ext>
            </a:extLst>
          </p:cNvPr>
          <p:cNvSpPr txBox="1"/>
          <p:nvPr/>
        </p:nvSpPr>
        <p:spPr>
          <a:xfrm>
            <a:off x="1748367" y="4927367"/>
            <a:ext cx="5566833" cy="46166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Here we want to find Google’s IP address.</a:t>
            </a:r>
          </a:p>
        </p:txBody>
      </p:sp>
    </p:spTree>
    <p:extLst>
      <p:ext uri="{BB962C8B-B14F-4D97-AF65-F5344CB8AC3E}">
        <p14:creationId xmlns:p14="http://schemas.microsoft.com/office/powerpoint/2010/main" val="6210830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7AEB1-C3BF-39BE-C58F-A00B5C5F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199"/>
            <a:ext cx="10515600" cy="87630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Example Code: Finding an IP address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FA2EE1-50E4-BF1E-E13A-2711D30F1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434" y="1207253"/>
            <a:ext cx="9867900" cy="53925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DAEF694-1A0F-CDF8-8433-AA075470AFC5}"/>
              </a:ext>
            </a:extLst>
          </p:cNvPr>
          <p:cNvSpPr/>
          <p:nvPr/>
        </p:nvSpPr>
        <p:spPr>
          <a:xfrm>
            <a:off x="1223434" y="4677833"/>
            <a:ext cx="9867900" cy="1921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75DAE2-A0A5-9118-2DDE-DFB3AB8BC0AB}"/>
              </a:ext>
            </a:extLst>
          </p:cNvPr>
          <p:cNvSpPr/>
          <p:nvPr/>
        </p:nvSpPr>
        <p:spPr>
          <a:xfrm flipV="1">
            <a:off x="1223434" y="3982205"/>
            <a:ext cx="5596465" cy="47836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1ADF2D9-B9B1-0AB5-3AFF-2ED018123598}"/>
              </a:ext>
            </a:extLst>
          </p:cNvPr>
          <p:cNvCxnSpPr>
            <a:cxnSpLocks/>
          </p:cNvCxnSpPr>
          <p:nvPr/>
        </p:nvCxnSpPr>
        <p:spPr>
          <a:xfrm flipH="1">
            <a:off x="4296833" y="2636613"/>
            <a:ext cx="2468034" cy="13438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4CDC8E3-CB38-7C77-CE4B-B01CACACF3AE}"/>
              </a:ext>
            </a:extLst>
          </p:cNvPr>
          <p:cNvSpPr txBox="1"/>
          <p:nvPr/>
        </p:nvSpPr>
        <p:spPr>
          <a:xfrm>
            <a:off x="5672668" y="1436284"/>
            <a:ext cx="5566833" cy="12003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Provide an address information structure with hints about what we already know.  </a:t>
            </a:r>
          </a:p>
          <a:p>
            <a:r>
              <a:rPr lang="en-US" sz="2400" i="1" dirty="0"/>
              <a:t>Do we know any hints?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B1CB74-2744-5801-959D-70A4DDDC55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3838" b="3643"/>
          <a:stretch/>
        </p:blipFill>
        <p:spPr>
          <a:xfrm>
            <a:off x="7569200" y="2683535"/>
            <a:ext cx="3856908" cy="329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22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7AEB1-C3BF-39BE-C58F-A00B5C5F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199"/>
            <a:ext cx="10515600" cy="87630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Example Code: Finding an IP address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FA2EE1-50E4-BF1E-E13A-2711D30F1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434" y="1207253"/>
            <a:ext cx="9867900" cy="53925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DAEF694-1A0F-CDF8-8433-AA075470AFC5}"/>
              </a:ext>
            </a:extLst>
          </p:cNvPr>
          <p:cNvSpPr/>
          <p:nvPr/>
        </p:nvSpPr>
        <p:spPr>
          <a:xfrm>
            <a:off x="1223434" y="5103839"/>
            <a:ext cx="9867900" cy="14959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75DAE2-A0A5-9118-2DDE-DFB3AB8BC0AB}"/>
              </a:ext>
            </a:extLst>
          </p:cNvPr>
          <p:cNvSpPr/>
          <p:nvPr/>
        </p:nvSpPr>
        <p:spPr>
          <a:xfrm flipV="1">
            <a:off x="1223434" y="4642405"/>
            <a:ext cx="5812366" cy="478366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1ADF2D9-B9B1-0AB5-3AFF-2ED018123598}"/>
              </a:ext>
            </a:extLst>
          </p:cNvPr>
          <p:cNvCxnSpPr>
            <a:cxnSpLocks/>
          </p:cNvCxnSpPr>
          <p:nvPr/>
        </p:nvCxnSpPr>
        <p:spPr>
          <a:xfrm flipH="1">
            <a:off x="4127500" y="3251200"/>
            <a:ext cx="2116667" cy="139120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4CDC8E3-CB38-7C77-CE4B-B01CACACF3AE}"/>
              </a:ext>
            </a:extLst>
          </p:cNvPr>
          <p:cNvSpPr txBox="1"/>
          <p:nvPr/>
        </p:nvSpPr>
        <p:spPr>
          <a:xfrm>
            <a:off x="5837768" y="2241979"/>
            <a:ext cx="6282266" cy="156966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Check for the host name’s IP address using port 80 (the http port) with the empty hints structure and the results.</a:t>
            </a:r>
          </a:p>
          <a:p>
            <a:r>
              <a:rPr lang="en-US" sz="2400" i="1" dirty="0"/>
              <a:t>Why do we use a pointer to a pointer for res_1?</a:t>
            </a:r>
          </a:p>
        </p:txBody>
      </p:sp>
    </p:spTree>
    <p:extLst>
      <p:ext uri="{BB962C8B-B14F-4D97-AF65-F5344CB8AC3E}">
        <p14:creationId xmlns:p14="http://schemas.microsoft.com/office/powerpoint/2010/main" val="2737401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ED11F-DD22-FB0D-4115-42E425CF5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611"/>
            <a:ext cx="10515600" cy="1325563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5400" u="sng" dirty="0"/>
              <a:t>Review: Socket Design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CED6B-A154-495C-F559-F8C5006EA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653" y="4515853"/>
            <a:ext cx="10968789" cy="210953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/>
              <a:t>How to communicate between processes running on different machines?</a:t>
            </a:r>
          </a:p>
          <a:p>
            <a:r>
              <a:rPr lang="en-US" dirty="0"/>
              <a:t>AND how to communicate between different processes that don’t have the parent/child relation?</a:t>
            </a:r>
          </a:p>
          <a:p>
            <a:r>
              <a:rPr lang="en-US" b="1" u="sng" dirty="0"/>
              <a:t>Answer</a:t>
            </a:r>
            <a:r>
              <a:rPr lang="en-US" dirty="0"/>
              <a:t>: Use the sockets to coordinate sending and receiving data.</a:t>
            </a:r>
          </a:p>
          <a:p>
            <a:r>
              <a:rPr lang="en-US" dirty="0"/>
              <a:t>This is done via the internet if the processes are on different machines.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A4BAE9-ACF0-B9A0-EA93-25625995E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800" y="1508005"/>
            <a:ext cx="8716305" cy="267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507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7AEB1-C3BF-39BE-C58F-A00B5C5F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76301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4400" i="1" u="sng" dirty="0"/>
              <a:t>Why do we use a pointer to a pointer for res_1?</a:t>
            </a:r>
          </a:p>
        </p:txBody>
      </p:sp>
      <p:pic>
        <p:nvPicPr>
          <p:cNvPr id="2050" name="Picture 2" descr="enter image description here">
            <a:extLst>
              <a:ext uri="{FF2B5EF4-FFF2-40B4-BE49-F238E27FC236}">
                <a16:creationId xmlns:a16="http://schemas.microsoft.com/office/drawing/2014/main" id="{75884CCB-7992-EDA5-41F2-73FC062B3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716" y="770467"/>
            <a:ext cx="4557183" cy="3758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44DCF6-88D2-1AEA-0522-C2E758DA6FD8}"/>
              </a:ext>
            </a:extLst>
          </p:cNvPr>
          <p:cNvSpPr txBox="1"/>
          <p:nvPr/>
        </p:nvSpPr>
        <p:spPr>
          <a:xfrm>
            <a:off x="872066" y="4490009"/>
            <a:ext cx="10447867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res_1 is a pointer to a pointer. This essentially means we have a way to get the first element of a linked list of address info structures.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link list contains all related address from the host name. For example, high traffic sites may use multiple IP addresses and give different IPs to different visitors.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717BE-56A1-68EC-516C-5BE02CC7A0CB}"/>
              </a:ext>
            </a:extLst>
          </p:cNvPr>
          <p:cNvSpPr txBox="1"/>
          <p:nvPr/>
        </p:nvSpPr>
        <p:spPr>
          <a:xfrm>
            <a:off x="-30692" y="6429001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Figure Source: https://stackoverflow.com/questions/64238919/understanding-getaddrinfo-function-in-c</a:t>
            </a:r>
          </a:p>
        </p:txBody>
      </p:sp>
    </p:spTree>
    <p:extLst>
      <p:ext uri="{BB962C8B-B14F-4D97-AF65-F5344CB8AC3E}">
        <p14:creationId xmlns:p14="http://schemas.microsoft.com/office/powerpoint/2010/main" val="28232039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7AEB1-C3BF-39BE-C58F-A00B5C5F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199"/>
            <a:ext cx="10515600" cy="87630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Example Code: Finding an IP address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FA2EE1-50E4-BF1E-E13A-2711D30F1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434" y="1207253"/>
            <a:ext cx="9867900" cy="53925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F75DAE2-A0A5-9118-2DDE-DFB3AB8BC0AB}"/>
              </a:ext>
            </a:extLst>
          </p:cNvPr>
          <p:cNvSpPr/>
          <p:nvPr/>
        </p:nvSpPr>
        <p:spPr>
          <a:xfrm flipV="1">
            <a:off x="1223433" y="5063067"/>
            <a:ext cx="9867899" cy="15367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1ADF2D9-B9B1-0AB5-3AFF-2ED018123598}"/>
              </a:ext>
            </a:extLst>
          </p:cNvPr>
          <p:cNvCxnSpPr>
            <a:cxnSpLocks/>
          </p:cNvCxnSpPr>
          <p:nvPr/>
        </p:nvCxnSpPr>
        <p:spPr>
          <a:xfrm flipH="1">
            <a:off x="5507567" y="3251200"/>
            <a:ext cx="736600" cy="17780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4CDC8E3-CB38-7C77-CE4B-B01CACACF3AE}"/>
              </a:ext>
            </a:extLst>
          </p:cNvPr>
          <p:cNvSpPr txBox="1"/>
          <p:nvPr/>
        </p:nvSpPr>
        <p:spPr>
          <a:xfrm>
            <a:off x="3716868" y="2769504"/>
            <a:ext cx="6282266" cy="70788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Lastly, print the IP address.</a:t>
            </a:r>
          </a:p>
        </p:txBody>
      </p:sp>
    </p:spTree>
    <p:extLst>
      <p:ext uri="{BB962C8B-B14F-4D97-AF65-F5344CB8AC3E}">
        <p14:creationId xmlns:p14="http://schemas.microsoft.com/office/powerpoint/2010/main" val="41277924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7AEB1-C3BF-39BE-C58F-A00B5C5F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199"/>
            <a:ext cx="10515600" cy="87630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Example Code: Finding an IP address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FA2EE1-50E4-BF1E-E13A-2711D30F1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34" y="2821153"/>
            <a:ext cx="5473700" cy="29912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B46C8A-8530-7D0A-BDD0-150A60FF20C2}"/>
              </a:ext>
            </a:extLst>
          </p:cNvPr>
          <p:cNvSpPr txBox="1"/>
          <p:nvPr/>
        </p:nvSpPr>
        <p:spPr>
          <a:xfrm>
            <a:off x="2747433" y="1748366"/>
            <a:ext cx="665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Sample Run: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3E7296E-CBF9-1405-15D9-186AC4ECB83F}"/>
              </a:ext>
            </a:extLst>
          </p:cNvPr>
          <p:cNvSpPr/>
          <p:nvPr/>
        </p:nvSpPr>
        <p:spPr>
          <a:xfrm>
            <a:off x="5764341" y="3846321"/>
            <a:ext cx="812800" cy="787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E14E86-138E-2F0F-2FF5-98DAEBDC6D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12"/>
          <a:stretch/>
        </p:blipFill>
        <p:spPr>
          <a:xfrm>
            <a:off x="6685748" y="3846321"/>
            <a:ext cx="5432970" cy="80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390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68F9-6F7B-F1EE-5B21-28970199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857"/>
            <a:ext cx="10515600" cy="141393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3600" dirty="0"/>
              <a:t>Recall where we were: Client Server Overview</a:t>
            </a:r>
            <a:endParaRPr lang="en-US" sz="36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B5C12E-5349-7450-BF03-485D56A4F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128"/>
          <a:stretch/>
        </p:blipFill>
        <p:spPr>
          <a:xfrm>
            <a:off x="6096000" y="1886364"/>
            <a:ext cx="3097109" cy="431759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41F450A-9892-7A1E-8D39-E1FA4A958C45}"/>
              </a:ext>
            </a:extLst>
          </p:cNvPr>
          <p:cNvSpPr/>
          <p:nvPr/>
        </p:nvSpPr>
        <p:spPr>
          <a:xfrm>
            <a:off x="8294751" y="3267003"/>
            <a:ext cx="862263" cy="946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D466FA-9D85-133D-1E4B-D5B711E02B47}"/>
              </a:ext>
            </a:extLst>
          </p:cNvPr>
          <p:cNvSpPr/>
          <p:nvPr/>
        </p:nvSpPr>
        <p:spPr>
          <a:xfrm>
            <a:off x="9193110" y="3247953"/>
            <a:ext cx="238626" cy="946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9EDA0C-D347-BAF7-EE7B-7DC386E50D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15"/>
          <a:stretch/>
        </p:blipFill>
        <p:spPr>
          <a:xfrm>
            <a:off x="3068947" y="1886364"/>
            <a:ext cx="3107134" cy="43175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9CC6E78-04B6-942E-9545-9AA00FD22E73}"/>
              </a:ext>
            </a:extLst>
          </p:cNvPr>
          <p:cNvSpPr/>
          <p:nvPr/>
        </p:nvSpPr>
        <p:spPr>
          <a:xfrm>
            <a:off x="3132446" y="3933309"/>
            <a:ext cx="914400" cy="872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239FD8-75DB-67E4-BD2E-79B3C7214E43}"/>
              </a:ext>
            </a:extLst>
          </p:cNvPr>
          <p:cNvSpPr/>
          <p:nvPr/>
        </p:nvSpPr>
        <p:spPr>
          <a:xfrm>
            <a:off x="3157846" y="3660259"/>
            <a:ext cx="9144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3E39D6-36D4-27F9-B333-E3689AA4A8E5}"/>
              </a:ext>
            </a:extLst>
          </p:cNvPr>
          <p:cNvSpPr/>
          <p:nvPr/>
        </p:nvSpPr>
        <p:spPr>
          <a:xfrm>
            <a:off x="3102813" y="3493042"/>
            <a:ext cx="110066" cy="139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868F77-D4CB-846C-E8D2-66D9C107EF7D}"/>
              </a:ext>
            </a:extLst>
          </p:cNvPr>
          <p:cNvSpPr/>
          <p:nvPr/>
        </p:nvSpPr>
        <p:spPr>
          <a:xfrm>
            <a:off x="3212878" y="3576652"/>
            <a:ext cx="88899" cy="83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78F992-FE00-7534-D5A3-43417DF43A9F}"/>
              </a:ext>
            </a:extLst>
          </p:cNvPr>
          <p:cNvCxnSpPr/>
          <p:nvPr/>
        </p:nvCxnSpPr>
        <p:spPr>
          <a:xfrm>
            <a:off x="3253651" y="2578768"/>
            <a:ext cx="172452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F2294B-0D25-C425-71E8-5C87E2162FE3}"/>
              </a:ext>
            </a:extLst>
          </p:cNvPr>
          <p:cNvCxnSpPr>
            <a:cxnSpLocks/>
          </p:cNvCxnSpPr>
          <p:nvPr/>
        </p:nvCxnSpPr>
        <p:spPr>
          <a:xfrm>
            <a:off x="3301777" y="2879557"/>
            <a:ext cx="23581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CC6055-A846-FADC-85F0-5F4B1143838A}"/>
              </a:ext>
            </a:extLst>
          </p:cNvPr>
          <p:cNvCxnSpPr>
            <a:cxnSpLocks/>
          </p:cNvCxnSpPr>
          <p:nvPr/>
        </p:nvCxnSpPr>
        <p:spPr>
          <a:xfrm>
            <a:off x="3277714" y="3192378"/>
            <a:ext cx="186890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73DA5F-AFD6-BBA2-7A1C-D203880F4720}"/>
              </a:ext>
            </a:extLst>
          </p:cNvPr>
          <p:cNvCxnSpPr>
            <a:cxnSpLocks/>
          </p:cNvCxnSpPr>
          <p:nvPr/>
        </p:nvCxnSpPr>
        <p:spPr>
          <a:xfrm>
            <a:off x="3253651" y="3493168"/>
            <a:ext cx="7579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53BC73-D87F-0E71-8820-578E08410225}"/>
              </a:ext>
            </a:extLst>
          </p:cNvPr>
          <p:cNvCxnSpPr>
            <a:cxnSpLocks/>
          </p:cNvCxnSpPr>
          <p:nvPr/>
        </p:nvCxnSpPr>
        <p:spPr>
          <a:xfrm>
            <a:off x="3301777" y="3797968"/>
            <a:ext cx="7579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CAD274B-9012-5AFF-D8B0-A7B10192842E}"/>
              </a:ext>
            </a:extLst>
          </p:cNvPr>
          <p:cNvCxnSpPr>
            <a:cxnSpLocks/>
          </p:cNvCxnSpPr>
          <p:nvPr/>
        </p:nvCxnSpPr>
        <p:spPr>
          <a:xfrm flipV="1">
            <a:off x="6360785" y="2573644"/>
            <a:ext cx="1727423" cy="51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C8D6F52-52CC-29D5-FFBE-72890DCCCF16}"/>
              </a:ext>
            </a:extLst>
          </p:cNvPr>
          <p:cNvCxnSpPr>
            <a:cxnSpLocks/>
          </p:cNvCxnSpPr>
          <p:nvPr/>
        </p:nvCxnSpPr>
        <p:spPr>
          <a:xfrm flipV="1">
            <a:off x="6389480" y="2874433"/>
            <a:ext cx="2709689" cy="51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E41D47-0E0F-7608-8DDD-F2D84DF629E4}"/>
              </a:ext>
            </a:extLst>
          </p:cNvPr>
          <p:cNvCxnSpPr>
            <a:cxnSpLocks/>
          </p:cNvCxnSpPr>
          <p:nvPr/>
        </p:nvCxnSpPr>
        <p:spPr>
          <a:xfrm>
            <a:off x="6431813" y="3192378"/>
            <a:ext cx="17779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F8E712D-B183-061D-D0B9-BCD8557933EA}"/>
              </a:ext>
            </a:extLst>
          </p:cNvPr>
          <p:cNvSpPr/>
          <p:nvPr/>
        </p:nvSpPr>
        <p:spPr>
          <a:xfrm flipV="1">
            <a:off x="3078972" y="3926904"/>
            <a:ext cx="2911195" cy="62816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D43BC8-4D88-F54D-F614-B416657F3741}"/>
              </a:ext>
            </a:extLst>
          </p:cNvPr>
          <p:cNvSpPr/>
          <p:nvPr/>
        </p:nvSpPr>
        <p:spPr>
          <a:xfrm flipV="1">
            <a:off x="6264980" y="3339857"/>
            <a:ext cx="2928129" cy="628162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CAD4F2-5B51-923C-CE5D-C2812079C96F}"/>
              </a:ext>
            </a:extLst>
          </p:cNvPr>
          <p:cNvSpPr txBox="1"/>
          <p:nvPr/>
        </p:nvSpPr>
        <p:spPr>
          <a:xfrm>
            <a:off x="1590843" y="6081300"/>
            <a:ext cx="8883316" cy="646331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Lastly we’ll go through the syntax of send/</a:t>
            </a:r>
            <a:r>
              <a:rPr lang="en-US" sz="3600" dirty="0" err="1">
                <a:solidFill>
                  <a:schemeClr val="bg1"/>
                </a:solidFill>
              </a:rPr>
              <a:t>recv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2275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9D984-0592-2F03-3D34-F8EA7320729E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+mn-lt"/>
              </a:rPr>
              <a:t>send for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20D9C-EF8A-6584-6D1A-8B8BBCE41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394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#include &lt;sys/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types.h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#include &lt;sys/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socket.h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lang="en-US" sz="2800" dirty="0" err="1">
                <a:solidFill>
                  <a:srgbClr val="FFC000"/>
                </a:solidFill>
                <a:latin typeface="Consolas" panose="020B0609020204030204" pitchFamily="49" charset="0"/>
              </a:rPr>
              <a:t>ssize_t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send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(int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sfd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, const void *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buf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size_t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len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, int flags);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BDD15B2-6D02-B646-9A55-9786D141A584}"/>
              </a:ext>
            </a:extLst>
          </p:cNvPr>
          <p:cNvCxnSpPr>
            <a:cxnSpLocks/>
          </p:cNvCxnSpPr>
          <p:nvPr/>
        </p:nvCxnSpPr>
        <p:spPr>
          <a:xfrm flipH="1" flipV="1">
            <a:off x="1938867" y="3166004"/>
            <a:ext cx="2150533" cy="1397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5B8B240-3922-6AB4-050B-7BD81094DF19}"/>
              </a:ext>
            </a:extLst>
          </p:cNvPr>
          <p:cNvSpPr txBox="1"/>
          <p:nvPr/>
        </p:nvSpPr>
        <p:spPr>
          <a:xfrm>
            <a:off x="2286001" y="4473658"/>
            <a:ext cx="9067800" cy="156966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Return the number of bytes that have been sent.</a:t>
            </a:r>
          </a:p>
          <a:p>
            <a:r>
              <a:rPr lang="en-US" sz="3200" dirty="0">
                <a:solidFill>
                  <a:schemeClr val="tx1"/>
                </a:solidFill>
              </a:rPr>
              <a:t>Sent does not mean delivered!	</a:t>
            </a:r>
          </a:p>
          <a:p>
            <a:r>
              <a:rPr lang="en-US" sz="3200" dirty="0"/>
              <a:t>R</a:t>
            </a:r>
            <a:r>
              <a:rPr lang="en-US" sz="3200" dirty="0">
                <a:solidFill>
                  <a:schemeClr val="tx1"/>
                </a:solidFill>
              </a:rPr>
              <a:t>eturns -1 on errors</a:t>
            </a:r>
          </a:p>
        </p:txBody>
      </p:sp>
    </p:spTree>
    <p:extLst>
      <p:ext uri="{BB962C8B-B14F-4D97-AF65-F5344CB8AC3E}">
        <p14:creationId xmlns:p14="http://schemas.microsoft.com/office/powerpoint/2010/main" val="42222060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9D984-0592-2F03-3D34-F8EA7320729E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+mn-lt"/>
              </a:rPr>
              <a:t>send for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20D9C-EF8A-6584-6D1A-8B8BBCE41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394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#include &lt;sys/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types.h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#include &lt;sys/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socket.h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ssize_t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send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(int </a:t>
            </a:r>
            <a:r>
              <a:rPr lang="en-US" sz="2800" dirty="0" err="1">
                <a:solidFill>
                  <a:srgbClr val="FFC000"/>
                </a:solidFill>
                <a:latin typeface="Consolas" panose="020B0609020204030204" pitchFamily="49" charset="0"/>
              </a:rPr>
              <a:t>sfd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, const void *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buf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size_t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len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, int flags);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BDD15B2-6D02-B646-9A55-9786D141A584}"/>
              </a:ext>
            </a:extLst>
          </p:cNvPr>
          <p:cNvCxnSpPr>
            <a:cxnSpLocks/>
          </p:cNvCxnSpPr>
          <p:nvPr/>
        </p:nvCxnSpPr>
        <p:spPr>
          <a:xfrm flipV="1">
            <a:off x="4089400" y="3124200"/>
            <a:ext cx="406400" cy="143880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5B8B240-3922-6AB4-050B-7BD81094DF19}"/>
              </a:ext>
            </a:extLst>
          </p:cNvPr>
          <p:cNvSpPr txBox="1"/>
          <p:nvPr/>
        </p:nvSpPr>
        <p:spPr>
          <a:xfrm>
            <a:off x="3493837" y="4473658"/>
            <a:ext cx="7103533" cy="1077218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spAutoFit/>
          </a:bodyPr>
          <a:lstStyle/>
          <a:p>
            <a:r>
              <a:rPr lang="en-US" sz="3200" dirty="0"/>
              <a:t>Socket file descriptor on which the client and server are connected.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372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9D984-0592-2F03-3D34-F8EA7320729E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+mn-lt"/>
              </a:rPr>
              <a:t>send for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20D9C-EF8A-6584-6D1A-8B8BBCE41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394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#include &lt;sys/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types.h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#include &lt;sys/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socket.h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ssize_t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send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(int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sfd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, const void </a:t>
            </a:r>
            <a:r>
              <a:rPr lang="en-US" sz="2800" dirty="0">
                <a:solidFill>
                  <a:srgbClr val="FFC000"/>
                </a:solidFill>
                <a:latin typeface="Consolas" panose="020B0609020204030204" pitchFamily="49" charset="0"/>
              </a:rPr>
              <a:t>*</a:t>
            </a:r>
            <a:r>
              <a:rPr lang="en-US" sz="2800" dirty="0" err="1">
                <a:solidFill>
                  <a:srgbClr val="FFC000"/>
                </a:solidFill>
                <a:latin typeface="Consolas" panose="020B0609020204030204" pitchFamily="49" charset="0"/>
              </a:rPr>
              <a:t>buf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size_t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len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, int flags);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BDD15B2-6D02-B646-9A55-9786D141A584}"/>
              </a:ext>
            </a:extLst>
          </p:cNvPr>
          <p:cNvCxnSpPr>
            <a:cxnSpLocks/>
          </p:cNvCxnSpPr>
          <p:nvPr/>
        </p:nvCxnSpPr>
        <p:spPr>
          <a:xfrm flipH="1" flipV="1">
            <a:off x="7823200" y="3119967"/>
            <a:ext cx="690033" cy="14639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5B8B240-3922-6AB4-050B-7BD81094DF19}"/>
              </a:ext>
            </a:extLst>
          </p:cNvPr>
          <p:cNvSpPr txBox="1"/>
          <p:nvPr/>
        </p:nvSpPr>
        <p:spPr>
          <a:xfrm>
            <a:off x="3493837" y="4473658"/>
            <a:ext cx="7103533" cy="1077218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Pointer to the buffer containing the message to sen</a:t>
            </a:r>
            <a:r>
              <a:rPr lang="en-US" sz="3200" dirty="0">
                <a:solidFill>
                  <a:srgbClr val="000000"/>
                </a:solidFill>
                <a:latin typeface="Verdana" panose="020B0604030504040204" pitchFamily="34" charset="0"/>
              </a:rPr>
              <a:t>d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8645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9D984-0592-2F03-3D34-F8EA7320729E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+mn-lt"/>
              </a:rPr>
              <a:t>send for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20D9C-EF8A-6584-6D1A-8B8BBCE41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394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#include &lt;sys/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types.h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#include &lt;sys/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socket.h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ssize_t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send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(int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sfd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, const void *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buf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size_t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FFC000"/>
                </a:solidFill>
                <a:latin typeface="Consolas" panose="020B0609020204030204" pitchFamily="49" charset="0"/>
              </a:rPr>
              <a:t>len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, int flags);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BDD15B2-6D02-B646-9A55-9786D141A584}"/>
              </a:ext>
            </a:extLst>
          </p:cNvPr>
          <p:cNvCxnSpPr>
            <a:cxnSpLocks/>
          </p:cNvCxnSpPr>
          <p:nvPr/>
        </p:nvCxnSpPr>
        <p:spPr>
          <a:xfrm flipV="1">
            <a:off x="8513233" y="3132667"/>
            <a:ext cx="1566334" cy="14512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5B8B240-3922-6AB4-050B-7BD81094DF19}"/>
              </a:ext>
            </a:extLst>
          </p:cNvPr>
          <p:cNvSpPr txBox="1"/>
          <p:nvPr/>
        </p:nvSpPr>
        <p:spPr>
          <a:xfrm>
            <a:off x="3493837" y="4473658"/>
            <a:ext cx="7103533" cy="1323439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0000"/>
                </a:solidFill>
              </a:rPr>
              <a:t>L</a:t>
            </a:r>
            <a:r>
              <a:rPr lang="en-US" sz="4000" b="0" i="0" dirty="0">
                <a:solidFill>
                  <a:srgbClr val="000000"/>
                </a:solidFill>
                <a:effectLst/>
              </a:rPr>
              <a:t>ength of the message pointed to by the previous parameter.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1286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9D984-0592-2F03-3D34-F8EA7320729E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+mn-lt"/>
              </a:rPr>
              <a:t>send for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20D9C-EF8A-6584-6D1A-8B8BBCE41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394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#include &lt;sys/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types.h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#include &lt;sys/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socket.h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ssize_t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B0F0"/>
                </a:solidFill>
                <a:latin typeface="Consolas" panose="020B0609020204030204" pitchFamily="49" charset="0"/>
              </a:rPr>
              <a:t>send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(int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sfd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, const void *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buf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size_t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</a:rPr>
              <a:t>len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, int </a:t>
            </a:r>
            <a:r>
              <a:rPr lang="en-US" sz="2800" dirty="0">
                <a:solidFill>
                  <a:srgbClr val="FFC000"/>
                </a:solidFill>
                <a:latin typeface="Consolas" panose="020B0609020204030204" pitchFamily="49" charset="0"/>
              </a:rPr>
              <a:t>flags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BDD15B2-6D02-B646-9A55-9786D141A584}"/>
              </a:ext>
            </a:extLst>
          </p:cNvPr>
          <p:cNvCxnSpPr>
            <a:cxnSpLocks/>
          </p:cNvCxnSpPr>
          <p:nvPr/>
        </p:nvCxnSpPr>
        <p:spPr>
          <a:xfrm flipH="1" flipV="1">
            <a:off x="2078567" y="3581400"/>
            <a:ext cx="2002366" cy="16002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5B8B240-3922-6AB4-050B-7BD81094DF19}"/>
              </a:ext>
            </a:extLst>
          </p:cNvPr>
          <p:cNvSpPr txBox="1"/>
          <p:nvPr/>
        </p:nvSpPr>
        <p:spPr>
          <a:xfrm>
            <a:off x="3493837" y="4473658"/>
            <a:ext cx="7103533" cy="1569660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Specifies the type of message transmission. For this class just assume this parameter will be provided to you.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3288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9D984-0592-2F03-3D34-F8EA7320729E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+mn-lt"/>
              </a:rPr>
              <a:t>recv</a:t>
            </a:r>
            <a:r>
              <a:rPr lang="en-US" dirty="0">
                <a:solidFill>
                  <a:schemeClr val="bg1"/>
                </a:solidFill>
                <a:latin typeface="+mn-lt"/>
              </a:rPr>
              <a:t> for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20D9C-EF8A-6584-6D1A-8B8BBCE41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1050"/>
            <a:ext cx="10515600" cy="235268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#include &lt;sys/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</a:rPr>
              <a:t>types.h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#include &lt;sys/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</a:rPr>
              <a:t>socket.h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&gt;</a:t>
            </a: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buNone/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</a:rPr>
              <a:t>ssize_t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B0F0"/>
                </a:solidFill>
                <a:latin typeface="Consolas" panose="020B0609020204030204" pitchFamily="49" charset="0"/>
              </a:rPr>
              <a:t>recv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(int 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</a:rPr>
              <a:t>sfd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, void *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</a:rPr>
              <a:t>buf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</a:rPr>
              <a:t>size_t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chemeClr val="tx1"/>
                </a:solidFill>
                <a:latin typeface="Consolas" panose="020B0609020204030204" pitchFamily="49" charset="0"/>
              </a:rPr>
              <a:t>len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, int flags);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B8B240-3922-6AB4-050B-7BD81094DF19}"/>
              </a:ext>
            </a:extLst>
          </p:cNvPr>
          <p:cNvSpPr txBox="1"/>
          <p:nvPr/>
        </p:nvSpPr>
        <p:spPr>
          <a:xfrm>
            <a:off x="838200" y="1790355"/>
            <a:ext cx="10515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The receive function is very similar to the send function...</a:t>
            </a:r>
          </a:p>
        </p:txBody>
      </p:sp>
    </p:spTree>
    <p:extLst>
      <p:ext uri="{BB962C8B-B14F-4D97-AF65-F5344CB8AC3E}">
        <p14:creationId xmlns:p14="http://schemas.microsoft.com/office/powerpoint/2010/main" val="196893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358F3C8-9BE3-C99A-63A3-E6C5C1F11678}"/>
              </a:ext>
            </a:extLst>
          </p:cNvPr>
          <p:cNvSpPr/>
          <p:nvPr/>
        </p:nvSpPr>
        <p:spPr>
          <a:xfrm>
            <a:off x="667024" y="2881080"/>
            <a:ext cx="4936955" cy="24063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5696D8-99A4-2FD7-86B2-D5753B99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641"/>
            <a:ext cx="10515600" cy="1325563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800" b="0" i="0" u="sng" dirty="0">
                <a:solidFill>
                  <a:srgbClr val="040C28"/>
                </a:solidFill>
                <a:effectLst/>
                <a:latin typeface="Google Sans"/>
              </a:rPr>
              <a:t>Review: TCP/IP (Transmission Control Protocol/Internet Protocol)</a:t>
            </a:r>
            <a:endParaRPr lang="en-US" sz="2800" u="sng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F0E834-0ED9-D4BC-4F4B-6F611E2C8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132" y="1628474"/>
            <a:ext cx="4347411" cy="713038"/>
          </a:xfr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dirty="0"/>
              <a:t>Internet Protocol (IP): addressing and routing of one packet.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EA761C9-4A34-2F48-5983-5B2062737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16018"/>
            <a:ext cx="4699276" cy="214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5D8634-9A72-8699-6AD0-F0F37A0B3524}"/>
              </a:ext>
            </a:extLst>
          </p:cNvPr>
          <p:cNvCxnSpPr>
            <a:cxnSpLocks/>
          </p:cNvCxnSpPr>
          <p:nvPr/>
        </p:nvCxnSpPr>
        <p:spPr>
          <a:xfrm>
            <a:off x="6096000" y="1506204"/>
            <a:ext cx="0" cy="45176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2302344-82D4-5290-BC6F-D91C968FA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499" y="4241717"/>
            <a:ext cx="5652407" cy="6690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00FD58A-2529-1851-5BDC-FEED1A7DDC0C}"/>
              </a:ext>
            </a:extLst>
          </p:cNvPr>
          <p:cNvSpPr txBox="1"/>
          <p:nvPr/>
        </p:nvSpPr>
        <p:spPr>
          <a:xfrm>
            <a:off x="599574" y="6011189"/>
            <a:ext cx="10992851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/>
              <a:t>The goal is to have reliable communication achieved with TCP over IP.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9550E8-294C-E431-E068-1B9E4AB75C1C}"/>
              </a:ext>
            </a:extLst>
          </p:cNvPr>
          <p:cNvSpPr txBox="1"/>
          <p:nvPr/>
        </p:nvSpPr>
        <p:spPr>
          <a:xfrm>
            <a:off x="6460959" y="1753198"/>
            <a:ext cx="5097379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Transmission Control Protocol (TCP): handle the multi-packet case where issues like order of arrival, or dropped packets may happen.</a:t>
            </a:r>
          </a:p>
        </p:txBody>
      </p:sp>
    </p:spTree>
    <p:extLst>
      <p:ext uri="{BB962C8B-B14F-4D97-AF65-F5344CB8AC3E}">
        <p14:creationId xmlns:p14="http://schemas.microsoft.com/office/powerpoint/2010/main" val="156894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C05D-2350-8959-9BE5-5A996A0A6AF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Using the Send and Receive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E6BB4-E4F6-AD00-1FA7-ADA55625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8566" y="1825625"/>
            <a:ext cx="10545233" cy="38131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algn="ctr">
              <a:buNone/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lang="en-US" sz="3000" dirty="0">
                <a:solidFill>
                  <a:srgbClr val="FF0000"/>
                </a:solidFill>
              </a:rPr>
              <a:t>Only after a connection is established!</a:t>
            </a:r>
            <a:endParaRPr lang="en-US" sz="3000" dirty="0">
              <a:solidFill>
                <a:srgbClr val="FF0000"/>
              </a:solidFill>
              <a:sym typeface="Menlo"/>
            </a:endParaRPr>
          </a:p>
          <a:p>
            <a:pPr marL="0" indent="0">
              <a:buNone/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lang="en-US" sz="2800" dirty="0">
                <a:solidFill>
                  <a:srgbClr val="92D050"/>
                </a:solidFill>
                <a:latin typeface="Consolas" panose="020B0609020204030204" pitchFamily="49" charset="0"/>
                <a:sym typeface="Menlo"/>
              </a:rPr>
              <a:t>// To send n bytes stored in </a:t>
            </a:r>
            <a:r>
              <a:rPr lang="en-US" sz="2800" dirty="0" err="1">
                <a:solidFill>
                  <a:srgbClr val="92D050"/>
                </a:solidFill>
                <a:latin typeface="Consolas" panose="020B0609020204030204" pitchFamily="49" charset="0"/>
                <a:sym typeface="Menlo"/>
              </a:rPr>
              <a:t>buf</a:t>
            </a:r>
            <a:endParaRPr lang="en-US" sz="2800" dirty="0">
              <a:solidFill>
                <a:srgbClr val="92D050"/>
              </a:solidFill>
              <a:latin typeface="Consolas" panose="020B0609020204030204" pitchFamily="49" charset="0"/>
              <a:sym typeface="Menlo"/>
            </a:endParaRPr>
          </a:p>
          <a:p>
            <a:pPr marL="0" indent="0">
              <a:buNone/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lang="en-US" sz="2800" dirty="0">
                <a:latin typeface="Consolas" panose="020B0609020204030204" pitchFamily="49" charset="0"/>
                <a:sym typeface="Menlo"/>
              </a:rPr>
              <a:t>sent = 0;</a:t>
            </a:r>
          </a:p>
          <a:p>
            <a:pPr marL="0" indent="0">
              <a:buNone/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lang="en-US" sz="2800" dirty="0">
                <a:latin typeface="Consolas" panose="020B0609020204030204" pitchFamily="49" charset="0"/>
                <a:sym typeface="Menlo"/>
              </a:rPr>
              <a:t>while (sent &lt; n) {</a:t>
            </a:r>
          </a:p>
          <a:p>
            <a:pPr marL="0" indent="0">
              <a:buNone/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lang="en-US" sz="2800" dirty="0">
                <a:latin typeface="Consolas" panose="020B0609020204030204" pitchFamily="49" charset="0"/>
                <a:sym typeface="Menlo"/>
              </a:rPr>
              <a:t>	int r = 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  <a:sym typeface="Menlo"/>
              </a:rPr>
              <a:t>send</a:t>
            </a:r>
            <a:r>
              <a:rPr lang="en-US" sz="2800" dirty="0">
                <a:latin typeface="Consolas" panose="020B0609020204030204" pitchFamily="49" charset="0"/>
                <a:sym typeface="Menlo"/>
              </a:rPr>
              <a:t>(</a:t>
            </a:r>
            <a:r>
              <a:rPr lang="en-US" sz="2800" dirty="0" err="1">
                <a:latin typeface="Consolas" panose="020B0609020204030204" pitchFamily="49" charset="0"/>
                <a:sym typeface="Menlo"/>
              </a:rPr>
              <a:t>sid</a:t>
            </a:r>
            <a:r>
              <a:rPr lang="en-US" sz="2800" dirty="0">
                <a:latin typeface="Consolas" panose="020B0609020204030204" pitchFamily="49" charset="0"/>
                <a:sym typeface="Menlo"/>
              </a:rPr>
              <a:t>, </a:t>
            </a:r>
            <a:r>
              <a:rPr lang="en-US" sz="2800" dirty="0" err="1">
                <a:latin typeface="Consolas" panose="020B0609020204030204" pitchFamily="49" charset="0"/>
                <a:sym typeface="Menlo"/>
              </a:rPr>
              <a:t>buf</a:t>
            </a:r>
            <a:r>
              <a:rPr lang="en-US" sz="2800" dirty="0">
                <a:latin typeface="Consolas" panose="020B0609020204030204" pitchFamily="49" charset="0"/>
                <a:sym typeface="Menlo"/>
              </a:rPr>
              <a:t> + sent, n - sent, 0);</a:t>
            </a:r>
          </a:p>
          <a:p>
            <a:pPr marL="0" indent="0">
              <a:buNone/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lang="en-US" sz="2800" dirty="0">
                <a:latin typeface="Consolas" panose="020B0609020204030204" pitchFamily="49" charset="0"/>
                <a:sym typeface="Menlo"/>
              </a:rPr>
              <a:t>	if (r &lt; 0) </a:t>
            </a:r>
            <a:r>
              <a:rPr lang="en-US" sz="2800" dirty="0" err="1">
                <a:latin typeface="Consolas" panose="020B0609020204030204" pitchFamily="49" charset="0"/>
                <a:sym typeface="Menlo"/>
              </a:rPr>
              <a:t>report_error</a:t>
            </a:r>
            <a:r>
              <a:rPr lang="en-US" sz="2800" dirty="0">
                <a:latin typeface="Consolas" panose="020B0609020204030204" pitchFamily="49" charset="0"/>
                <a:sym typeface="Menlo"/>
              </a:rPr>
              <a:t>();</a:t>
            </a:r>
          </a:p>
          <a:p>
            <a:pPr marL="0" indent="0">
              <a:buNone/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lang="en-US" sz="2800" dirty="0">
                <a:latin typeface="Consolas" panose="020B0609020204030204" pitchFamily="49" charset="0"/>
                <a:sym typeface="Menlo"/>
              </a:rPr>
              <a:t>	sent += r;	</a:t>
            </a:r>
          </a:p>
          <a:p>
            <a:pPr marL="0" indent="0">
              <a:buNone/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lang="en-US" sz="2800" dirty="0">
                <a:latin typeface="Consolas" panose="020B0609020204030204" pitchFamily="49" charset="0"/>
                <a:sym typeface="Menlo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0492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C05D-2350-8959-9BE5-5A996A0A6AFC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Using the Send and Receive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E6BB4-E4F6-AD00-1FA7-ADA55625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8566" y="1825625"/>
            <a:ext cx="10545233" cy="38131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algn="ctr">
              <a:buNone/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lang="en-US" sz="3000" dirty="0">
                <a:solidFill>
                  <a:srgbClr val="FF0000"/>
                </a:solidFill>
              </a:rPr>
              <a:t>Only after a connection is established!</a:t>
            </a:r>
            <a:endParaRPr lang="en-US" sz="3000" dirty="0">
              <a:solidFill>
                <a:srgbClr val="FF0000"/>
              </a:solidFill>
              <a:sym typeface="Menlo"/>
            </a:endParaRPr>
          </a:p>
          <a:p>
            <a:pPr marL="0" indent="0">
              <a:buNone/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lang="en-US" sz="2800" dirty="0">
                <a:solidFill>
                  <a:srgbClr val="92D050"/>
                </a:solidFill>
                <a:latin typeface="Consolas" panose="020B0609020204030204" pitchFamily="49" charset="0"/>
                <a:sym typeface="Menlo"/>
              </a:rPr>
              <a:t>// To receive n bytes into </a:t>
            </a:r>
            <a:r>
              <a:rPr lang="en-US" sz="2800" dirty="0" err="1">
                <a:solidFill>
                  <a:srgbClr val="92D050"/>
                </a:solidFill>
                <a:latin typeface="Consolas" panose="020B0609020204030204" pitchFamily="49" charset="0"/>
                <a:sym typeface="Menlo"/>
              </a:rPr>
              <a:t>buf</a:t>
            </a:r>
            <a:endParaRPr lang="en-US" sz="2800" dirty="0">
              <a:solidFill>
                <a:srgbClr val="92D050"/>
              </a:solidFill>
              <a:latin typeface="Consolas" panose="020B0609020204030204" pitchFamily="49" charset="0"/>
              <a:sym typeface="Menlo"/>
            </a:endParaRPr>
          </a:p>
          <a:p>
            <a:pPr marL="0" indent="0">
              <a:buNone/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lang="en-US" sz="2800" dirty="0">
                <a:latin typeface="Consolas" panose="020B0609020204030204" pitchFamily="49" charset="0"/>
                <a:sym typeface="Menlo"/>
              </a:rPr>
              <a:t>received = 0;</a:t>
            </a:r>
          </a:p>
          <a:p>
            <a:pPr marL="0" indent="0">
              <a:buNone/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lang="en-US" sz="2800" dirty="0">
                <a:latin typeface="Consolas" panose="020B0609020204030204" pitchFamily="49" charset="0"/>
                <a:sym typeface="Menlo"/>
              </a:rPr>
              <a:t>while (received &lt; n) {</a:t>
            </a:r>
          </a:p>
          <a:p>
            <a:pPr marL="0" indent="0">
              <a:buNone/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lang="en-US" sz="2800" dirty="0">
                <a:latin typeface="Consolas" panose="020B0609020204030204" pitchFamily="49" charset="0"/>
                <a:sym typeface="Menlo"/>
              </a:rPr>
              <a:t>	int r = </a:t>
            </a:r>
            <a:r>
              <a:rPr lang="en-US" sz="2800" b="1" dirty="0" err="1">
                <a:solidFill>
                  <a:srgbClr val="00B0F0"/>
                </a:solidFill>
                <a:latin typeface="Consolas" panose="020B0609020204030204" pitchFamily="49" charset="0"/>
                <a:sym typeface="Menlo"/>
              </a:rPr>
              <a:t>recv</a:t>
            </a:r>
            <a:r>
              <a:rPr lang="en-US" sz="2800" dirty="0">
                <a:latin typeface="Consolas" panose="020B0609020204030204" pitchFamily="49" charset="0"/>
                <a:sym typeface="Menlo"/>
              </a:rPr>
              <a:t>(</a:t>
            </a:r>
            <a:r>
              <a:rPr lang="en-US" sz="2800" dirty="0" err="1">
                <a:latin typeface="Consolas" panose="020B0609020204030204" pitchFamily="49" charset="0"/>
                <a:sym typeface="Menlo"/>
              </a:rPr>
              <a:t>sid</a:t>
            </a:r>
            <a:r>
              <a:rPr lang="en-US" sz="2800" dirty="0">
                <a:latin typeface="Consolas" panose="020B0609020204030204" pitchFamily="49" charset="0"/>
                <a:sym typeface="Menlo"/>
              </a:rPr>
              <a:t>, </a:t>
            </a:r>
            <a:r>
              <a:rPr lang="en-US" sz="2800" dirty="0" err="1">
                <a:latin typeface="Consolas" panose="020B0609020204030204" pitchFamily="49" charset="0"/>
                <a:sym typeface="Menlo"/>
              </a:rPr>
              <a:t>buf</a:t>
            </a:r>
            <a:r>
              <a:rPr lang="en-US" sz="2800" dirty="0">
                <a:latin typeface="Consolas" panose="020B0609020204030204" pitchFamily="49" charset="0"/>
                <a:sym typeface="Menlo"/>
              </a:rPr>
              <a:t> + received, n - received, 0);</a:t>
            </a:r>
          </a:p>
          <a:p>
            <a:pPr marL="0" indent="0">
              <a:buNone/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lang="en-US" sz="2800" dirty="0">
                <a:latin typeface="Consolas" panose="020B0609020204030204" pitchFamily="49" charset="0"/>
                <a:sym typeface="Menlo"/>
              </a:rPr>
              <a:t>	if (r &lt; 0) </a:t>
            </a:r>
            <a:r>
              <a:rPr lang="en-US" sz="2800" dirty="0" err="1">
                <a:latin typeface="Consolas" panose="020B0609020204030204" pitchFamily="49" charset="0"/>
                <a:sym typeface="Menlo"/>
              </a:rPr>
              <a:t>report_error</a:t>
            </a:r>
            <a:r>
              <a:rPr lang="en-US" sz="2800" dirty="0">
                <a:latin typeface="Consolas" panose="020B0609020204030204" pitchFamily="49" charset="0"/>
                <a:sym typeface="Menlo"/>
              </a:rPr>
              <a:t>();</a:t>
            </a:r>
          </a:p>
          <a:p>
            <a:pPr marL="0" indent="0">
              <a:buNone/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lang="en-US" sz="2800" dirty="0">
                <a:latin typeface="Consolas" panose="020B0609020204030204" pitchFamily="49" charset="0"/>
                <a:sym typeface="Menlo"/>
              </a:rPr>
              <a:t>	received += r;	</a:t>
            </a:r>
          </a:p>
          <a:p>
            <a:pPr marL="0" indent="0">
              <a:buNone/>
              <a:defRPr>
                <a:latin typeface="Menlo"/>
                <a:ea typeface="Menlo"/>
                <a:cs typeface="Menlo"/>
                <a:sym typeface="Menlo"/>
              </a:defRPr>
            </a:pPr>
            <a:r>
              <a:rPr lang="en-US" sz="2800" dirty="0">
                <a:latin typeface="Consolas" panose="020B0609020204030204" pitchFamily="49" charset="0"/>
                <a:sym typeface="Menlo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5751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68F9-6F7B-F1EE-5B21-28970199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857"/>
            <a:ext cx="10515600" cy="141393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3600" dirty="0"/>
              <a:t>Client Server Code Recap</a:t>
            </a:r>
          </a:p>
        </p:txBody>
      </p:sp>
      <p:pic>
        <p:nvPicPr>
          <p:cNvPr id="4098" name="Picture 2" descr="What is the meaning of The Scream? - BBC Culture">
            <a:extLst>
              <a:ext uri="{FF2B5EF4-FFF2-40B4-BE49-F238E27FC236}">
                <a16:creationId xmlns:a16="http://schemas.microsoft.com/office/drawing/2014/main" id="{D13A7411-D902-808A-736A-783BE1396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300" y="1958973"/>
            <a:ext cx="746760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CB8614-BB56-D2F0-5593-04D27F5C902B}"/>
              </a:ext>
            </a:extLst>
          </p:cNvPr>
          <p:cNvSpPr txBox="1"/>
          <p:nvPr/>
        </p:nvSpPr>
        <p:spPr>
          <a:xfrm>
            <a:off x="2899833" y="2036233"/>
            <a:ext cx="7001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whole class after the client server lecture:</a:t>
            </a:r>
          </a:p>
        </p:txBody>
      </p:sp>
    </p:spTree>
    <p:extLst>
      <p:ext uri="{BB962C8B-B14F-4D97-AF65-F5344CB8AC3E}">
        <p14:creationId xmlns:p14="http://schemas.microsoft.com/office/powerpoint/2010/main" val="14625300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A8D8A-6D79-4BA9-A5B9-412006EFA87D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Analogy Between Sockets and Telephone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DB3B8D-9D6B-4417-BC26-3D90832EA25D}"/>
              </a:ext>
            </a:extLst>
          </p:cNvPr>
          <p:cNvGraphicFramePr>
            <a:graphicFrameLocks noGrp="1"/>
          </p:cNvGraphicFramePr>
          <p:nvPr/>
        </p:nvGraphicFramePr>
        <p:xfrm>
          <a:off x="1925836" y="2194453"/>
          <a:ext cx="8266224" cy="37619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9653">
                  <a:extLst>
                    <a:ext uri="{9D8B030D-6E8A-4147-A177-3AD203B41FA5}">
                      <a16:colId xmlns:a16="http://schemas.microsoft.com/office/drawing/2014/main" val="4177682593"/>
                    </a:ext>
                  </a:extLst>
                </a:gridCol>
                <a:gridCol w="2859967">
                  <a:extLst>
                    <a:ext uri="{9D8B030D-6E8A-4147-A177-3AD203B41FA5}">
                      <a16:colId xmlns:a16="http://schemas.microsoft.com/office/drawing/2014/main" val="4226447733"/>
                    </a:ext>
                  </a:extLst>
                </a:gridCol>
                <a:gridCol w="3376604">
                  <a:extLst>
                    <a:ext uri="{9D8B030D-6E8A-4147-A177-3AD203B41FA5}">
                      <a16:colId xmlns:a16="http://schemas.microsoft.com/office/drawing/2014/main" val="818925910"/>
                    </a:ext>
                  </a:extLst>
                </a:gridCol>
              </a:tblGrid>
              <a:tr h="499430">
                <a:tc>
                  <a:txBody>
                    <a:bodyPr/>
                    <a:lstStyle/>
                    <a:p>
                      <a:pPr algn="ctr"/>
                      <a:endParaRPr lang="en-US" sz="23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>
                          <a:solidFill>
                            <a:schemeClr val="accent5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Sockets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1" dirty="0">
                          <a:solidFill>
                            <a:schemeClr val="accent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Telephone</a:t>
                      </a: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2026242683"/>
                  </a:ext>
                </a:extLst>
              </a:tr>
              <a:tr h="499430"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latin typeface="+mj-lt"/>
                          <a:cs typeface="Times New Roman" panose="02020603050405020304" pitchFamily="18" charset="0"/>
                        </a:rPr>
                        <a:t>socket() 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accent5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Create a socket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accent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Buy a telephone</a:t>
                      </a: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148096713"/>
                  </a:ext>
                </a:extLst>
              </a:tr>
              <a:tr h="49943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>
                          <a:latin typeface="+mj-lt"/>
                          <a:cs typeface="Times New Roman" panose="02020603050405020304" pitchFamily="18" charset="0"/>
                        </a:rPr>
                        <a:t>bind() 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accent5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Bind to a port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accent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Plug in/Insert a Sim</a:t>
                      </a: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3984093416"/>
                  </a:ext>
                </a:extLst>
              </a:tr>
              <a:tr h="49943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>
                          <a:latin typeface="+mj-lt"/>
                          <a:cs typeface="Times New Roman" panose="02020603050405020304" pitchFamily="18" charset="0"/>
                        </a:rPr>
                        <a:t>listen() 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accent5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Get ready to respond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accent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Get ready for ringtone</a:t>
                      </a: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195339794"/>
                  </a:ext>
                </a:extLst>
              </a:tr>
              <a:tr h="49943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>
                          <a:latin typeface="+mj-lt"/>
                          <a:cs typeface="Times New Roman" panose="02020603050405020304" pitchFamily="18" charset="0"/>
                        </a:rPr>
                        <a:t>accept() 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accent5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Accept requests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accent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Pick up the phone</a:t>
                      </a: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63527896"/>
                  </a:ext>
                </a:extLst>
              </a:tr>
              <a:tr h="750094">
                <a:tc>
                  <a:txBody>
                    <a:bodyPr/>
                    <a:lstStyle/>
                    <a:p>
                      <a:pPr marL="0" marR="0" indent="0" algn="ctr" defTabSz="5842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3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  <a:sym typeface="Helvetica Neue"/>
                        </a:rPr>
                        <a:t>send()/</a:t>
                      </a:r>
                      <a:r>
                        <a:rPr lang="en-US" sz="2300" b="0" i="0" u="none" strike="noStrike" cap="none" spc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  <a:sym typeface="Helvetica Neue"/>
                        </a:rPr>
                        <a:t>recv</a:t>
                      </a:r>
                      <a:r>
                        <a:rPr lang="en-US" sz="23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  <a:sym typeface="Helvetica Neue"/>
                        </a:rPr>
                        <a:t>()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accent5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Communication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accent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Listen and talk </a:t>
                      </a:r>
                    </a:p>
                    <a:p>
                      <a:pPr algn="ctr"/>
                      <a:r>
                        <a:rPr lang="en-US" sz="2300" dirty="0">
                          <a:solidFill>
                            <a:schemeClr val="accent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(at</a:t>
                      </a:r>
                      <a:r>
                        <a:rPr lang="en-US" sz="2300" baseline="0" dirty="0">
                          <a:solidFill>
                            <a:schemeClr val="accent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 an extension)</a:t>
                      </a:r>
                      <a:endParaRPr lang="en-US" sz="2300" dirty="0">
                        <a:solidFill>
                          <a:schemeClr val="accent1"/>
                        </a:solidFill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1899670451"/>
                  </a:ext>
                </a:extLst>
              </a:tr>
              <a:tr h="499430">
                <a:tc>
                  <a:txBody>
                    <a:bodyPr/>
                    <a:lstStyle/>
                    <a:p>
                      <a:pPr algn="ctr"/>
                      <a:r>
                        <a:rPr lang="en-US" sz="23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uFillTx/>
                          <a:latin typeface="+mj-lt"/>
                          <a:ea typeface="+mn-ea"/>
                          <a:cs typeface="Times New Roman" panose="02020603050405020304" pitchFamily="18" charset="0"/>
                          <a:sym typeface="Helvetica Neue"/>
                        </a:rPr>
                        <a:t>close()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accent5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Close the connection</a:t>
                      </a:r>
                    </a:p>
                  </a:txBody>
                  <a:tcPr marL="64294" marR="64294" marT="32147" marB="3214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dirty="0">
                          <a:solidFill>
                            <a:schemeClr val="accent1"/>
                          </a:solidFill>
                          <a:latin typeface="+mj-lt"/>
                          <a:cs typeface="Times New Roman" panose="02020603050405020304" pitchFamily="18" charset="0"/>
                        </a:rPr>
                        <a:t>Hang up</a:t>
                      </a:r>
                    </a:p>
                  </a:txBody>
                  <a:tcPr marL="64294" marR="64294" marT="32147" marB="32147"/>
                </a:tc>
                <a:extLst>
                  <a:ext uri="{0D108BD9-81ED-4DB2-BD59-A6C34878D82A}">
                    <a16:rowId xmlns:a16="http://schemas.microsoft.com/office/drawing/2014/main" val="268581062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38AFFA-06F2-40A9-924D-6D77249AFAE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60814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68F9-6F7B-F1EE-5B21-28970199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0858"/>
            <a:ext cx="10515600" cy="123877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3600" dirty="0"/>
              <a:t>Client Server Code Recap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CFF089-DC0B-F297-6B61-7E030FE6F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866" y="1346476"/>
            <a:ext cx="8280268" cy="402542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E7BF60-2571-2459-BDE4-208AA10BAE2D}"/>
              </a:ext>
            </a:extLst>
          </p:cNvPr>
          <p:cNvSpPr txBox="1">
            <a:spLocks/>
          </p:cNvSpPr>
          <p:nvPr/>
        </p:nvSpPr>
        <p:spPr>
          <a:xfrm>
            <a:off x="880531" y="5418739"/>
            <a:ext cx="10545233" cy="131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the first lecture in part 4 we showed the entire client server code setup (pretending we knew the syntax).</a:t>
            </a:r>
          </a:p>
          <a:p>
            <a:r>
              <a:rPr lang="en-US" dirty="0"/>
              <a:t>In </a:t>
            </a:r>
            <a:r>
              <a:rPr lang="en-US" b="1" u="sng" dirty="0"/>
              <a:t>THIS</a:t>
            </a:r>
            <a:r>
              <a:rPr lang="en-US" dirty="0"/>
              <a:t> lecture we actually went over the syntax that makes the code work. </a:t>
            </a:r>
          </a:p>
        </p:txBody>
      </p:sp>
    </p:spTree>
    <p:extLst>
      <p:ext uri="{BB962C8B-B14F-4D97-AF65-F5344CB8AC3E}">
        <p14:creationId xmlns:p14="http://schemas.microsoft.com/office/powerpoint/2010/main" val="20025520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68F9-6F7B-F1EE-5B21-28970199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0858"/>
            <a:ext cx="10515600" cy="123877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3600" dirty="0"/>
              <a:t>Lastly: Seeing the client server code run…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161873-68DC-1F8C-8FDF-A526D59B7354}"/>
              </a:ext>
            </a:extLst>
          </p:cNvPr>
          <p:cNvSpPr txBox="1">
            <a:spLocks/>
          </p:cNvSpPr>
          <p:nvPr/>
        </p:nvSpPr>
        <p:spPr>
          <a:xfrm>
            <a:off x="838199" y="1820406"/>
            <a:ext cx="10545233" cy="20319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Recall our client server setup:</a:t>
            </a:r>
          </a:p>
          <a:p>
            <a:r>
              <a:rPr lang="en-US" dirty="0"/>
              <a:t>Client: Connects to the server and sends a text message.</a:t>
            </a:r>
          </a:p>
          <a:p>
            <a:pPr marL="0" indent="0">
              <a:buNone/>
            </a:pPr>
            <a:r>
              <a:rPr lang="en-US" dirty="0"/>
              <a:t>Server: Listens and waits for a message from the client.  When it gets the message, it prints the message on the terminal.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28BC44C-5771-AB14-70FA-C4F0FDE61DE0}"/>
              </a:ext>
            </a:extLst>
          </p:cNvPr>
          <p:cNvSpPr txBox="1">
            <a:spLocks/>
          </p:cNvSpPr>
          <p:nvPr/>
        </p:nvSpPr>
        <p:spPr>
          <a:xfrm>
            <a:off x="823382" y="4279972"/>
            <a:ext cx="10545233" cy="16297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Note: </a:t>
            </a:r>
            <a:r>
              <a:rPr lang="en-US" dirty="0"/>
              <a:t>The full example client server code will be posted on </a:t>
            </a:r>
            <a:r>
              <a:rPr lang="en-US" dirty="0" err="1"/>
              <a:t>HuskyCT</a:t>
            </a:r>
            <a:r>
              <a:rPr lang="en-US" dirty="0"/>
              <a:t>. The main pieces of code were also shown in part 4 lecture 1.</a:t>
            </a:r>
          </a:p>
          <a:p>
            <a:pPr marL="0" indent="0">
              <a:buNone/>
            </a:pPr>
            <a:r>
              <a:rPr lang="en-US" dirty="0"/>
              <a:t>Strongly recommended you try running the code yourself and reading through it to make sure you have a good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3750984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87B9-2DB3-04E6-A2B9-1DF9C6D3D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460"/>
            <a:ext cx="10515600" cy="1325563"/>
          </a:xfrm>
        </p:spPr>
        <p:txBody>
          <a:bodyPr/>
          <a:lstStyle/>
          <a:p>
            <a:r>
              <a:rPr lang="en-US" u="sng" dirty="0"/>
              <a:t>First: Start the server up in one terminal…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8AEB6A-FB24-EFE5-A74B-201BCEED6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895" y="2029354"/>
            <a:ext cx="9820275" cy="14954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E97F3B-AD3F-3DC0-1467-3CA527AD714C}"/>
              </a:ext>
            </a:extLst>
          </p:cNvPr>
          <p:cNvCxnSpPr/>
          <p:nvPr/>
        </p:nvCxnSpPr>
        <p:spPr>
          <a:xfrm flipH="1" flipV="1">
            <a:off x="1439333" y="3073400"/>
            <a:ext cx="3526367" cy="19727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I'm listening... - Doge | Make a Meme">
            <a:extLst>
              <a:ext uri="{FF2B5EF4-FFF2-40B4-BE49-F238E27FC236}">
                <a16:creationId xmlns:a16="http://schemas.microsoft.com/office/drawing/2014/main" id="{1E2DC5E9-27EE-74CA-D2C2-6A2ED19667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86"/>
          <a:stretch/>
        </p:blipFill>
        <p:spPr bwMode="auto">
          <a:xfrm>
            <a:off x="4789311" y="3863445"/>
            <a:ext cx="2894190" cy="278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B45E3B-AE87-F361-3DEE-905DB9B15758}"/>
              </a:ext>
            </a:extLst>
          </p:cNvPr>
          <p:cNvSpPr txBox="1"/>
          <p:nvPr/>
        </p:nvSpPr>
        <p:spPr>
          <a:xfrm>
            <a:off x="3522134" y="1383023"/>
            <a:ext cx="535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/>
              <a:t>Server Terminal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39EE77-596E-D80A-FF23-406C30873CDC}"/>
              </a:ext>
            </a:extLst>
          </p:cNvPr>
          <p:cNvSpPr txBox="1"/>
          <p:nvPr/>
        </p:nvSpPr>
        <p:spPr>
          <a:xfrm>
            <a:off x="5651501" y="3863723"/>
            <a:ext cx="188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Our Server</a:t>
            </a:r>
          </a:p>
        </p:txBody>
      </p:sp>
    </p:spTree>
    <p:extLst>
      <p:ext uri="{BB962C8B-B14F-4D97-AF65-F5344CB8AC3E}">
        <p14:creationId xmlns:p14="http://schemas.microsoft.com/office/powerpoint/2010/main" val="11555918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87B9-2DB3-04E6-A2B9-1DF9C6D3D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46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u="sng" dirty="0"/>
              <a:t>Second: Start the server up in another terminal…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8AEB6A-FB24-EFE5-A74B-201BCEED6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895" y="2029354"/>
            <a:ext cx="9820275" cy="14954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B45E3B-AE87-F361-3DEE-905DB9B15758}"/>
              </a:ext>
            </a:extLst>
          </p:cNvPr>
          <p:cNvSpPr txBox="1"/>
          <p:nvPr/>
        </p:nvSpPr>
        <p:spPr>
          <a:xfrm>
            <a:off x="3522134" y="1383023"/>
            <a:ext cx="535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/>
              <a:t>Server Terminal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92105A-A7C3-9F1A-0DF3-B1BE9CFF81B7}"/>
              </a:ext>
            </a:extLst>
          </p:cNvPr>
          <p:cNvSpPr txBox="1"/>
          <p:nvPr/>
        </p:nvSpPr>
        <p:spPr>
          <a:xfrm>
            <a:off x="3412067" y="4121989"/>
            <a:ext cx="535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/>
              <a:t>Client Terminal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0DD0DA-E8AC-AF62-3E64-0995BC80BC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727"/>
          <a:stretch/>
        </p:blipFill>
        <p:spPr>
          <a:xfrm>
            <a:off x="1227667" y="4959598"/>
            <a:ext cx="9495366" cy="79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626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87B9-2DB3-04E6-A2B9-1DF9C6D3D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4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/>
              <a:t>Third: Type a message to send to the server after the connection has been established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8AEB6A-FB24-EFE5-A74B-201BCEED6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895" y="2029354"/>
            <a:ext cx="9820275" cy="14954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B45E3B-AE87-F361-3DEE-905DB9B15758}"/>
              </a:ext>
            </a:extLst>
          </p:cNvPr>
          <p:cNvSpPr txBox="1"/>
          <p:nvPr/>
        </p:nvSpPr>
        <p:spPr>
          <a:xfrm>
            <a:off x="3522134" y="1383023"/>
            <a:ext cx="535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/>
              <a:t>Server Terminal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92105A-A7C3-9F1A-0DF3-B1BE9CFF81B7}"/>
              </a:ext>
            </a:extLst>
          </p:cNvPr>
          <p:cNvSpPr txBox="1"/>
          <p:nvPr/>
        </p:nvSpPr>
        <p:spPr>
          <a:xfrm>
            <a:off x="3412067" y="4121989"/>
            <a:ext cx="535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/>
              <a:t>Client Terminal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42BF59-2555-08FF-157A-A336157EEA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9865"/>
          <a:stretch/>
        </p:blipFill>
        <p:spPr>
          <a:xfrm>
            <a:off x="969433" y="4768320"/>
            <a:ext cx="9906000" cy="120914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BEB3696-E229-9CDF-7A46-C27EBDBEA79C}"/>
              </a:ext>
            </a:extLst>
          </p:cNvPr>
          <p:cNvSpPr/>
          <p:nvPr/>
        </p:nvSpPr>
        <p:spPr>
          <a:xfrm>
            <a:off x="969432" y="5558367"/>
            <a:ext cx="9906001" cy="45349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878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87B9-2DB3-04E6-A2B9-1DF9C6D3D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5746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u="sng" dirty="0"/>
              <a:t>Fourth: Check the server and see that we go the message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B45E3B-AE87-F361-3DEE-905DB9B15758}"/>
              </a:ext>
            </a:extLst>
          </p:cNvPr>
          <p:cNvSpPr txBox="1"/>
          <p:nvPr/>
        </p:nvSpPr>
        <p:spPr>
          <a:xfrm>
            <a:off x="3522134" y="1383023"/>
            <a:ext cx="535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/>
              <a:t>Server Terminal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92105A-A7C3-9F1A-0DF3-B1BE9CFF81B7}"/>
              </a:ext>
            </a:extLst>
          </p:cNvPr>
          <p:cNvSpPr txBox="1"/>
          <p:nvPr/>
        </p:nvSpPr>
        <p:spPr>
          <a:xfrm>
            <a:off x="3412067" y="4121989"/>
            <a:ext cx="535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/>
              <a:t>Client Terminal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42BF59-2555-08FF-157A-A336157EEA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865"/>
          <a:stretch/>
        </p:blipFill>
        <p:spPr>
          <a:xfrm>
            <a:off x="969433" y="4768320"/>
            <a:ext cx="9906000" cy="12091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29C658-2938-A504-9275-F5FF93DD7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460" y="2029354"/>
            <a:ext cx="10307079" cy="18484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C341B05-988C-0727-7427-A43D2045FBFD}"/>
              </a:ext>
            </a:extLst>
          </p:cNvPr>
          <p:cNvSpPr/>
          <p:nvPr/>
        </p:nvSpPr>
        <p:spPr>
          <a:xfrm>
            <a:off x="942460" y="2975505"/>
            <a:ext cx="10275873" cy="86412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33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5790-FF92-09FA-B9AF-57AFAB2B6AC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3600" dirty="0"/>
              <a:t>Review: Sockets - The abstraction to access ports and utilize TCP/IP.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FA2C318-C0B8-194F-F1D9-1C6C76FD1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235" y="1835424"/>
            <a:ext cx="9617529" cy="462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655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6DB09-8905-429B-9F56-234F9EE9E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Figure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1E7B0-0BE8-47C7-8EC6-28421CE5E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925"/>
            <a:ext cx="10515600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https://media.tenor.com/BTNqvs8t9SUAAAAM/ok-you-know-it.gif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https://media.makeameme.org/created/ill-have-you-103eog.jpg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4"/>
              </a:rPr>
              <a:t>https://ychef.files.bbci.co.uk/1280x720/p03lcphh.jpg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5"/>
              </a:rPr>
              <a:t>https://media.makeameme.org/created/im-listening-syz9iq.jpg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57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68F9-6F7B-F1EE-5B21-28970199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857"/>
            <a:ext cx="10515600" cy="141393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3600" dirty="0"/>
              <a:t>Review: using socket program to setup a simple client server program</a:t>
            </a:r>
            <a:endParaRPr lang="en-US" sz="36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B5C12E-5349-7450-BF03-485D56A4F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365" y="2127124"/>
            <a:ext cx="8881269" cy="431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519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68F9-6F7B-F1EE-5B21-28970199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857"/>
            <a:ext cx="10515600" cy="141393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3600" dirty="0"/>
              <a:t>Creating a Socket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1F450A-9892-7A1E-8D39-E1FA4A958C45}"/>
              </a:ext>
            </a:extLst>
          </p:cNvPr>
          <p:cNvSpPr/>
          <p:nvPr/>
        </p:nvSpPr>
        <p:spPr>
          <a:xfrm>
            <a:off x="2232750" y="3202962"/>
            <a:ext cx="862263" cy="946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D466FA-9D85-133D-1E4B-D5B711E02B47}"/>
              </a:ext>
            </a:extLst>
          </p:cNvPr>
          <p:cNvSpPr/>
          <p:nvPr/>
        </p:nvSpPr>
        <p:spPr>
          <a:xfrm>
            <a:off x="49243" y="3090380"/>
            <a:ext cx="238626" cy="946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9EDA0C-D347-BAF7-EE7B-7DC386E50D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15"/>
          <a:stretch/>
        </p:blipFill>
        <p:spPr>
          <a:xfrm>
            <a:off x="287869" y="1728790"/>
            <a:ext cx="3107134" cy="43175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9CC6E78-04B6-942E-9545-9AA00FD22E73}"/>
              </a:ext>
            </a:extLst>
          </p:cNvPr>
          <p:cNvSpPr/>
          <p:nvPr/>
        </p:nvSpPr>
        <p:spPr>
          <a:xfrm>
            <a:off x="351368" y="3775735"/>
            <a:ext cx="914400" cy="872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239FD8-75DB-67E4-BD2E-79B3C7214E43}"/>
              </a:ext>
            </a:extLst>
          </p:cNvPr>
          <p:cNvSpPr/>
          <p:nvPr/>
        </p:nvSpPr>
        <p:spPr>
          <a:xfrm>
            <a:off x="376768" y="3502685"/>
            <a:ext cx="9144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3E39D6-36D4-27F9-B333-E3689AA4A8E5}"/>
              </a:ext>
            </a:extLst>
          </p:cNvPr>
          <p:cNvSpPr/>
          <p:nvPr/>
        </p:nvSpPr>
        <p:spPr>
          <a:xfrm>
            <a:off x="321735" y="3335468"/>
            <a:ext cx="110066" cy="139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868F77-D4CB-846C-E8D2-66D9C107EF7D}"/>
              </a:ext>
            </a:extLst>
          </p:cNvPr>
          <p:cNvSpPr/>
          <p:nvPr/>
        </p:nvSpPr>
        <p:spPr>
          <a:xfrm>
            <a:off x="431800" y="3419078"/>
            <a:ext cx="88899" cy="83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D478F7-0B89-501D-4ACC-028A34095D0F}"/>
              </a:ext>
            </a:extLst>
          </p:cNvPr>
          <p:cNvSpPr/>
          <p:nvPr/>
        </p:nvSpPr>
        <p:spPr>
          <a:xfrm>
            <a:off x="298254" y="2520549"/>
            <a:ext cx="2992964" cy="3335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80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68F9-6F7B-F1EE-5B21-28970199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857"/>
            <a:ext cx="10515600" cy="141393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3600" dirty="0"/>
              <a:t>Syntax: Creating a Socket (1)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1F450A-9892-7A1E-8D39-E1FA4A958C45}"/>
              </a:ext>
            </a:extLst>
          </p:cNvPr>
          <p:cNvSpPr/>
          <p:nvPr/>
        </p:nvSpPr>
        <p:spPr>
          <a:xfrm>
            <a:off x="2232750" y="3202962"/>
            <a:ext cx="862263" cy="946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D466FA-9D85-133D-1E4B-D5B711E02B47}"/>
              </a:ext>
            </a:extLst>
          </p:cNvPr>
          <p:cNvSpPr/>
          <p:nvPr/>
        </p:nvSpPr>
        <p:spPr>
          <a:xfrm>
            <a:off x="49243" y="3090380"/>
            <a:ext cx="238626" cy="9464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9EDA0C-D347-BAF7-EE7B-7DC386E50D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15"/>
          <a:stretch/>
        </p:blipFill>
        <p:spPr>
          <a:xfrm>
            <a:off x="287869" y="1728790"/>
            <a:ext cx="3107134" cy="43175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9CC6E78-04B6-942E-9545-9AA00FD22E73}"/>
              </a:ext>
            </a:extLst>
          </p:cNvPr>
          <p:cNvSpPr/>
          <p:nvPr/>
        </p:nvSpPr>
        <p:spPr>
          <a:xfrm>
            <a:off x="351368" y="3775735"/>
            <a:ext cx="914400" cy="8720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239FD8-75DB-67E4-BD2E-79B3C7214E43}"/>
              </a:ext>
            </a:extLst>
          </p:cNvPr>
          <p:cNvSpPr/>
          <p:nvPr/>
        </p:nvSpPr>
        <p:spPr>
          <a:xfrm>
            <a:off x="376768" y="3502685"/>
            <a:ext cx="9144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3E39D6-36D4-27F9-B333-E3689AA4A8E5}"/>
              </a:ext>
            </a:extLst>
          </p:cNvPr>
          <p:cNvSpPr/>
          <p:nvPr/>
        </p:nvSpPr>
        <p:spPr>
          <a:xfrm>
            <a:off x="321735" y="3335468"/>
            <a:ext cx="110066" cy="1392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868F77-D4CB-846C-E8D2-66D9C107EF7D}"/>
              </a:ext>
            </a:extLst>
          </p:cNvPr>
          <p:cNvSpPr/>
          <p:nvPr/>
        </p:nvSpPr>
        <p:spPr>
          <a:xfrm>
            <a:off x="431800" y="3419078"/>
            <a:ext cx="88899" cy="83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416C9D-0534-5DC9-31A9-5965041DEEEE}"/>
              </a:ext>
            </a:extLst>
          </p:cNvPr>
          <p:cNvSpPr txBox="1"/>
          <p:nvPr/>
        </p:nvSpPr>
        <p:spPr>
          <a:xfrm>
            <a:off x="3458501" y="2082964"/>
            <a:ext cx="822549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#include &lt;sys/</a:t>
            </a:r>
            <a:r>
              <a:rPr lang="en-US" sz="2400" dirty="0" err="1">
                <a:latin typeface="Consolas" panose="020B0609020204030204" pitchFamily="49" charset="0"/>
              </a:rPr>
              <a:t>types.h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#include &lt;sys/</a:t>
            </a:r>
            <a:r>
              <a:rPr lang="en-US" sz="2400" dirty="0" err="1">
                <a:latin typeface="Consolas" panose="020B0609020204030204" pitchFamily="49" charset="0"/>
              </a:rPr>
              <a:t>socket.h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int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socket</a:t>
            </a:r>
            <a:r>
              <a:rPr lang="en-US" sz="2400" dirty="0">
                <a:latin typeface="Consolas" panose="020B0609020204030204" pitchFamily="49" charset="0"/>
              </a:rPr>
              <a:t>(int </a:t>
            </a:r>
            <a:r>
              <a:rPr lang="en-US" sz="2400" dirty="0">
                <a:solidFill>
                  <a:srgbClr val="FFC000"/>
                </a:solidFill>
                <a:latin typeface="Consolas" panose="020B0609020204030204" pitchFamily="49" charset="0"/>
              </a:rPr>
              <a:t>domain</a:t>
            </a:r>
            <a:r>
              <a:rPr lang="en-US" sz="2400" dirty="0">
                <a:latin typeface="Consolas" panose="020B0609020204030204" pitchFamily="49" charset="0"/>
              </a:rPr>
              <a:t>, int type, int protocol);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D478F7-0B89-501D-4ACC-028A34095D0F}"/>
              </a:ext>
            </a:extLst>
          </p:cNvPr>
          <p:cNvSpPr/>
          <p:nvPr/>
        </p:nvSpPr>
        <p:spPr>
          <a:xfrm>
            <a:off x="298254" y="2520549"/>
            <a:ext cx="2992964" cy="3335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D4AF68-9537-8695-D943-DDA9EF2AC597}"/>
              </a:ext>
            </a:extLst>
          </p:cNvPr>
          <p:cNvSpPr/>
          <p:nvPr/>
        </p:nvSpPr>
        <p:spPr>
          <a:xfrm>
            <a:off x="321734" y="2187177"/>
            <a:ext cx="2916765" cy="38245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4AD15F9-4EA1-1688-EA84-F7CEA2FAA679}"/>
              </a:ext>
            </a:extLst>
          </p:cNvPr>
          <p:cNvCxnSpPr>
            <a:cxnSpLocks/>
          </p:cNvCxnSpPr>
          <p:nvPr/>
        </p:nvCxnSpPr>
        <p:spPr>
          <a:xfrm flipH="1" flipV="1">
            <a:off x="6722533" y="3202962"/>
            <a:ext cx="855134" cy="9464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A0D6F78-48C0-5E2B-8DEF-0922BA330336}"/>
              </a:ext>
            </a:extLst>
          </p:cNvPr>
          <p:cNvSpPr txBox="1"/>
          <p:nvPr/>
        </p:nvSpPr>
        <p:spPr>
          <a:xfrm>
            <a:off x="2963332" y="6542180"/>
            <a:ext cx="6637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https://www.geeksforgeeks.org/socket-programming-cc/#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22471F-F46F-83B3-B245-3EBC6D5A4371}"/>
              </a:ext>
            </a:extLst>
          </p:cNvPr>
          <p:cNvSpPr txBox="1"/>
          <p:nvPr/>
        </p:nvSpPr>
        <p:spPr>
          <a:xfrm>
            <a:off x="3448117" y="4020710"/>
            <a:ext cx="8625349" cy="2308324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>
            <a:noFill/>
            <a:prstDash val="sysDash"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73239"/>
                </a:solidFill>
              </a:rPr>
              <a:t>S</a:t>
            </a:r>
            <a:r>
              <a:rPr lang="en-US" sz="2400" b="0" i="0" dirty="0">
                <a:solidFill>
                  <a:srgbClr val="273239"/>
                </a:solidFill>
                <a:effectLst/>
              </a:rPr>
              <a:t>pecifies communication domain</a:t>
            </a:r>
          </a:p>
          <a:p>
            <a:r>
              <a:rPr lang="en-US" sz="2400" b="1" i="0" dirty="0">
                <a:solidFill>
                  <a:srgbClr val="273239"/>
                </a:solidFill>
                <a:effectLst/>
              </a:rPr>
              <a:t>AF_ LOCAL </a:t>
            </a:r>
            <a:r>
              <a:rPr lang="en-US" sz="2400" b="0" i="0" dirty="0">
                <a:solidFill>
                  <a:srgbClr val="273239"/>
                </a:solidFill>
                <a:effectLst/>
              </a:rPr>
              <a:t>- For communication between processes on the same host. </a:t>
            </a:r>
          </a:p>
          <a:p>
            <a:r>
              <a:rPr lang="en-US" sz="2400" b="1" i="0" dirty="0">
                <a:solidFill>
                  <a:srgbClr val="273239"/>
                </a:solidFill>
                <a:effectLst/>
              </a:rPr>
              <a:t>AF_INET </a:t>
            </a:r>
            <a:r>
              <a:rPr lang="en-US" sz="2400" b="0" i="0" dirty="0">
                <a:solidFill>
                  <a:srgbClr val="273239"/>
                </a:solidFill>
                <a:effectLst/>
              </a:rPr>
              <a:t>- For communicating between processes on different hosts connected by IPV4</a:t>
            </a:r>
            <a:r>
              <a:rPr lang="en-US" sz="2400" dirty="0">
                <a:solidFill>
                  <a:srgbClr val="273239"/>
                </a:solidFill>
              </a:rPr>
              <a:t>.</a:t>
            </a:r>
          </a:p>
          <a:p>
            <a:r>
              <a:rPr lang="en-US" sz="2400" b="1" i="0" dirty="0">
                <a:solidFill>
                  <a:srgbClr val="273239"/>
                </a:solidFill>
                <a:effectLst/>
              </a:rPr>
              <a:t>AF_INET6 </a:t>
            </a:r>
            <a:r>
              <a:rPr lang="en-US" sz="2400" b="0" i="0" dirty="0">
                <a:solidFill>
                  <a:srgbClr val="273239"/>
                </a:solidFill>
                <a:effectLst/>
              </a:rPr>
              <a:t>- For processes connected by IPV6.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30335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2987</Words>
  <Application>Microsoft Office PowerPoint</Application>
  <PresentationFormat>Widescreen</PresentationFormat>
  <Paragraphs>309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Arial</vt:lpstr>
      <vt:lpstr>Calibri</vt:lpstr>
      <vt:lpstr>Calibri Light</vt:lpstr>
      <vt:lpstr>Consolas</vt:lpstr>
      <vt:lpstr>Courier</vt:lpstr>
      <vt:lpstr>Google Sans</vt:lpstr>
      <vt:lpstr>Menlo</vt:lpstr>
      <vt:lpstr>Verdana</vt:lpstr>
      <vt:lpstr>Office Theme</vt:lpstr>
      <vt:lpstr>CSE 3100: Systems Programming</vt:lpstr>
      <vt:lpstr>Administrative Announcements </vt:lpstr>
      <vt:lpstr>The SET Survey</vt:lpstr>
      <vt:lpstr>Review: Socket Design Motivation</vt:lpstr>
      <vt:lpstr>Review: TCP/IP (Transmission Control Protocol/Internet Protocol)</vt:lpstr>
      <vt:lpstr>Review: Sockets - The abstraction to access ports and utilize TCP/IP.</vt:lpstr>
      <vt:lpstr>Review: using socket program to setup a simple client server program</vt:lpstr>
      <vt:lpstr>Creating a Socket</vt:lpstr>
      <vt:lpstr>Syntax: Creating a Socket (1)</vt:lpstr>
      <vt:lpstr>Syntax: Creating a Socket (2)</vt:lpstr>
      <vt:lpstr>Syntax: Creating a Socket (3)</vt:lpstr>
      <vt:lpstr>Syntax: Creating a Socket (4)</vt:lpstr>
      <vt:lpstr>Binding</vt:lpstr>
      <vt:lpstr>Syntax: Binding (1)</vt:lpstr>
      <vt:lpstr>Syntax: Binding (2)</vt:lpstr>
      <vt:lpstr>Syntax: Binding (3)</vt:lpstr>
      <vt:lpstr>Syntax: Binding (4)</vt:lpstr>
      <vt:lpstr>Syntax: Binding - Socket Address</vt:lpstr>
      <vt:lpstr>Listen</vt:lpstr>
      <vt:lpstr>Syntax: Listen</vt:lpstr>
      <vt:lpstr>Accept</vt:lpstr>
      <vt:lpstr>Syntax: Accept (1)</vt:lpstr>
      <vt:lpstr>Syntax: Accept (2)</vt:lpstr>
      <vt:lpstr>Syntax: Accept (3)</vt:lpstr>
      <vt:lpstr>Syntax: Accept (4)</vt:lpstr>
      <vt:lpstr>Syntax: Accept (5)</vt:lpstr>
      <vt:lpstr>Client Server Overview</vt:lpstr>
      <vt:lpstr>Creating a Socket</vt:lpstr>
      <vt:lpstr>Syntax: Creating a Socket</vt:lpstr>
      <vt:lpstr>Connect to an IP address</vt:lpstr>
      <vt:lpstr>Syntax: Connect to an IP address (1)</vt:lpstr>
      <vt:lpstr>Syntax: Connect to an IP address (2)</vt:lpstr>
      <vt:lpstr>PowerPoint Presentation</vt:lpstr>
      <vt:lpstr>How does the client know which IP address to use?</vt:lpstr>
      <vt:lpstr>Follow up question: How do we fill in the addrinfo structure?</vt:lpstr>
      <vt:lpstr>Example Code: Finding an IP address</vt:lpstr>
      <vt:lpstr>Example Code: Finding an IP address</vt:lpstr>
      <vt:lpstr>Example Code: Finding an IP address</vt:lpstr>
      <vt:lpstr>Example Code: Finding an IP address</vt:lpstr>
      <vt:lpstr>Why do we use a pointer to a pointer for res_1?</vt:lpstr>
      <vt:lpstr>Example Code: Finding an IP address</vt:lpstr>
      <vt:lpstr>Example Code: Finding an IP address</vt:lpstr>
      <vt:lpstr>Recall where we were: Client Server Overview</vt:lpstr>
      <vt:lpstr>send for TCP</vt:lpstr>
      <vt:lpstr>send for TCP</vt:lpstr>
      <vt:lpstr>send for TCP</vt:lpstr>
      <vt:lpstr>send for TCP</vt:lpstr>
      <vt:lpstr>send for TCP</vt:lpstr>
      <vt:lpstr>recv for TCP</vt:lpstr>
      <vt:lpstr>Using the Send and Receive Function</vt:lpstr>
      <vt:lpstr>Using the Send and Receive Function</vt:lpstr>
      <vt:lpstr>Client Server Code Recap</vt:lpstr>
      <vt:lpstr>Analogy Between Sockets and Telephone</vt:lpstr>
      <vt:lpstr>Client Server Code Recap</vt:lpstr>
      <vt:lpstr>Lastly: Seeing the client server code run…</vt:lpstr>
      <vt:lpstr>First: Start the server up in one terminal…</vt:lpstr>
      <vt:lpstr>Second: Start the server up in another terminal…</vt:lpstr>
      <vt:lpstr>Third: Type a message to send to the server after the connection has been established</vt:lpstr>
      <vt:lpstr>Fourth: Check the server and see that we go the message</vt:lpstr>
      <vt:lpstr>Figure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3100: Systems Programming</dc:title>
  <dc:creator>Mahmood, Kaleel</dc:creator>
  <cp:lastModifiedBy>Mahmood, Kaleel</cp:lastModifiedBy>
  <cp:revision>456</cp:revision>
  <dcterms:created xsi:type="dcterms:W3CDTF">2023-04-12T04:17:39Z</dcterms:created>
  <dcterms:modified xsi:type="dcterms:W3CDTF">2024-04-15T14:34:05Z</dcterms:modified>
</cp:coreProperties>
</file>