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313" r:id="rId10"/>
    <p:sldId id="283" r:id="rId11"/>
    <p:sldId id="284" r:id="rId12"/>
    <p:sldId id="286" r:id="rId13"/>
    <p:sldId id="285" r:id="rId14"/>
    <p:sldId id="287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14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2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6A2B-0E90-61A7-2139-DDEADA7D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2A0CA-B576-F203-7ABD-F09DC76B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9FA0-1304-001A-BF1B-29A81514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6F6C-AA07-FEF6-B6CE-5C8F74A3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5E7F-F18D-8C28-411B-0AEA7053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BF51-2DBC-EAFF-AFD1-36844FEF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42EE-82FE-DD60-37FF-AEE5D471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1955-1962-3BD0-8B44-1510154A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9820-C595-DA2F-C28C-0AC91744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EACA-B0D0-7AB3-9357-B191A18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F68C8-69F8-260B-D078-14A6DAE4D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00719-3A0C-6701-20BB-2C9546210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5745-CB7D-8182-7473-A7C8AB9E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CE2E-BB30-7042-295A-233F9849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E2E7-5C2B-60BE-8088-528BA049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3897-FE37-02D3-0184-F3FAC707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58E5-1E48-C68F-94A0-D6980053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D4E5-A77F-6420-7B8D-1104A30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E994-2A66-400A-1F52-736479A7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8136-66B5-7EDF-1168-D128F500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01F3-58F5-5963-16A2-B0E89CCA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1C29-CF21-C27C-C83F-ACF4C102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CBB3-4477-9439-A3AE-CD9BC937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BDE8-AF29-5341-6B94-02D39D49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F77B-19B0-B525-FE4F-92B4D269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3244-548D-7B31-877C-478911A3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1F59-2C23-D6FA-78B2-168E8841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D1A79-B4F5-AEF1-2E51-95B4AC4A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A885F-5B08-4CDF-3855-A8F8B67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2A305-8B00-6FAC-2AB6-3ED63D58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91B5-AECB-98C6-E037-BDBB2886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802F-A5C3-1FD1-839B-33CF7D04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13E5-64B6-37F1-2B9D-0FC7DC9AB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72CDA-CC0F-C1DB-55A9-5C1F925F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CDD40-A24C-9B8A-1537-384F40F40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B9956-53D4-5D57-B538-37D63B225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93371-7E15-268B-E592-2C123D1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350F-DA71-985A-5DC0-58A68001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AE312-2576-0293-EE38-A3DC70BF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C73B-FA49-0D07-D6D0-FDDED69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26080-9824-E31E-42AA-B6E0A122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63BDE-9879-77E7-C98C-BBF12FC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B535-6124-FDFE-1BC9-F4F54D9C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FF7C-D28E-AAF7-7DF3-8F161EB1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AA089-8AE6-3961-D8D5-CC12EFD7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483B4-9DC6-2F2B-81A9-0D1DAD8D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6827-FE36-EF29-2BCD-42C7D51F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E5C3-EDF8-5DAC-E3C6-B225E3C3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3726-EFBA-59CD-309C-A9A36DFC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90191-55BA-9EAC-B975-8E5248C0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9705-BBE3-BAF1-60AF-BA3CBEEC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B4AE5-1386-D390-7FF6-8182475A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93B-05F6-B946-8BF8-6382559B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E159A-080F-6700-FE65-1C2FB368F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49CF-5D63-19AA-0694-7A38FA69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134E8-2716-141D-AF39-7DB14934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7FE8D-E5BF-2A61-8CAC-F566AAC6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8151-AAAC-29B8-7E12-80F7B5B6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9986E-E8D8-DE58-DE48-A505E3BA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B3880-9DCB-D12A-E088-D0CBE425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460C-B73E-AC50-6582-5F443699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AAC4-D111-4FEA-8B2C-5838BFED4C6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727D-BDA8-AC5D-BD4B-8800A3FC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830A-8C64-856D-A99F-E0C7492B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flip.com/2odtfu.jpg?a467160" TargetMode="External"/><Relationship Id="rId2" Type="http://schemas.openxmlformats.org/officeDocument/2006/relationships/hyperlink" Target="https://wompampsupport.azureedge.net/fetchimage?siteId=7575&amp;v=2&amp;jpgQuality=100&amp;width=700&amp;url=https%3A%2F%2Fi.kym-cdn.com%2Fphotos%2Fimages%2Fnewsfeed%2F002%2F223%2F493%2F57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.pcmag.com/imagery/articles/05bPZDk51kgPAHXjy1itj1t-1.fit_lim.v1647613226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365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Part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C48450-A9FE-5EAF-2043-DF74AA549B69}"/>
              </a:ext>
            </a:extLst>
          </p:cNvPr>
          <p:cNvSpPr txBox="1">
            <a:spLocks/>
          </p:cNvSpPr>
          <p:nvPr/>
        </p:nvSpPr>
        <p:spPr>
          <a:xfrm>
            <a:off x="0" y="3127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Lecture 3: Socket Programming Protocol 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90BE-DFCB-2326-7FCC-A7142BF8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4" y="255322"/>
            <a:ext cx="10515600" cy="1325563"/>
          </a:xfrm>
        </p:spPr>
        <p:txBody>
          <a:bodyPr/>
          <a:lstStyle/>
          <a:p>
            <a:pPr algn="ctr"/>
            <a:r>
              <a:rPr lang="en-US" i="0" u="sng" dirty="0">
                <a:solidFill>
                  <a:srgbClr val="202122"/>
                </a:solidFill>
                <a:effectLst/>
              </a:rPr>
              <a:t>Solution: Endianness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02ED-4306-16C0-A360-AD82725F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21366"/>
            <a:ext cx="10968566" cy="47413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Endianness - is the order or sequence of bytes of a word of digital data.</a:t>
            </a:r>
          </a:p>
          <a:p>
            <a:pPr marL="0" indent="0">
              <a:buNone/>
            </a:pPr>
            <a:r>
              <a:rPr lang="en-US" dirty="0"/>
              <a:t>Two ways:</a:t>
            </a:r>
          </a:p>
          <a:p>
            <a:r>
              <a:rPr lang="en-US" b="1" dirty="0"/>
              <a:t>A </a:t>
            </a:r>
            <a:r>
              <a:rPr lang="en-US" b="1" dirty="0">
                <a:solidFill>
                  <a:srgbClr val="7030A0"/>
                </a:solidFill>
              </a:rPr>
              <a:t>big-endian</a:t>
            </a:r>
            <a:r>
              <a:rPr lang="en-US" b="1" dirty="0"/>
              <a:t> system = </a:t>
            </a:r>
            <a:r>
              <a:rPr lang="en-US" dirty="0"/>
              <a:t>stores the most significant byte of a word at the smallest memory address and the least significant byte at the largest. </a:t>
            </a:r>
            <a:r>
              <a:rPr lang="en-US" u="sng" dirty="0">
                <a:solidFill>
                  <a:srgbClr val="7030A0"/>
                </a:solidFill>
              </a:rPr>
              <a:t>First byte received is the most significant.</a:t>
            </a:r>
          </a:p>
          <a:p>
            <a:pPr marL="0" indent="0">
              <a:buNone/>
            </a:pPr>
            <a:endParaRPr lang="en-US" i="1" dirty="0">
              <a:solidFill>
                <a:srgbClr val="7030A0"/>
              </a:solidFill>
            </a:endParaRPr>
          </a:p>
          <a:p>
            <a:r>
              <a:rPr lang="en-US" b="1" dirty="0"/>
              <a:t>A </a:t>
            </a:r>
            <a:r>
              <a:rPr lang="en-US" b="1" dirty="0">
                <a:solidFill>
                  <a:srgbClr val="F12BEC"/>
                </a:solidFill>
              </a:rPr>
              <a:t>little-endian</a:t>
            </a:r>
            <a:r>
              <a:rPr lang="en-US" b="1" dirty="0"/>
              <a:t> system=</a:t>
            </a:r>
            <a:r>
              <a:rPr lang="en-US" dirty="0"/>
              <a:t> Stores the least-significant byte at the smallest address. </a:t>
            </a:r>
            <a:r>
              <a:rPr lang="en-US" u="sng" dirty="0">
                <a:solidFill>
                  <a:srgbClr val="F12BEC"/>
                </a:solidFill>
              </a:rPr>
              <a:t>First byte received is the least significant.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Important takeaway: Both parties need an agreement to interpret the bytes with the same ordering.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6A423-633C-3C3B-494E-A07422B27BB2}"/>
              </a:ext>
            </a:extLst>
          </p:cNvPr>
          <p:cNvSpPr txBox="1"/>
          <p:nvPr/>
        </p:nvSpPr>
        <p:spPr>
          <a:xfrm>
            <a:off x="2561167" y="6439635"/>
            <a:ext cx="7658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Source: https://en.wikipedia.org/wiki/Endianness</a:t>
            </a:r>
          </a:p>
        </p:txBody>
      </p:sp>
    </p:spTree>
    <p:extLst>
      <p:ext uri="{BB962C8B-B14F-4D97-AF65-F5344CB8AC3E}">
        <p14:creationId xmlns:p14="http://schemas.microsoft.com/office/powerpoint/2010/main" val="165018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90BE-DFCB-2326-7FCC-A7142BF8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89"/>
            <a:ext cx="10515600" cy="1325563"/>
          </a:xfrm>
        </p:spPr>
        <p:txBody>
          <a:bodyPr/>
          <a:lstStyle/>
          <a:p>
            <a:pPr algn="ctr"/>
            <a:r>
              <a:rPr lang="en-US" i="0" u="sng" dirty="0">
                <a:solidFill>
                  <a:srgbClr val="202122"/>
                </a:solidFill>
                <a:effectLst/>
              </a:rPr>
              <a:t>Endianness Example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465A7-26AA-9EBE-757A-CC92A1A747AA}"/>
              </a:ext>
            </a:extLst>
          </p:cNvPr>
          <p:cNvSpPr txBox="1"/>
          <p:nvPr/>
        </p:nvSpPr>
        <p:spPr>
          <a:xfrm>
            <a:off x="594784" y="1419501"/>
            <a:ext cx="1100243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3600" dirty="0"/>
              <a:t>Bytes: 128(0x80), 41(0x29), 12(0x0C), 217(0xD9)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8" name="128">
            <a:extLst>
              <a:ext uri="{FF2B5EF4-FFF2-40B4-BE49-F238E27FC236}">
                <a16:creationId xmlns:a16="http://schemas.microsoft.com/office/drawing/2014/main" id="{DBCDD5E7-6058-8958-CFCF-DFAD3D4DA230}"/>
              </a:ext>
            </a:extLst>
          </p:cNvPr>
          <p:cNvSpPr/>
          <p:nvPr/>
        </p:nvSpPr>
        <p:spPr>
          <a:xfrm>
            <a:off x="4236006" y="3294227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128</a:t>
            </a:r>
          </a:p>
        </p:txBody>
      </p:sp>
      <p:sp>
        <p:nvSpPr>
          <p:cNvPr id="9" name="41">
            <a:extLst>
              <a:ext uri="{FF2B5EF4-FFF2-40B4-BE49-F238E27FC236}">
                <a16:creationId xmlns:a16="http://schemas.microsoft.com/office/drawing/2014/main" id="{51A9ACBA-1B68-D738-BA7C-3BB60B2ECA2A}"/>
              </a:ext>
            </a:extLst>
          </p:cNvPr>
          <p:cNvSpPr/>
          <p:nvPr/>
        </p:nvSpPr>
        <p:spPr>
          <a:xfrm>
            <a:off x="5305537" y="3294227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41</a:t>
            </a:r>
          </a:p>
        </p:txBody>
      </p:sp>
      <p:sp>
        <p:nvSpPr>
          <p:cNvPr id="10" name="12">
            <a:extLst>
              <a:ext uri="{FF2B5EF4-FFF2-40B4-BE49-F238E27FC236}">
                <a16:creationId xmlns:a16="http://schemas.microsoft.com/office/drawing/2014/main" id="{263BB193-AA5C-BEB2-E9CC-900EA9CF810B}"/>
              </a:ext>
            </a:extLst>
          </p:cNvPr>
          <p:cNvSpPr/>
          <p:nvPr/>
        </p:nvSpPr>
        <p:spPr>
          <a:xfrm>
            <a:off x="6355346" y="3294227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</a:t>
            </a:r>
          </a:p>
        </p:txBody>
      </p:sp>
      <p:sp>
        <p:nvSpPr>
          <p:cNvPr id="11" name="217">
            <a:extLst>
              <a:ext uri="{FF2B5EF4-FFF2-40B4-BE49-F238E27FC236}">
                <a16:creationId xmlns:a16="http://schemas.microsoft.com/office/drawing/2014/main" id="{C9BDD4EA-258F-3DAF-AFCF-4BE04E2B3417}"/>
              </a:ext>
            </a:extLst>
          </p:cNvPr>
          <p:cNvSpPr/>
          <p:nvPr/>
        </p:nvSpPr>
        <p:spPr>
          <a:xfrm>
            <a:off x="7412178" y="3294227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217</a:t>
            </a:r>
          </a:p>
        </p:txBody>
      </p:sp>
      <p:sp>
        <p:nvSpPr>
          <p:cNvPr id="12" name="217">
            <a:extLst>
              <a:ext uri="{FF2B5EF4-FFF2-40B4-BE49-F238E27FC236}">
                <a16:creationId xmlns:a16="http://schemas.microsoft.com/office/drawing/2014/main" id="{79EFF9D8-85E9-BED7-039A-B9D0B35918CD}"/>
              </a:ext>
            </a:extLst>
          </p:cNvPr>
          <p:cNvSpPr/>
          <p:nvPr/>
        </p:nvSpPr>
        <p:spPr>
          <a:xfrm>
            <a:off x="4185606" y="4934912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217</a:t>
            </a:r>
          </a:p>
        </p:txBody>
      </p:sp>
      <p:sp>
        <p:nvSpPr>
          <p:cNvPr id="13" name="12">
            <a:extLst>
              <a:ext uri="{FF2B5EF4-FFF2-40B4-BE49-F238E27FC236}">
                <a16:creationId xmlns:a16="http://schemas.microsoft.com/office/drawing/2014/main" id="{6A065DDF-07F1-474A-7F4C-5109BAB7240D}"/>
              </a:ext>
            </a:extLst>
          </p:cNvPr>
          <p:cNvSpPr/>
          <p:nvPr/>
        </p:nvSpPr>
        <p:spPr>
          <a:xfrm>
            <a:off x="5255137" y="4934912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</a:t>
            </a:r>
          </a:p>
        </p:txBody>
      </p:sp>
      <p:sp>
        <p:nvSpPr>
          <p:cNvPr id="14" name="41">
            <a:extLst>
              <a:ext uri="{FF2B5EF4-FFF2-40B4-BE49-F238E27FC236}">
                <a16:creationId xmlns:a16="http://schemas.microsoft.com/office/drawing/2014/main" id="{CD082D1E-CA30-C6C8-A5BE-5B3D17C750A9}"/>
              </a:ext>
            </a:extLst>
          </p:cNvPr>
          <p:cNvSpPr/>
          <p:nvPr/>
        </p:nvSpPr>
        <p:spPr>
          <a:xfrm>
            <a:off x="6304946" y="4934912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41</a:t>
            </a:r>
          </a:p>
        </p:txBody>
      </p:sp>
      <p:sp>
        <p:nvSpPr>
          <p:cNvPr id="15" name="128">
            <a:extLst>
              <a:ext uri="{FF2B5EF4-FFF2-40B4-BE49-F238E27FC236}">
                <a16:creationId xmlns:a16="http://schemas.microsoft.com/office/drawing/2014/main" id="{61FD12B2-AF82-1C1B-2A3B-41F5A9E9E8F7}"/>
              </a:ext>
            </a:extLst>
          </p:cNvPr>
          <p:cNvSpPr/>
          <p:nvPr/>
        </p:nvSpPr>
        <p:spPr>
          <a:xfrm>
            <a:off x="7361778" y="4934912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128</a:t>
            </a:r>
          </a:p>
        </p:txBody>
      </p:sp>
      <p:sp>
        <p:nvSpPr>
          <p:cNvPr id="16" name="Big-Endian">
            <a:extLst>
              <a:ext uri="{FF2B5EF4-FFF2-40B4-BE49-F238E27FC236}">
                <a16:creationId xmlns:a16="http://schemas.microsoft.com/office/drawing/2014/main" id="{B18AED55-44A4-4AD2-FD50-A5A5D331AD06}"/>
              </a:ext>
            </a:extLst>
          </p:cNvPr>
          <p:cNvSpPr txBox="1"/>
          <p:nvPr/>
        </p:nvSpPr>
        <p:spPr>
          <a:xfrm>
            <a:off x="2164680" y="3358606"/>
            <a:ext cx="188032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Big-Endian</a:t>
            </a:r>
          </a:p>
        </p:txBody>
      </p:sp>
      <p:sp>
        <p:nvSpPr>
          <p:cNvPr id="17" name="Little-Endian">
            <a:extLst>
              <a:ext uri="{FF2B5EF4-FFF2-40B4-BE49-F238E27FC236}">
                <a16:creationId xmlns:a16="http://schemas.microsoft.com/office/drawing/2014/main" id="{C64EAEEA-F644-3F9D-05C5-C78A6DD9C063}"/>
              </a:ext>
            </a:extLst>
          </p:cNvPr>
          <p:cNvSpPr txBox="1"/>
          <p:nvPr/>
        </p:nvSpPr>
        <p:spPr>
          <a:xfrm>
            <a:off x="1900265" y="4959157"/>
            <a:ext cx="22047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3200" dirty="0"/>
              <a:t>Little-Endian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9D70CE1A-C2EB-C181-839D-DC4DA75BCE3F}"/>
              </a:ext>
            </a:extLst>
          </p:cNvPr>
          <p:cNvSpPr/>
          <p:nvPr/>
        </p:nvSpPr>
        <p:spPr>
          <a:xfrm>
            <a:off x="4679932" y="4054871"/>
            <a:ext cx="3258021" cy="7763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2F2B1CFD-7999-11D2-65C4-7599C7B237A3}"/>
              </a:ext>
            </a:extLst>
          </p:cNvPr>
          <p:cNvSpPr/>
          <p:nvPr/>
        </p:nvSpPr>
        <p:spPr>
          <a:xfrm>
            <a:off x="5675933" y="3984991"/>
            <a:ext cx="1269736" cy="8772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0D885AE0-49F3-FF5C-0DDB-2C20FF3A5DFB}"/>
              </a:ext>
            </a:extLst>
          </p:cNvPr>
          <p:cNvSpPr/>
          <p:nvPr/>
        </p:nvSpPr>
        <p:spPr>
          <a:xfrm flipH="1">
            <a:off x="5766937" y="3969144"/>
            <a:ext cx="1173845" cy="9087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06503C66-CF30-56B0-5720-E32565A57AD8}"/>
              </a:ext>
            </a:extLst>
          </p:cNvPr>
          <p:cNvSpPr/>
          <p:nvPr/>
        </p:nvSpPr>
        <p:spPr>
          <a:xfrm flipH="1">
            <a:off x="4685146" y="4042789"/>
            <a:ext cx="3241100" cy="7949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D5B6E4-7EB2-0E6A-6A7B-E440574AF695}"/>
              </a:ext>
            </a:extLst>
          </p:cNvPr>
          <p:cNvCxnSpPr/>
          <p:nvPr/>
        </p:nvCxnSpPr>
        <p:spPr>
          <a:xfrm>
            <a:off x="4320859" y="2963906"/>
            <a:ext cx="4001985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A92CF2-3169-BB43-7C71-459954C99F7A}"/>
              </a:ext>
            </a:extLst>
          </p:cNvPr>
          <p:cNvSpPr txBox="1"/>
          <p:nvPr/>
        </p:nvSpPr>
        <p:spPr>
          <a:xfrm>
            <a:off x="4751676" y="2428071"/>
            <a:ext cx="324196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Higher mem address</a:t>
            </a:r>
          </a:p>
        </p:txBody>
      </p:sp>
    </p:spTree>
    <p:extLst>
      <p:ext uri="{BB962C8B-B14F-4D97-AF65-F5344CB8AC3E}">
        <p14:creationId xmlns:p14="http://schemas.microsoft.com/office/powerpoint/2010/main" val="221770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007-F591-ECC6-1E0A-96A49B32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0"/>
            <a:ext cx="10985499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/>
              <a:t>Change byte ordering for 16-bit or 32-bit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8FAF-FB8A-3F2A-A05B-9E3804D2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3942292"/>
            <a:ext cx="11027834" cy="27336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Two orderings may not be the same:</a:t>
            </a:r>
          </a:p>
          <a:p>
            <a:pPr lvl="1"/>
            <a:r>
              <a:rPr lang="en-US" dirty="0"/>
              <a:t>Host Byte Ordering				platform dependent</a:t>
            </a:r>
          </a:p>
          <a:p>
            <a:pPr lvl="1"/>
            <a:r>
              <a:rPr lang="en-US" dirty="0"/>
              <a:t>Network Byte Ordering			always big-endian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00B0F0"/>
                </a:solidFill>
              </a:rPr>
              <a:t>htonl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/>
              <a:t>function translates a long integer from host byte order to network byte order.</a:t>
            </a:r>
          </a:p>
          <a:p>
            <a:r>
              <a:rPr lang="en-US" dirty="0"/>
              <a:t>Convert to network byte ordering before sending.</a:t>
            </a:r>
          </a:p>
          <a:p>
            <a:r>
              <a:rPr lang="en-US" dirty="0"/>
              <a:t>Convert to host byte ordering after receiving.</a:t>
            </a:r>
          </a:p>
          <a:p>
            <a:pPr lvl="1"/>
            <a:r>
              <a:rPr lang="en-US" dirty="0" err="1"/>
              <a:t>htonl</a:t>
            </a:r>
            <a:r>
              <a:rPr lang="en-US" dirty="0"/>
              <a:t> and </a:t>
            </a:r>
            <a:r>
              <a:rPr lang="en-US" dirty="0" err="1"/>
              <a:t>ntohl</a:t>
            </a:r>
            <a:r>
              <a:rPr lang="en-US" dirty="0"/>
              <a:t> for 32-bit. </a:t>
            </a:r>
            <a:r>
              <a:rPr lang="en-US" dirty="0" err="1"/>
              <a:t>htons</a:t>
            </a:r>
            <a:r>
              <a:rPr lang="en-US" dirty="0"/>
              <a:t> and </a:t>
            </a:r>
            <a:r>
              <a:rPr lang="en-US" dirty="0" err="1"/>
              <a:t>ntohs</a:t>
            </a:r>
            <a:r>
              <a:rPr lang="en-US" dirty="0"/>
              <a:t> for 16-bit</a:t>
            </a:r>
          </a:p>
        </p:txBody>
      </p:sp>
      <p:sp>
        <p:nvSpPr>
          <p:cNvPr id="4" name="#include &lt;arpa/inet.h&gt;…">
            <a:extLst>
              <a:ext uri="{FF2B5EF4-FFF2-40B4-BE49-F238E27FC236}">
                <a16:creationId xmlns:a16="http://schemas.microsoft.com/office/drawing/2014/main" id="{C487B95A-47A4-ED71-CC86-99D1DF8CAFB2}"/>
              </a:ext>
            </a:extLst>
          </p:cNvPr>
          <p:cNvSpPr txBox="1"/>
          <p:nvPr/>
        </p:nvSpPr>
        <p:spPr>
          <a:xfrm>
            <a:off x="956733" y="1009903"/>
            <a:ext cx="10195559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#include &lt;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arpa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inet.h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uint32_t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htonl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(uint32_t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hostlong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uint16_t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htons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(uint16_t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hostshort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uint32_t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ntohl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(uint32_t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netlong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uint16_t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ntohs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(uint16_t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netshort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300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1DD1-4356-13A7-B0E6-5B196EB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Side Note: Sending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E83F-789B-5D0C-4A8E-09E0751D6F3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We are fine in this course </a:t>
            </a:r>
            <a:r>
              <a:rPr lang="en-US" dirty="0"/>
              <a:t>because we assume ASCII strings</a:t>
            </a:r>
          </a:p>
          <a:p>
            <a:pPr lvl="1"/>
            <a:r>
              <a:rPr lang="en-US" dirty="0"/>
              <a:t>Each character has only one byte.</a:t>
            </a:r>
          </a:p>
          <a:p>
            <a:r>
              <a:rPr lang="en-US" dirty="0"/>
              <a:t>In the real word, modern applications assume Unicode internally</a:t>
            </a:r>
          </a:p>
          <a:p>
            <a:pPr lvl="1"/>
            <a:r>
              <a:rPr lang="en-US" dirty="0"/>
              <a:t>Especially important for web servers</a:t>
            </a:r>
          </a:p>
          <a:p>
            <a:pPr lvl="2"/>
            <a:r>
              <a:rPr lang="en-US" dirty="0"/>
              <a:t>Your customers/users speak many kinds of languages!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Python 3 uses Unicode strings by default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"♡♫".encode('utf-8')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# encode a string to byte array using UTF-8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data.decode</a:t>
            </a:r>
            <a:r>
              <a:rPr lang="en-US" sz="2400" dirty="0">
                <a:latin typeface="Consolas" panose="020B0609020204030204" pitchFamily="49" charset="0"/>
              </a:rPr>
              <a:t>('utf-8')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# decode a byte array using UTF-8 to a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8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37F-5F46-B2F1-9A52-0055BC3F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What were the issues with sending raw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D9C3-DE58-5FD8-0D48-A9ED8DC6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16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sz="5400" dirty="0"/>
              <a:t>Endianness – </a:t>
            </a:r>
            <a:r>
              <a:rPr lang="en-US" sz="4400" dirty="0"/>
              <a:t>use the appropriate conversion functions like “</a:t>
            </a:r>
            <a:r>
              <a:rPr lang="en-US" sz="4800" b="1" dirty="0" err="1">
                <a:solidFill>
                  <a:srgbClr val="00B0F0"/>
                </a:solidFill>
              </a:rPr>
              <a:t>htonl</a:t>
            </a:r>
            <a:r>
              <a:rPr lang="en-US" sz="4400" dirty="0"/>
              <a:t>” before/after sending bytes.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5400" dirty="0"/>
              <a:t>Padding/Alignment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9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D123-D600-A849-9E60-ACC6FF7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Issues with structure: alignment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45E0-BE54-8AC3-4B57-9189EA4D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81"/>
            <a:ext cx="10515600" cy="807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Imagine after connecting, the client sends data and the server copies into memory. Assume the data is sent in raw form (bytes):</a:t>
            </a:r>
          </a:p>
        </p:txBody>
      </p:sp>
      <p:sp>
        <p:nvSpPr>
          <p:cNvPr id="4" name="struct RecTag {…">
            <a:extLst>
              <a:ext uri="{FF2B5EF4-FFF2-40B4-BE49-F238E27FC236}">
                <a16:creationId xmlns:a16="http://schemas.microsoft.com/office/drawing/2014/main" id="{576347A4-0E9E-BFD0-30BD-8413B4243451}"/>
              </a:ext>
            </a:extLst>
          </p:cNvPr>
          <p:cNvSpPr txBox="1"/>
          <p:nvPr/>
        </p:nvSpPr>
        <p:spPr>
          <a:xfrm>
            <a:off x="1138767" y="3302286"/>
            <a:ext cx="2932960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1234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Bill Baker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C1A2-27F4-212D-9B25-09BCFCED1F62}"/>
              </a:ext>
            </a:extLst>
          </p:cNvPr>
          <p:cNvSpPr txBox="1"/>
          <p:nvPr/>
        </p:nvSpPr>
        <p:spPr>
          <a:xfrm>
            <a:off x="842064" y="2466954"/>
            <a:ext cx="35263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Information sent by client: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685B90D-3A69-634E-A445-88F460C951D6}"/>
              </a:ext>
            </a:extLst>
          </p:cNvPr>
          <p:cNvSpPr/>
          <p:nvPr/>
        </p:nvSpPr>
        <p:spPr>
          <a:xfrm>
            <a:off x="4200803" y="3363110"/>
            <a:ext cx="3990473" cy="11028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TCP connection</a:t>
            </a:r>
          </a:p>
        </p:txBody>
      </p:sp>
      <p:sp>
        <p:nvSpPr>
          <p:cNvPr id="7" name="struct RecTag {…">
            <a:extLst>
              <a:ext uri="{FF2B5EF4-FFF2-40B4-BE49-F238E27FC236}">
                <a16:creationId xmlns:a16="http://schemas.microsoft.com/office/drawing/2014/main" id="{451BBE74-0EAB-ABED-374A-FEF13838D72E}"/>
              </a:ext>
            </a:extLst>
          </p:cNvPr>
          <p:cNvSpPr txBox="1"/>
          <p:nvPr/>
        </p:nvSpPr>
        <p:spPr>
          <a:xfrm>
            <a:off x="8366205" y="3309263"/>
            <a:ext cx="3372750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Customer ID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First Name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59EF7-3FFE-050C-83DA-FEF6BBD2CC6B}"/>
              </a:ext>
            </a:extLst>
          </p:cNvPr>
          <p:cNvSpPr txBox="1"/>
          <p:nvPr/>
        </p:nvSpPr>
        <p:spPr>
          <a:xfrm>
            <a:off x="8212589" y="2334757"/>
            <a:ext cx="352636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Structure to be filled in by  banking server: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7107D-7676-0F95-E104-91A6DC1B1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8098973" y="4758775"/>
            <a:ext cx="1598985" cy="1973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8F8C7-8B8B-5F8F-8EE2-7EC81D77CA11}"/>
              </a:ext>
            </a:extLst>
          </p:cNvPr>
          <p:cNvSpPr txBox="1"/>
          <p:nvPr/>
        </p:nvSpPr>
        <p:spPr>
          <a:xfrm>
            <a:off x="1316566" y="5532966"/>
            <a:ext cx="7446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Everything OK with this setup?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FBE74-74D0-B8D3-9359-3C7B12593D9C}"/>
              </a:ext>
            </a:extLst>
          </p:cNvPr>
          <p:cNvSpPr txBox="1"/>
          <p:nvPr/>
        </p:nvSpPr>
        <p:spPr>
          <a:xfrm>
            <a:off x="8212667" y="6262297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All Good</a:t>
            </a:r>
          </a:p>
        </p:txBody>
      </p:sp>
    </p:spTree>
    <p:extLst>
      <p:ext uri="{BB962C8B-B14F-4D97-AF65-F5344CB8AC3E}">
        <p14:creationId xmlns:p14="http://schemas.microsoft.com/office/powerpoint/2010/main" val="32248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59B32B-62C6-7661-7EAD-1DCA13D9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57"/>
          <a:stretch/>
        </p:blipFill>
        <p:spPr>
          <a:xfrm>
            <a:off x="7771585" y="4622945"/>
            <a:ext cx="1715315" cy="2141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4D123-D600-A849-9E60-ACC6FF7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u="sng" dirty="0"/>
              <a:t>Issues with structure: alignment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45E0-BE54-8AC3-4B57-9189EA4D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81"/>
            <a:ext cx="10515600" cy="807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the client decides to also include their phone number as an additional piece of data:</a:t>
            </a:r>
          </a:p>
        </p:txBody>
      </p:sp>
      <p:sp>
        <p:nvSpPr>
          <p:cNvPr id="4" name="struct RecTag {…">
            <a:extLst>
              <a:ext uri="{FF2B5EF4-FFF2-40B4-BE49-F238E27FC236}">
                <a16:creationId xmlns:a16="http://schemas.microsoft.com/office/drawing/2014/main" id="{576347A4-0E9E-BFD0-30BD-8413B4243451}"/>
              </a:ext>
            </a:extLst>
          </p:cNvPr>
          <p:cNvSpPr txBox="1"/>
          <p:nvPr/>
        </p:nvSpPr>
        <p:spPr>
          <a:xfrm>
            <a:off x="1138767" y="3117620"/>
            <a:ext cx="2932960" cy="1579920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1234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Bill Baker</a:t>
            </a:r>
          </a:p>
          <a:p>
            <a:pPr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8604863331</a:t>
            </a:r>
          </a:p>
          <a:p>
            <a:pPr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C1A2-27F4-212D-9B25-09BCFCED1F62}"/>
              </a:ext>
            </a:extLst>
          </p:cNvPr>
          <p:cNvSpPr txBox="1"/>
          <p:nvPr/>
        </p:nvSpPr>
        <p:spPr>
          <a:xfrm>
            <a:off x="842064" y="2466954"/>
            <a:ext cx="35263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Information sent by client: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685B90D-3A69-634E-A445-88F460C951D6}"/>
              </a:ext>
            </a:extLst>
          </p:cNvPr>
          <p:cNvSpPr/>
          <p:nvPr/>
        </p:nvSpPr>
        <p:spPr>
          <a:xfrm>
            <a:off x="4200803" y="3363110"/>
            <a:ext cx="3990473" cy="11028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TCP connection</a:t>
            </a:r>
          </a:p>
        </p:txBody>
      </p:sp>
      <p:sp>
        <p:nvSpPr>
          <p:cNvPr id="7" name="struct RecTag {…">
            <a:extLst>
              <a:ext uri="{FF2B5EF4-FFF2-40B4-BE49-F238E27FC236}">
                <a16:creationId xmlns:a16="http://schemas.microsoft.com/office/drawing/2014/main" id="{451BBE74-0EAB-ABED-374A-FEF13838D72E}"/>
              </a:ext>
            </a:extLst>
          </p:cNvPr>
          <p:cNvSpPr txBox="1"/>
          <p:nvPr/>
        </p:nvSpPr>
        <p:spPr>
          <a:xfrm>
            <a:off x="8366205" y="3309263"/>
            <a:ext cx="3372750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Customer ID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First Name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59EF7-3FFE-050C-83DA-FEF6BBD2CC6B}"/>
              </a:ext>
            </a:extLst>
          </p:cNvPr>
          <p:cNvSpPr txBox="1"/>
          <p:nvPr/>
        </p:nvSpPr>
        <p:spPr>
          <a:xfrm>
            <a:off x="8212589" y="2334757"/>
            <a:ext cx="352636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Structure to be filled in by  banking server: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8F8C7-8B8B-5F8F-8EE2-7EC81D77CA11}"/>
              </a:ext>
            </a:extLst>
          </p:cNvPr>
          <p:cNvSpPr txBox="1"/>
          <p:nvPr/>
        </p:nvSpPr>
        <p:spPr>
          <a:xfrm>
            <a:off x="1316566" y="5532966"/>
            <a:ext cx="7446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Everything OK with this setup?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FBE74-74D0-B8D3-9359-3C7B12593D9C}"/>
              </a:ext>
            </a:extLst>
          </p:cNvPr>
          <p:cNvSpPr txBox="1"/>
          <p:nvPr/>
        </p:nvSpPr>
        <p:spPr>
          <a:xfrm>
            <a:off x="7869767" y="6254471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Not Good</a:t>
            </a:r>
          </a:p>
        </p:txBody>
      </p:sp>
    </p:spTree>
    <p:extLst>
      <p:ext uri="{BB962C8B-B14F-4D97-AF65-F5344CB8AC3E}">
        <p14:creationId xmlns:p14="http://schemas.microsoft.com/office/powerpoint/2010/main" val="27487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07A9-9ACD-66B7-73C1-CBC821CD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921809"/>
          </a:xfrm>
        </p:spPr>
        <p:txBody>
          <a:bodyPr/>
          <a:lstStyle/>
          <a:p>
            <a:pPr algn="ctr"/>
            <a:r>
              <a:rPr lang="en-US" u="sng" dirty="0"/>
              <a:t>Solutions to the alignment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0455-50D8-3F6A-7A1B-A7F07D457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0167"/>
            <a:ext cx="10515600" cy="309456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For sending raw data:</a:t>
            </a:r>
          </a:p>
          <a:p>
            <a:pPr lvl="1"/>
            <a:r>
              <a:rPr lang="en-US" sz="2800" dirty="0"/>
              <a:t>Use explicit padding (or reorder fields).</a:t>
            </a:r>
          </a:p>
          <a:p>
            <a:pPr lvl="1"/>
            <a:r>
              <a:rPr lang="en-US" sz="2800" dirty="0"/>
              <a:t>Make sure server/client code matches.</a:t>
            </a:r>
          </a:p>
          <a:p>
            <a:r>
              <a:rPr lang="en-US" dirty="0"/>
              <a:t>However even with correct alignment if the server and client have different architectures (e.g. 32 bit vs 64 bit) problems are possible with </a:t>
            </a:r>
            <a:r>
              <a:rPr lang="en-US" sz="2800" dirty="0"/>
              <a:t>language/machine dependent data/structures.</a:t>
            </a:r>
          </a:p>
          <a:p>
            <a:pPr marL="0" indent="0" algn="ctr">
              <a:buNone/>
            </a:pPr>
            <a:r>
              <a:rPr lang="en-US" i="1" dirty="0"/>
              <a:t>Is there any better solution?</a:t>
            </a:r>
            <a:endParaRPr lang="en-US" sz="2800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modern problems Meme Generator - Imgflip">
            <a:extLst>
              <a:ext uri="{FF2B5EF4-FFF2-40B4-BE49-F238E27FC236}">
                <a16:creationId xmlns:a16="http://schemas.microsoft.com/office/drawing/2014/main" id="{0B6C842A-7338-D021-D2B7-1F22B2604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7"/>
          <a:stretch/>
        </p:blipFill>
        <p:spPr bwMode="auto">
          <a:xfrm>
            <a:off x="4633383" y="4190225"/>
            <a:ext cx="3393017" cy="25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CC1F7-F5C0-7E77-F27E-5185CF6072C6}"/>
              </a:ext>
            </a:extLst>
          </p:cNvPr>
          <p:cNvSpPr txBox="1"/>
          <p:nvPr/>
        </p:nvSpPr>
        <p:spPr>
          <a:xfrm>
            <a:off x="4766733" y="4259390"/>
            <a:ext cx="230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69566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07A9-9ACD-66B7-73C1-CBC821CD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8"/>
            <a:ext cx="10515600" cy="921809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Solutions to the alignment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E0455-50D8-3F6A-7A1B-A7F07D457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031"/>
            <a:ext cx="10515600" cy="21632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Don’t send </a:t>
            </a:r>
            <a:r>
              <a:rPr lang="en-US" dirty="0">
                <a:solidFill>
                  <a:srgbClr val="FF0000"/>
                </a:solidFill>
              </a:rPr>
              <a:t>raw data</a:t>
            </a:r>
            <a:r>
              <a:rPr lang="en-US" dirty="0"/>
              <a:t>. Use a markup language for sending data.</a:t>
            </a:r>
          </a:p>
          <a:p>
            <a:r>
              <a:rPr lang="en-US" dirty="0"/>
              <a:t>Two popular ways to do this are Extensible Markup Language and JavaScript Object Notation.</a:t>
            </a:r>
            <a:endParaRPr lang="en-US" sz="2800" i="1" dirty="0"/>
          </a:p>
          <a:p>
            <a:r>
              <a:rPr lang="en-US" i="1" dirty="0"/>
              <a:t>Going back to our previous example, how would we write that in XML?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25020-4D7D-7C68-8882-EBA3C02E07E9}"/>
              </a:ext>
            </a:extLst>
          </p:cNvPr>
          <p:cNvSpPr txBox="1"/>
          <p:nvPr/>
        </p:nvSpPr>
        <p:spPr>
          <a:xfrm>
            <a:off x="1875367" y="999067"/>
            <a:ext cx="8390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Solution: Don’t send data.</a:t>
            </a:r>
          </a:p>
        </p:txBody>
      </p:sp>
      <p:sp>
        <p:nvSpPr>
          <p:cNvPr id="6" name="struct RecTag {…">
            <a:extLst>
              <a:ext uri="{FF2B5EF4-FFF2-40B4-BE49-F238E27FC236}">
                <a16:creationId xmlns:a16="http://schemas.microsoft.com/office/drawing/2014/main" id="{AC07888E-D3EE-BA97-A26A-5F5E2088F791}"/>
              </a:ext>
            </a:extLst>
          </p:cNvPr>
          <p:cNvSpPr txBox="1"/>
          <p:nvPr/>
        </p:nvSpPr>
        <p:spPr>
          <a:xfrm>
            <a:off x="1066800" y="4985108"/>
            <a:ext cx="2932960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1234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Bill Baker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500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A8ED80-2033-A888-F5E4-FA09AD048F04}"/>
              </a:ext>
            </a:extLst>
          </p:cNvPr>
          <p:cNvSpPr/>
          <p:nvPr/>
        </p:nvSpPr>
        <p:spPr>
          <a:xfrm>
            <a:off x="4555067" y="4851685"/>
            <a:ext cx="2184400" cy="147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uct RecTag {…">
            <a:extLst>
              <a:ext uri="{FF2B5EF4-FFF2-40B4-BE49-F238E27FC236}">
                <a16:creationId xmlns:a16="http://schemas.microsoft.com/office/drawing/2014/main" id="{5C6F8E2E-B742-D529-1057-80E9656D6357}"/>
              </a:ext>
            </a:extLst>
          </p:cNvPr>
          <p:cNvSpPr txBox="1"/>
          <p:nvPr/>
        </p:nvSpPr>
        <p:spPr>
          <a:xfrm>
            <a:off x="6951133" y="4617602"/>
            <a:ext cx="4550834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customerinfo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&lt;id&gt;1234&lt;/id&gt;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BillBaker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&lt;balance&gt;500&lt;/balance&gt;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customerinfo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32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F0F8-78F3-0FF5-6A03-2528F5FEA7C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The XML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6471-E10A-D522-4FDD-3387AABCF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6475"/>
          </a:xfrm>
        </p:spPr>
        <p:txBody>
          <a:bodyPr/>
          <a:lstStyle/>
          <a:p>
            <a:r>
              <a:rPr lang="en-US" dirty="0"/>
              <a:t>Now what will happen if in XML we add in the extra field telephone number and send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AAB4F-AF1F-4EE1-FA85-85E843318D80}"/>
              </a:ext>
            </a:extLst>
          </p:cNvPr>
          <p:cNvSpPr txBox="1"/>
          <p:nvPr/>
        </p:nvSpPr>
        <p:spPr>
          <a:xfrm>
            <a:off x="1600200" y="2907431"/>
            <a:ext cx="35263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Information sent by client:</a:t>
            </a:r>
          </a:p>
        </p:txBody>
      </p:sp>
      <p:sp>
        <p:nvSpPr>
          <p:cNvPr id="6" name="struct RecTag {…">
            <a:extLst>
              <a:ext uri="{FF2B5EF4-FFF2-40B4-BE49-F238E27FC236}">
                <a16:creationId xmlns:a16="http://schemas.microsoft.com/office/drawing/2014/main" id="{1A4CD645-452E-88A8-3857-CB99C4B54469}"/>
              </a:ext>
            </a:extLst>
          </p:cNvPr>
          <p:cNvSpPr txBox="1"/>
          <p:nvPr/>
        </p:nvSpPr>
        <p:spPr>
          <a:xfrm>
            <a:off x="245533" y="3488904"/>
            <a:ext cx="6007100" cy="2318583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customerinfo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&lt;id&gt;1234&lt;/id&gt;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BillBaker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&lt;balance&gt;500&lt;/balance&gt;</a:t>
            </a:r>
          </a:p>
          <a:p>
            <a:pPr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&lt;telephone&gt;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8604863331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&lt;/telephone&gt;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customerinfo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AAF05-0049-F28A-45FA-DA71A7381643}"/>
              </a:ext>
            </a:extLst>
          </p:cNvPr>
          <p:cNvSpPr txBox="1"/>
          <p:nvPr/>
        </p:nvSpPr>
        <p:spPr>
          <a:xfrm>
            <a:off x="6515101" y="2771734"/>
            <a:ext cx="5431366" cy="3108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XML 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server code is designed to extract data between the tags.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the tag doesn’t match the description of what the server is looking for then it is ignored.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Tags are case sensitive.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14DD6-2329-B56E-8D51-E1FA252C8B9A}"/>
              </a:ext>
            </a:extLst>
          </p:cNvPr>
          <p:cNvSpPr txBox="1"/>
          <p:nvPr/>
        </p:nvSpPr>
        <p:spPr>
          <a:xfrm>
            <a:off x="3032125" y="6141125"/>
            <a:ext cx="612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1" dirty="0"/>
              <a:t>What does JSON look like?</a:t>
            </a:r>
          </a:p>
        </p:txBody>
      </p:sp>
    </p:spTree>
    <p:extLst>
      <p:ext uri="{BB962C8B-B14F-4D97-AF65-F5344CB8AC3E}">
        <p14:creationId xmlns:p14="http://schemas.microsoft.com/office/powerpoint/2010/main" val="27785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2EE15AF-B745-DCA7-A8E1-5B98AE8F8812}"/>
              </a:ext>
            </a:extLst>
          </p:cNvPr>
          <p:cNvSpPr/>
          <p:nvPr/>
        </p:nvSpPr>
        <p:spPr>
          <a:xfrm rot="16200000">
            <a:off x="2347141" y="4553116"/>
            <a:ext cx="413084" cy="344207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4C00-1036-5C4F-343A-D2E1C0B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53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Review: How Do We Understand Networking? With Layers.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BB94-C46C-AFF3-895C-14F437EB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664" y="1364116"/>
            <a:ext cx="6019514" cy="482104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/>
              <a:t>Why use layers?</a:t>
            </a:r>
          </a:p>
          <a:p>
            <a:pPr marL="0" indent="0">
              <a:buNone/>
            </a:pPr>
            <a:r>
              <a:rPr lang="en-US" sz="3600" dirty="0"/>
              <a:t>Explicit structure allows identification and outlines the relationship of complex system’s pieces.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And these layers need rules for how to communicate…</a:t>
            </a:r>
          </a:p>
          <a:p>
            <a:pPr marL="0" indent="0">
              <a:buNone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F232B7-9738-E58C-BD85-D6EB2270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" y="2001252"/>
            <a:ext cx="2080163" cy="3746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4518C8-F3A1-9137-FB30-25580506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09" y="2001252"/>
            <a:ext cx="2080163" cy="3746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69F978-C998-B69F-320D-6D47790C359C}"/>
              </a:ext>
            </a:extLst>
          </p:cNvPr>
          <p:cNvSpPr txBox="1"/>
          <p:nvPr/>
        </p:nvSpPr>
        <p:spPr>
          <a:xfrm>
            <a:off x="274854" y="1638052"/>
            <a:ext cx="185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69DC4-1707-43D8-4F4D-E995A78A343F}"/>
              </a:ext>
            </a:extLst>
          </p:cNvPr>
          <p:cNvSpPr txBox="1"/>
          <p:nvPr/>
        </p:nvSpPr>
        <p:spPr>
          <a:xfrm>
            <a:off x="3201444" y="1631920"/>
            <a:ext cx="185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ED46F2-6867-0EB2-88E1-443D3BC27BDF}"/>
              </a:ext>
            </a:extLst>
          </p:cNvPr>
          <p:cNvSpPr/>
          <p:nvPr/>
        </p:nvSpPr>
        <p:spPr>
          <a:xfrm>
            <a:off x="809625" y="5747308"/>
            <a:ext cx="413084" cy="73771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4C9170-91D7-052F-6F1D-B1CA69236413}"/>
              </a:ext>
            </a:extLst>
          </p:cNvPr>
          <p:cNvSpPr/>
          <p:nvPr/>
        </p:nvSpPr>
        <p:spPr>
          <a:xfrm>
            <a:off x="3861635" y="5747308"/>
            <a:ext cx="413084" cy="73771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76B0E-D667-D8EA-7029-36121A9A7458}"/>
              </a:ext>
            </a:extLst>
          </p:cNvPr>
          <p:cNvSpPr txBox="1"/>
          <p:nvPr/>
        </p:nvSpPr>
        <p:spPr>
          <a:xfrm>
            <a:off x="773868" y="6089487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Communication Channel </a:t>
            </a:r>
          </a:p>
        </p:txBody>
      </p:sp>
    </p:spTree>
    <p:extLst>
      <p:ext uri="{BB962C8B-B14F-4D97-AF65-F5344CB8AC3E}">
        <p14:creationId xmlns:p14="http://schemas.microsoft.com/office/powerpoint/2010/main" val="189674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F0F8-78F3-0FF5-6A03-2528F5FEA7C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The JSON 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749CBA-6FE2-70DB-9084-30090EB2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5514574"/>
            <a:ext cx="10515600" cy="887942"/>
          </a:xfrm>
        </p:spPr>
        <p:txBody>
          <a:bodyPr/>
          <a:lstStyle/>
          <a:p>
            <a:r>
              <a:rPr lang="en-US" dirty="0"/>
              <a:t>Similar to the XML solution, the server code should be designed to read the keys. If a key like ‘</a:t>
            </a:r>
            <a:r>
              <a:rPr lang="en-US" dirty="0" err="1"/>
              <a:t>fname</a:t>
            </a:r>
            <a:r>
              <a:rPr lang="en-US" dirty="0"/>
              <a:t>’ is not needed, then it is ignored.</a:t>
            </a:r>
          </a:p>
        </p:txBody>
      </p:sp>
      <p:sp>
        <p:nvSpPr>
          <p:cNvPr id="9" name="struct RecTag {…">
            <a:extLst>
              <a:ext uri="{FF2B5EF4-FFF2-40B4-BE49-F238E27FC236}">
                <a16:creationId xmlns:a16="http://schemas.microsoft.com/office/drawing/2014/main" id="{3FDC78C2-5AAF-D24B-8468-BFF600FBE588}"/>
              </a:ext>
            </a:extLst>
          </p:cNvPr>
          <p:cNvSpPr txBox="1"/>
          <p:nvPr/>
        </p:nvSpPr>
        <p:spPr>
          <a:xfrm>
            <a:off x="977900" y="2605443"/>
            <a:ext cx="2932960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1234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Bill Baker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500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C7FE4F-98FA-F70C-C6BC-A59EBB5F3D39}"/>
              </a:ext>
            </a:extLst>
          </p:cNvPr>
          <p:cNvSpPr/>
          <p:nvPr/>
        </p:nvSpPr>
        <p:spPr>
          <a:xfrm>
            <a:off x="4292599" y="2495350"/>
            <a:ext cx="2184400" cy="1477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uct RecTag {…">
            <a:extLst>
              <a:ext uri="{FF2B5EF4-FFF2-40B4-BE49-F238E27FC236}">
                <a16:creationId xmlns:a16="http://schemas.microsoft.com/office/drawing/2014/main" id="{54714E1F-01C4-3EC3-3B41-F2D21F0F7277}"/>
              </a:ext>
            </a:extLst>
          </p:cNvPr>
          <p:cNvSpPr txBox="1"/>
          <p:nvPr/>
        </p:nvSpPr>
        <p:spPr>
          <a:xfrm>
            <a:off x="6853766" y="2790108"/>
            <a:ext cx="4982634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{‘id’: 1234, ‘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’: ‘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BillBaker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’, ‘balance’: 500}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806CDF3-B116-0E86-6277-97FC060D668C}"/>
              </a:ext>
            </a:extLst>
          </p:cNvPr>
          <p:cNvSpPr txBox="1">
            <a:spLocks/>
          </p:cNvSpPr>
          <p:nvPr/>
        </p:nvSpPr>
        <p:spPr>
          <a:xfrm>
            <a:off x="838200" y="1818239"/>
            <a:ext cx="10498667" cy="887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JSON syntax is slightly different and uses (key, value) pairs: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2AE344-BD41-E71C-C173-41ABF4EF8B4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97033" y="3210736"/>
            <a:ext cx="956733" cy="1390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D4B9CC-CC6C-C6AB-C61C-74063186004D}"/>
              </a:ext>
            </a:extLst>
          </p:cNvPr>
          <p:cNvSpPr txBox="1"/>
          <p:nvPr/>
        </p:nvSpPr>
        <p:spPr>
          <a:xfrm>
            <a:off x="4584700" y="4544305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Denotes the start of a record.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D52EE0-A680-6AA1-A809-0FBC92645C3F}"/>
              </a:ext>
            </a:extLst>
          </p:cNvPr>
          <p:cNvCxnSpPr>
            <a:cxnSpLocks/>
          </p:cNvCxnSpPr>
          <p:nvPr/>
        </p:nvCxnSpPr>
        <p:spPr>
          <a:xfrm flipV="1">
            <a:off x="10549467" y="3573898"/>
            <a:ext cx="956733" cy="1390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38624E-F88B-D51E-2933-04F7E125F78F}"/>
              </a:ext>
            </a:extLst>
          </p:cNvPr>
          <p:cNvSpPr txBox="1"/>
          <p:nvPr/>
        </p:nvSpPr>
        <p:spPr>
          <a:xfrm>
            <a:off x="9169400" y="4946970"/>
            <a:ext cx="28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Denotes the end of a record.</a:t>
            </a:r>
          </a:p>
        </p:txBody>
      </p:sp>
    </p:spTree>
    <p:extLst>
      <p:ext uri="{BB962C8B-B14F-4D97-AF65-F5344CB8AC3E}">
        <p14:creationId xmlns:p14="http://schemas.microsoft.com/office/powerpoint/2010/main" val="397230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D50C-B3A9-50C2-7868-4E0249DA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161094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XML VS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C2C6-B1E0-D4B8-E6C4-E9D5DA46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9666"/>
            <a:ext cx="10515600" cy="22055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What can you notice about the amount of characters between the two?</a:t>
            </a:r>
          </a:p>
          <a:p>
            <a:r>
              <a:rPr lang="en-US" dirty="0"/>
              <a:t>JSON uses less, therefore it is more efficient for data transfer. Although XML was invented first, JSON has been gaining popularity.</a:t>
            </a:r>
          </a:p>
          <a:p>
            <a:r>
              <a:rPr lang="en-US" dirty="0"/>
              <a:t>Both provide high reliability in data exchange. </a:t>
            </a:r>
          </a:p>
        </p:txBody>
      </p:sp>
      <p:sp>
        <p:nvSpPr>
          <p:cNvPr id="4" name="struct RecTag {…">
            <a:extLst>
              <a:ext uri="{FF2B5EF4-FFF2-40B4-BE49-F238E27FC236}">
                <a16:creationId xmlns:a16="http://schemas.microsoft.com/office/drawing/2014/main" id="{846D8133-25F7-F577-D356-52A114A6E839}"/>
              </a:ext>
            </a:extLst>
          </p:cNvPr>
          <p:cNvSpPr txBox="1"/>
          <p:nvPr/>
        </p:nvSpPr>
        <p:spPr>
          <a:xfrm>
            <a:off x="838200" y="2246094"/>
            <a:ext cx="4550834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customerinfo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&lt;id&gt;1234&lt;/id&gt;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BillBaker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&lt;balance&gt;500&lt;/balance&gt;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customerinfo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struct RecTag {…">
            <a:extLst>
              <a:ext uri="{FF2B5EF4-FFF2-40B4-BE49-F238E27FC236}">
                <a16:creationId xmlns:a16="http://schemas.microsoft.com/office/drawing/2014/main" id="{34E5F9CD-B5F2-EF07-2014-C5A4A3FDBE03}"/>
              </a:ext>
            </a:extLst>
          </p:cNvPr>
          <p:cNvSpPr txBox="1"/>
          <p:nvPr/>
        </p:nvSpPr>
        <p:spPr>
          <a:xfrm>
            <a:off x="6350000" y="2484468"/>
            <a:ext cx="4982634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{‘id’: 1234, ‘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’: ‘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BillBaker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’, ‘balance’: 500}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47395-A066-925F-FF58-6EA0C7C6ACAD}"/>
              </a:ext>
            </a:extLst>
          </p:cNvPr>
          <p:cNvSpPr txBox="1"/>
          <p:nvPr/>
        </p:nvSpPr>
        <p:spPr>
          <a:xfrm>
            <a:off x="1350434" y="1659241"/>
            <a:ext cx="352636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A9CF8-FA90-ECEF-50BC-D6F2D18624E1}"/>
              </a:ext>
            </a:extLst>
          </p:cNvPr>
          <p:cNvSpPr txBox="1"/>
          <p:nvPr/>
        </p:nvSpPr>
        <p:spPr>
          <a:xfrm>
            <a:off x="6938435" y="1965739"/>
            <a:ext cx="352636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45284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4DF6-093B-C744-82D4-3601D5DA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992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/>
              <a:t>Coding Example: Creating a Server and using JSON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73BD-6DD2-329D-B6BB-92184AF3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221"/>
            <a:ext cx="10515600" cy="1036108"/>
          </a:xfrm>
        </p:spPr>
        <p:txBody>
          <a:bodyPr/>
          <a:lstStyle/>
          <a:p>
            <a:r>
              <a:rPr lang="en-US" dirty="0"/>
              <a:t>Note: I will not test you on Python client-server coding.</a:t>
            </a:r>
          </a:p>
          <a:p>
            <a:r>
              <a:rPr lang="en-US" dirty="0"/>
              <a:t>We’ll use a web service library in Python: </a:t>
            </a:r>
            <a:r>
              <a:rPr lang="en-US" b="1" dirty="0">
                <a:solidFill>
                  <a:srgbClr val="00B0F0"/>
                </a:solidFill>
              </a:rPr>
              <a:t>Flask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8A081-8277-7441-AA2B-593F7C2A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9" y="2801406"/>
            <a:ext cx="9766301" cy="4001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72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8A081-8277-7441-AA2B-593F7C2A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9" y="2797026"/>
            <a:ext cx="9766301" cy="4001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9311D2-ADEA-1012-3A9F-C16C97093663}"/>
              </a:ext>
            </a:extLst>
          </p:cNvPr>
          <p:cNvSpPr/>
          <p:nvPr/>
        </p:nvSpPr>
        <p:spPr>
          <a:xfrm>
            <a:off x="1257301" y="2815021"/>
            <a:ext cx="9779000" cy="851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A1431-3B55-3F85-C853-44946E6D7E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78967" y="1706033"/>
            <a:ext cx="867834" cy="1108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EEE39E-5968-536A-5796-7922AED2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34" y="1041400"/>
            <a:ext cx="4881033" cy="7069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/>
              <a:t>Basic import statements</a:t>
            </a:r>
          </a:p>
        </p:txBody>
      </p:sp>
    </p:spTree>
    <p:extLst>
      <p:ext uri="{BB962C8B-B14F-4D97-AF65-F5344CB8AC3E}">
        <p14:creationId xmlns:p14="http://schemas.microsoft.com/office/powerpoint/2010/main" val="300962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8A081-8277-7441-AA2B-593F7C2A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9" y="2797026"/>
            <a:ext cx="9766301" cy="4001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9311D2-ADEA-1012-3A9F-C16C97093663}"/>
              </a:ext>
            </a:extLst>
          </p:cNvPr>
          <p:cNvSpPr/>
          <p:nvPr/>
        </p:nvSpPr>
        <p:spPr>
          <a:xfrm>
            <a:off x="1200150" y="3991888"/>
            <a:ext cx="9779000" cy="461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A1431-3B55-3F85-C853-44946E6D7E01}"/>
              </a:ext>
            </a:extLst>
          </p:cNvPr>
          <p:cNvCxnSpPr>
            <a:cxnSpLocks/>
          </p:cNvCxnSpPr>
          <p:nvPr/>
        </p:nvCxnSpPr>
        <p:spPr>
          <a:xfrm>
            <a:off x="3509433" y="1849967"/>
            <a:ext cx="1667934" cy="20870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EEE39E-5968-536A-5796-7922AED2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83" y="833967"/>
            <a:ext cx="11017249" cy="15832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Create the server as a global variable without specifying port number or IP yet.</a:t>
            </a:r>
          </a:p>
          <a:p>
            <a:r>
              <a:rPr lang="en-US" sz="2400" dirty="0"/>
              <a:t>These will be filled in later. </a:t>
            </a:r>
          </a:p>
          <a:p>
            <a:r>
              <a:rPr lang="en-US" sz="2400" dirty="0"/>
              <a:t>The name input is needed for some internal setup with the flask library.</a:t>
            </a:r>
          </a:p>
        </p:txBody>
      </p:sp>
    </p:spTree>
    <p:extLst>
      <p:ext uri="{BB962C8B-B14F-4D97-AF65-F5344CB8AC3E}">
        <p14:creationId xmlns:p14="http://schemas.microsoft.com/office/powerpoint/2010/main" val="2521836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8A081-8277-7441-AA2B-593F7C2A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9" y="2797026"/>
            <a:ext cx="9766301" cy="4001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757FF1-87C0-59AB-EC97-041D1267F929}"/>
              </a:ext>
            </a:extLst>
          </p:cNvPr>
          <p:cNvSpPr/>
          <p:nvPr/>
        </p:nvSpPr>
        <p:spPr>
          <a:xfrm>
            <a:off x="1212849" y="2797026"/>
            <a:ext cx="9707033" cy="2786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A1431-3B55-3F85-C853-44946E6D7E01}"/>
              </a:ext>
            </a:extLst>
          </p:cNvPr>
          <p:cNvCxnSpPr>
            <a:cxnSpLocks/>
          </p:cNvCxnSpPr>
          <p:nvPr/>
        </p:nvCxnSpPr>
        <p:spPr>
          <a:xfrm>
            <a:off x="3509433" y="1849967"/>
            <a:ext cx="334434" cy="37316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EEE39E-5968-536A-5796-7922AED2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419100"/>
            <a:ext cx="11017249" cy="19431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Have the server do some basic computation for the client. In this case the server takes two numbers from the client a and b.</a:t>
            </a:r>
          </a:p>
          <a:p>
            <a:r>
              <a:rPr lang="en-US" dirty="0"/>
              <a:t>The computation is returned as a JSON result. </a:t>
            </a:r>
          </a:p>
          <a:p>
            <a:r>
              <a:rPr lang="en-US" dirty="0"/>
              <a:t>How can the client access this service?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311D2-ADEA-1012-3A9F-C16C97093663}"/>
              </a:ext>
            </a:extLst>
          </p:cNvPr>
          <p:cNvSpPr/>
          <p:nvPr/>
        </p:nvSpPr>
        <p:spPr>
          <a:xfrm>
            <a:off x="1200150" y="5581577"/>
            <a:ext cx="9779000" cy="12764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8A081-8277-7441-AA2B-593F7C2A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9" y="2797026"/>
            <a:ext cx="9766301" cy="4001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757FF1-87C0-59AB-EC97-041D1267F929}"/>
              </a:ext>
            </a:extLst>
          </p:cNvPr>
          <p:cNvSpPr/>
          <p:nvPr/>
        </p:nvSpPr>
        <p:spPr>
          <a:xfrm>
            <a:off x="1212849" y="2797027"/>
            <a:ext cx="9895418" cy="2346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48E90-535D-203C-1BFA-EE76AB9FC97F}"/>
              </a:ext>
            </a:extLst>
          </p:cNvPr>
          <p:cNvSpPr/>
          <p:nvPr/>
        </p:nvSpPr>
        <p:spPr>
          <a:xfrm flipV="1">
            <a:off x="1242482" y="5623981"/>
            <a:ext cx="9865785" cy="1174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CA425-D1E3-A729-0A72-224949DF675A}"/>
              </a:ext>
            </a:extLst>
          </p:cNvPr>
          <p:cNvSpPr/>
          <p:nvPr/>
        </p:nvSpPr>
        <p:spPr>
          <a:xfrm flipV="1">
            <a:off x="1200149" y="5143502"/>
            <a:ext cx="9908117" cy="4804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A1431-3B55-3F85-C853-44946E6D7E01}"/>
              </a:ext>
            </a:extLst>
          </p:cNvPr>
          <p:cNvCxnSpPr>
            <a:cxnSpLocks/>
          </p:cNvCxnSpPr>
          <p:nvPr/>
        </p:nvCxnSpPr>
        <p:spPr>
          <a:xfrm>
            <a:off x="1811867" y="1782233"/>
            <a:ext cx="1803400" cy="345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EEE39E-5968-536A-5796-7922AED2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83" y="579967"/>
            <a:ext cx="11017249" cy="15832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/>
              <a:t>How can the client access this service?</a:t>
            </a:r>
          </a:p>
          <a:p>
            <a:r>
              <a:rPr lang="en-US" dirty="0"/>
              <a:t>This special syntax allows the client in a (web address bar) to type this string with numbers ‘a’ and ‘b’ to access this function from the server. </a:t>
            </a:r>
          </a:p>
        </p:txBody>
      </p:sp>
    </p:spTree>
    <p:extLst>
      <p:ext uri="{BB962C8B-B14F-4D97-AF65-F5344CB8AC3E}">
        <p14:creationId xmlns:p14="http://schemas.microsoft.com/office/powerpoint/2010/main" val="368718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8A081-8277-7441-AA2B-593F7C2A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9" y="2797026"/>
            <a:ext cx="9766301" cy="4001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757FF1-87C0-59AB-EC97-041D1267F929}"/>
              </a:ext>
            </a:extLst>
          </p:cNvPr>
          <p:cNvSpPr/>
          <p:nvPr/>
        </p:nvSpPr>
        <p:spPr>
          <a:xfrm>
            <a:off x="1212849" y="2797027"/>
            <a:ext cx="9895418" cy="2346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EEE39E-5968-536A-5796-7922AED2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2701"/>
            <a:ext cx="11017249" cy="12784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/>
              <a:t>Full method looks like with code for the client to call the method:</a:t>
            </a:r>
          </a:p>
        </p:txBody>
      </p:sp>
    </p:spTree>
    <p:extLst>
      <p:ext uri="{BB962C8B-B14F-4D97-AF65-F5344CB8AC3E}">
        <p14:creationId xmlns:p14="http://schemas.microsoft.com/office/powerpoint/2010/main" val="507319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7A3E-7596-7F4F-BEA5-40BA4B29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58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i="1" dirty="0"/>
              <a:t>How do we actually setup the server in Python?</a:t>
            </a:r>
          </a:p>
        </p:txBody>
      </p:sp>
      <p:pic>
        <p:nvPicPr>
          <p:cNvPr id="6146" name="Picture 2" descr="Clean Up Your Messy Cables With These 9 Simple Tips | PCMag">
            <a:extLst>
              <a:ext uri="{FF2B5EF4-FFF2-40B4-BE49-F238E27FC236}">
                <a16:creationId xmlns:a16="http://schemas.microsoft.com/office/drawing/2014/main" id="{65EC2F2E-CA84-A60F-A341-4CA0DE99A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/>
          <a:stretch/>
        </p:blipFill>
        <p:spPr bwMode="auto">
          <a:xfrm>
            <a:off x="2590800" y="2425700"/>
            <a:ext cx="6661198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947F6-1702-330B-CF38-8F596D756B2A}"/>
              </a:ext>
            </a:extLst>
          </p:cNvPr>
          <p:cNvSpPr txBox="1"/>
          <p:nvPr/>
        </p:nvSpPr>
        <p:spPr>
          <a:xfrm>
            <a:off x="594783" y="1471593"/>
            <a:ext cx="11002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It is extremely challenging and takes years of practice to accomplish.</a:t>
            </a:r>
          </a:p>
          <a:p>
            <a:pPr algn="ctr"/>
            <a:r>
              <a:rPr lang="en-US" sz="2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 will need to cover a lot of theory before you are ready.</a:t>
            </a:r>
          </a:p>
        </p:txBody>
      </p:sp>
    </p:spTree>
    <p:extLst>
      <p:ext uri="{BB962C8B-B14F-4D97-AF65-F5344CB8AC3E}">
        <p14:creationId xmlns:p14="http://schemas.microsoft.com/office/powerpoint/2010/main" val="10280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7A3E-7596-7F4F-BEA5-40BA4B29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958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/>
              <a:t>Just kidding: only one line…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42602-10DB-E3B6-47BD-D23935E3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2145702"/>
            <a:ext cx="12026900" cy="12116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3E7F43-CAE0-F882-87E5-493831763F3A}"/>
              </a:ext>
            </a:extLst>
          </p:cNvPr>
          <p:cNvCxnSpPr>
            <a:cxnSpLocks/>
          </p:cNvCxnSpPr>
          <p:nvPr/>
        </p:nvCxnSpPr>
        <p:spPr>
          <a:xfrm flipV="1">
            <a:off x="2658533" y="3306530"/>
            <a:ext cx="2518834" cy="1455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6E37A5-7BB0-5E2E-32EA-912C805E5A78}"/>
              </a:ext>
            </a:extLst>
          </p:cNvPr>
          <p:cNvSpPr txBox="1"/>
          <p:nvPr/>
        </p:nvSpPr>
        <p:spPr>
          <a:xfrm>
            <a:off x="423333" y="4576234"/>
            <a:ext cx="484716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Set the IP address of the server to be the internal IP address so we can access it for this demo.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7197CD-6236-F9F6-B8A6-325066A3E349}"/>
              </a:ext>
            </a:extLst>
          </p:cNvPr>
          <p:cNvCxnSpPr>
            <a:cxnSpLocks/>
          </p:cNvCxnSpPr>
          <p:nvPr/>
        </p:nvCxnSpPr>
        <p:spPr>
          <a:xfrm flipH="1" flipV="1">
            <a:off x="7628467" y="3306530"/>
            <a:ext cx="1583266" cy="1327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8E6A8E-79FF-C212-BA96-D581759F6C27}"/>
              </a:ext>
            </a:extLst>
          </p:cNvPr>
          <p:cNvSpPr txBox="1"/>
          <p:nvPr/>
        </p:nvSpPr>
        <p:spPr>
          <a:xfrm>
            <a:off x="7349067" y="4551395"/>
            <a:ext cx="40767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Choose a port number</a:t>
            </a:r>
          </a:p>
        </p:txBody>
      </p:sp>
    </p:spTree>
    <p:extLst>
      <p:ext uri="{BB962C8B-B14F-4D97-AF65-F5344CB8AC3E}">
        <p14:creationId xmlns:p14="http://schemas.microsoft.com/office/powerpoint/2010/main" val="96969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2EE15AF-B745-DCA7-A8E1-5B98AE8F8812}"/>
              </a:ext>
            </a:extLst>
          </p:cNvPr>
          <p:cNvSpPr/>
          <p:nvPr/>
        </p:nvSpPr>
        <p:spPr>
          <a:xfrm rot="16200000">
            <a:off x="2347141" y="4553116"/>
            <a:ext cx="413084" cy="3442076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4C00-1036-5C4F-343A-D2E1C0B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53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/>
              <a:t>Network Protocols 1</a:t>
            </a:r>
            <a:endParaRPr lang="en-US" sz="5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BB94-C46C-AFF3-895C-14F437EB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969" y="1720627"/>
            <a:ext cx="6019514" cy="43073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B0F0"/>
                </a:solidFill>
              </a:rPr>
              <a:t>Protocol</a:t>
            </a:r>
            <a:r>
              <a:rPr lang="en-US" sz="3600" dirty="0"/>
              <a:t> = Rules for communicating between two parties.</a:t>
            </a:r>
          </a:p>
          <a:p>
            <a:r>
              <a:rPr lang="en-US" sz="3600" dirty="0"/>
              <a:t>For every layer we will need a protocol (e.g. TCP and IP are protocols).</a:t>
            </a:r>
          </a:p>
          <a:p>
            <a:r>
              <a:rPr lang="en-US" sz="3600" dirty="0"/>
              <a:t>After establishing a TCP connection, two processes talk at application layer.</a:t>
            </a:r>
          </a:p>
          <a:p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F232B7-9738-E58C-BD85-D6EB2270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9" y="2001252"/>
            <a:ext cx="2080163" cy="3746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4518C8-F3A1-9137-FB30-25580506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09" y="2001252"/>
            <a:ext cx="2080163" cy="3746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69F978-C998-B69F-320D-6D47790C359C}"/>
              </a:ext>
            </a:extLst>
          </p:cNvPr>
          <p:cNvSpPr txBox="1"/>
          <p:nvPr/>
        </p:nvSpPr>
        <p:spPr>
          <a:xfrm>
            <a:off x="274854" y="1638052"/>
            <a:ext cx="185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469DC4-1707-43D8-4F4D-E995A78A343F}"/>
              </a:ext>
            </a:extLst>
          </p:cNvPr>
          <p:cNvSpPr txBox="1"/>
          <p:nvPr/>
        </p:nvSpPr>
        <p:spPr>
          <a:xfrm>
            <a:off x="3201444" y="1631920"/>
            <a:ext cx="185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ED46F2-6867-0EB2-88E1-443D3BC27BDF}"/>
              </a:ext>
            </a:extLst>
          </p:cNvPr>
          <p:cNvSpPr/>
          <p:nvPr/>
        </p:nvSpPr>
        <p:spPr>
          <a:xfrm>
            <a:off x="809625" y="5747308"/>
            <a:ext cx="413084" cy="73771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4C9170-91D7-052F-6F1D-B1CA69236413}"/>
              </a:ext>
            </a:extLst>
          </p:cNvPr>
          <p:cNvSpPr/>
          <p:nvPr/>
        </p:nvSpPr>
        <p:spPr>
          <a:xfrm>
            <a:off x="3861635" y="5747308"/>
            <a:ext cx="413084" cy="73771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76B0E-D667-D8EA-7029-36121A9A7458}"/>
              </a:ext>
            </a:extLst>
          </p:cNvPr>
          <p:cNvSpPr txBox="1"/>
          <p:nvPr/>
        </p:nvSpPr>
        <p:spPr>
          <a:xfrm>
            <a:off x="773868" y="6089487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Communication Channel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AC27F-6247-2A4E-BC80-EF430B3C5D01}"/>
              </a:ext>
            </a:extLst>
          </p:cNvPr>
          <p:cNvSpPr/>
          <p:nvPr/>
        </p:nvSpPr>
        <p:spPr>
          <a:xfrm>
            <a:off x="92589" y="2029261"/>
            <a:ext cx="2148993" cy="878372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2BF23-A472-B9AA-29C9-89CF5B9F9A0B}"/>
              </a:ext>
            </a:extLst>
          </p:cNvPr>
          <p:cNvSpPr/>
          <p:nvPr/>
        </p:nvSpPr>
        <p:spPr>
          <a:xfrm>
            <a:off x="2993680" y="2029261"/>
            <a:ext cx="2148993" cy="878372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2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5D-EDB1-4FBF-4589-65EE990E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325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Coding Demonstration</a:t>
            </a:r>
          </a:p>
        </p:txBody>
      </p:sp>
    </p:spTree>
    <p:extLst>
      <p:ext uri="{BB962C8B-B14F-4D97-AF65-F5344CB8AC3E}">
        <p14:creationId xmlns:p14="http://schemas.microsoft.com/office/powerpoint/2010/main" val="516182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852D97-4A79-15A4-1542-BA708694E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84" y="410670"/>
            <a:ext cx="8143875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D7513-5DCF-19EE-8B4F-178ADEB8B549}"/>
              </a:ext>
            </a:extLst>
          </p:cNvPr>
          <p:cNvSpPr txBox="1"/>
          <p:nvPr/>
        </p:nvSpPr>
        <p:spPr>
          <a:xfrm>
            <a:off x="2148141" y="444279"/>
            <a:ext cx="3418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client-server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17AB4-D3E9-D685-11EF-3282FD22E2A0}"/>
              </a:ext>
            </a:extLst>
          </p:cNvPr>
          <p:cNvSpPr txBox="1"/>
          <p:nvPr/>
        </p:nvSpPr>
        <p:spPr>
          <a:xfrm>
            <a:off x="5139454" y="795559"/>
            <a:ext cx="6095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3100 class forced to code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client-server in C: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34AE33-4971-5221-395F-0839975E2961}"/>
              </a:ext>
            </a:extLst>
          </p:cNvPr>
          <p:cNvSpPr txBox="1">
            <a:spLocks/>
          </p:cNvSpPr>
          <p:nvPr/>
        </p:nvSpPr>
        <p:spPr>
          <a:xfrm>
            <a:off x="838200" y="5592582"/>
            <a:ext cx="10515600" cy="565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/>
              <a:t>Does this mean we should never use C for client-server setups?</a:t>
            </a:r>
          </a:p>
        </p:txBody>
      </p:sp>
    </p:spTree>
    <p:extLst>
      <p:ext uri="{BB962C8B-B14F-4D97-AF65-F5344CB8AC3E}">
        <p14:creationId xmlns:p14="http://schemas.microsoft.com/office/powerpoint/2010/main" val="3369649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8002-A377-AD7C-B707-60FC9166439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 and Python Server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9E01-8BB5-F314-34A6-547075BB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3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As can be seen from the Python coding demonstration, setting up a server is extremely simple in Python with the Flask library.</a:t>
            </a:r>
          </a:p>
          <a:p>
            <a:r>
              <a:rPr lang="en-US" i="1" dirty="0"/>
              <a:t>Does that mean you should always use Python on the job?</a:t>
            </a:r>
          </a:p>
          <a:p>
            <a:pPr marL="0" indent="0">
              <a:buNone/>
            </a:pPr>
            <a:r>
              <a:rPr lang="en-US" dirty="0"/>
              <a:t>NO. You need to consider functionality. C client servers may be difficult to setup but that is because they offer fine grained control. </a:t>
            </a:r>
          </a:p>
          <a:p>
            <a:endParaRPr lang="en-US" dirty="0"/>
          </a:p>
          <a:p>
            <a:r>
              <a:rPr lang="en-US" i="1" dirty="0"/>
              <a:t>Does this mean you should always use C on the job?</a:t>
            </a:r>
          </a:p>
          <a:p>
            <a:pPr marL="0" indent="0">
              <a:buNone/>
            </a:pPr>
            <a:r>
              <a:rPr lang="en-US" dirty="0"/>
              <a:t>NO. Sometimes you need a quick and dirty implementation to prototype a feature or check basic functionality. Then Python may be favorable.</a:t>
            </a:r>
          </a:p>
          <a:p>
            <a:pPr marL="0" indent="0" algn="ctr">
              <a:buNone/>
            </a:pPr>
            <a:r>
              <a:rPr lang="en-US" b="1" dirty="0"/>
              <a:t>Your choice should largely depend on application.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30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2A0F-FC4B-C54C-FC55-F97704EB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Types of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2FC8-329F-717F-5437-09EDF429B28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the first part of this lecture we saw a client server setup. </a:t>
            </a:r>
          </a:p>
          <a:p>
            <a:pPr marL="0" indent="0">
              <a:buNone/>
            </a:pPr>
            <a:r>
              <a:rPr lang="en-US" dirty="0"/>
              <a:t>Using Python we saw another type of server:</a:t>
            </a:r>
          </a:p>
          <a:p>
            <a:pPr marL="0" indent="0" algn="ctr">
              <a:buNone/>
            </a:pPr>
            <a:r>
              <a:rPr lang="en-US" dirty="0"/>
              <a:t>1. Web Server (hosting some API)</a:t>
            </a:r>
          </a:p>
          <a:p>
            <a:pPr marL="0" indent="0">
              <a:buNone/>
            </a:pPr>
            <a:r>
              <a:rPr lang="en-US" dirty="0"/>
              <a:t>Other type of servers exist including:</a:t>
            </a:r>
          </a:p>
          <a:p>
            <a:pPr marL="0" indent="0" algn="ctr">
              <a:buNone/>
            </a:pPr>
            <a:r>
              <a:rPr lang="en-US" dirty="0"/>
              <a:t>2. Simple Mail Transfer Protocol (SMTP) Server </a:t>
            </a:r>
          </a:p>
          <a:p>
            <a:pPr marL="0" indent="0">
              <a:buNone/>
            </a:pPr>
            <a:r>
              <a:rPr lang="en-US" dirty="0"/>
              <a:t>This type of server is used to request emails to be sent on your behalf. E.g. connect to Google’s SMTP server to send email to a customer.</a:t>
            </a:r>
          </a:p>
          <a:p>
            <a:pPr marL="0" indent="0" algn="ctr">
              <a:buNone/>
            </a:pPr>
            <a:r>
              <a:rPr lang="en-US" dirty="0"/>
              <a:t>3. Trivial File Transfer Protocol Server</a:t>
            </a:r>
          </a:p>
        </p:txBody>
      </p:sp>
    </p:spTree>
    <p:extLst>
      <p:ext uri="{BB962C8B-B14F-4D97-AF65-F5344CB8AC3E}">
        <p14:creationId xmlns:p14="http://schemas.microsoft.com/office/powerpoint/2010/main" val="3830913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B6F7-2CE2-C370-9C58-33204889FCF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Trivial File Transfer Protocol (TFTP)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34B3-4664-BB54-EB2E-961B616F539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Server waits for commands and performs operations accordingly</a:t>
            </a:r>
          </a:p>
          <a:p>
            <a:r>
              <a:rPr lang="en-US" dirty="0"/>
              <a:t>Client sends a command to the server and waits for the response</a:t>
            </a:r>
          </a:p>
          <a:p>
            <a:endParaRPr lang="en-US" dirty="0"/>
          </a:p>
          <a:p>
            <a:r>
              <a:rPr lang="en-US" sz="3600" dirty="0"/>
              <a:t>Three commands are supported</a:t>
            </a:r>
          </a:p>
          <a:p>
            <a:pPr lvl="2"/>
            <a:r>
              <a:rPr lang="en-US" sz="2800" dirty="0"/>
              <a:t>LS  			List files in the directory on the server side </a:t>
            </a:r>
          </a:p>
          <a:p>
            <a:pPr lvl="2"/>
            <a:r>
              <a:rPr lang="en-US" sz="2800" dirty="0"/>
              <a:t>GET </a:t>
            </a:r>
            <a:r>
              <a:rPr lang="en-US" sz="2800" dirty="0" err="1"/>
              <a:t>fn</a:t>
            </a:r>
            <a:r>
              <a:rPr lang="en-US" sz="2800" dirty="0"/>
              <a:t> 		Download a file named “</a:t>
            </a:r>
            <a:r>
              <a:rPr lang="en-US" sz="2800" dirty="0" err="1"/>
              <a:t>fn</a:t>
            </a:r>
            <a:r>
              <a:rPr lang="en-US" sz="2800" dirty="0"/>
              <a:t>” from the server</a:t>
            </a:r>
          </a:p>
          <a:p>
            <a:pPr lvl="2"/>
            <a:r>
              <a:rPr lang="en-US" sz="2800" dirty="0"/>
              <a:t>EXIT			End the session</a:t>
            </a:r>
          </a:p>
          <a:p>
            <a:r>
              <a:rPr lang="en-US" i="1" dirty="0"/>
              <a:t>How to encode the command, messages, and files?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83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5260-0300-2A6A-85B4-BA12C57C096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Command Options: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26CB-3E63-C0EC-5489-2330571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is an ASCII string ending with a delimiter, e.g., '\n'</a:t>
            </a:r>
          </a:p>
          <a:p>
            <a:pPr lvl="1"/>
            <a:r>
              <a:rPr lang="en-US" dirty="0"/>
              <a:t>Both parties have to agree on the delimiter</a:t>
            </a:r>
          </a:p>
          <a:p>
            <a:pPr marL="0" indent="0">
              <a:buNone/>
            </a:pPr>
            <a:r>
              <a:rPr lang="en-US" dirty="0"/>
              <a:t>Example: GET(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send_str</a:t>
            </a:r>
            <a:r>
              <a:rPr lang="en-US" sz="2400" dirty="0">
                <a:latin typeface="Consolas" panose="020B0609020204030204" pitchFamily="49" charset="0"/>
              </a:rPr>
              <a:t>("get hello.txt\n");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send NUL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50814-AFBC-6B4B-25CF-CF55ACE8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7" y="3961115"/>
            <a:ext cx="7677366" cy="25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74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5260-0300-2A6A-85B4-BA12C57C096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Command Options: Binary, fixed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26CB-3E63-C0EC-5489-2330571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is represented by a structure</a:t>
            </a:r>
          </a:p>
          <a:p>
            <a:pPr lvl="1"/>
            <a:r>
              <a:rPr lang="en-US" dirty="0"/>
              <a:t>All commands have the same size </a:t>
            </a:r>
            <a:r>
              <a:rPr lang="en-US" dirty="0">
                <a:solidFill>
                  <a:schemeClr val="accent5"/>
                </a:solidFill>
              </a:rPr>
              <a:t>(good or bad?)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4C858-A1FC-A1B0-CE38-0C440153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5" y="3170767"/>
            <a:ext cx="4770855" cy="3810218"/>
          </a:xfrm>
          <a:prstGeom prst="rect">
            <a:avLst/>
          </a:prstGeom>
        </p:spPr>
      </p:pic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B9A98056-0642-6681-D108-2E026CE694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172901"/>
              </p:ext>
            </p:extLst>
          </p:nvPr>
        </p:nvGraphicFramePr>
        <p:xfrm>
          <a:off x="5894494" y="3096194"/>
          <a:ext cx="5700826" cy="3482780"/>
        </p:xfrm>
        <a:graphic>
          <a:graphicData uri="http://schemas.openxmlformats.org/drawingml/2006/table">
            <a:tbl>
              <a:tblPr firstRow="1"/>
              <a:tblGrid>
                <a:gridCol w="285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1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Pro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Cons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Nothing to parse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Hard to read and maintain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Fixed size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Fixed size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Endianness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 dirty="0"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Padding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2544157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12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5260-0300-2A6A-85B4-BA12C57C096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Command Options: Dynamic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26CB-3E63-C0EC-5489-2330571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 and EXIT need only 4 bytes (or we can use only one byte)</a:t>
            </a:r>
          </a:p>
          <a:p>
            <a:r>
              <a:rPr lang="en-US" dirty="0"/>
              <a:t>GET needs to send additional (filename length + 4) bytes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51CDE-1548-36E3-5729-F0B021F0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8" y="2856098"/>
            <a:ext cx="5245212" cy="4001902"/>
          </a:xfrm>
          <a:prstGeom prst="rect">
            <a:avLst/>
          </a:prstGeom>
        </p:spPr>
      </p:pic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ED45E7F7-4B40-39E7-B1F3-C508A36C2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708953"/>
              </p:ext>
            </p:extLst>
          </p:nvPr>
        </p:nvGraphicFramePr>
        <p:xfrm>
          <a:off x="6123458" y="3125596"/>
          <a:ext cx="5230342" cy="2821635"/>
        </p:xfrm>
        <a:graphic>
          <a:graphicData uri="http://schemas.openxmlformats.org/drawingml/2006/table">
            <a:tbl>
              <a:tblPr firstRow="1"/>
              <a:tblGrid>
                <a:gridCol w="261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1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Neue Light"/>
                        </a:rPr>
                        <a:t>Pro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Neue Light"/>
                        </a:rPr>
                        <a:t>Cons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>
                          <a:sym typeface="Helvetica Neue Light"/>
                        </a:rPr>
                        <a:t>Nothing to parse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Hard to read and maintain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Dynamic sizing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Endianness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 dirty="0"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500">
                          <a:sym typeface="Helvetica Neue Light"/>
                        </a:defRPr>
                      </a:pPr>
                      <a:r>
                        <a:rPr lang="en-US" sz="2500" dirty="0">
                          <a:sym typeface="Helvetica Neue Light"/>
                        </a:rPr>
                        <a:t>More brittle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06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349E-E6F9-2446-C298-5430B23426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Admin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BCAE-FAE8-45AF-C259-9F62851B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No homework 9. Hooray!</a:t>
            </a:r>
          </a:p>
          <a:p>
            <a:r>
              <a:rPr lang="en-US" dirty="0"/>
              <a:t>There is a lab 9 this week. Boo!</a:t>
            </a:r>
          </a:p>
          <a:p>
            <a:endParaRPr lang="en-US" dirty="0"/>
          </a:p>
          <a:p>
            <a:r>
              <a:rPr lang="en-US" dirty="0"/>
              <a:t>Next week Monday we will do the practice exam 3. </a:t>
            </a:r>
          </a:p>
          <a:p>
            <a:r>
              <a:rPr lang="en-US" dirty="0"/>
              <a:t>Next week Wednesday we will go over exam 3 answers. </a:t>
            </a:r>
          </a:p>
          <a:p>
            <a:r>
              <a:rPr lang="en-US" dirty="0"/>
              <a:t>Exam 3 will again be a combination of coding and multiple choice.</a:t>
            </a:r>
          </a:p>
          <a:p>
            <a:r>
              <a:rPr lang="en-US" dirty="0"/>
              <a:t>Students who need CSD accommodations should email for joining the special session hosted by </a:t>
            </a:r>
            <a:r>
              <a:rPr lang="en-US"/>
              <a:t>the TAs on Friday.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03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https://media.istockphoto.com/id/91520053/photo/senior-man-shrugging-shoulders.jpg?s=612x612&amp;w=0&amp;k=20&amp;c=x9iR8Az32VZwE0VOlu9s30Urp8HunhuwfBN2RmFCytg=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https://wompampsupport.azureedge.net/fetchimage?siteId=7575&amp;v=2&amp;jpgQuality=100&amp;width=700&amp;url=https%3A%2F%2Fi.kym-cdn.com%2Fphotos%2Fimages%2Fnewsfeed%2F002%2F223%2F493%2F57e.jpg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https://i.imgflip.com/2odtfu.jpg?a467160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https://i.pcmag.com/imagery/articles/05bPZDk51kgPAHXjy1itj1t-1.fit_lim.v1647613226.jpg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6E84-44E2-675C-A24A-328C69D4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/>
              <a:t>Network Protocols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8C16-B5F1-8BC3-ECC2-CE967ED9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225"/>
            <a:ext cx="10515600" cy="29829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After the TCP connection is established, several questions arise:</a:t>
            </a:r>
          </a:p>
          <a:p>
            <a:pPr lvl="1"/>
            <a:r>
              <a:rPr lang="en-US" sz="3200" i="1" dirty="0"/>
              <a:t>Who should talk first? </a:t>
            </a:r>
          </a:p>
          <a:p>
            <a:pPr lvl="1"/>
            <a:r>
              <a:rPr lang="en-US" sz="3200" i="1" dirty="0"/>
              <a:t>How much can each side talk?</a:t>
            </a:r>
          </a:p>
          <a:p>
            <a:pPr lvl="1"/>
            <a:r>
              <a:rPr lang="en-US" sz="3200" i="1" dirty="0"/>
              <a:t>How are the messages encoded into bytes?</a:t>
            </a:r>
          </a:p>
          <a:p>
            <a:r>
              <a:rPr lang="en-US" dirty="0"/>
              <a:t>It’s the job of the protocol to answer these questions/have rules for how these questions can be answered.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2C12E-74FB-7B84-5D56-3D87023A7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3" b="65722"/>
          <a:stretch/>
        </p:blipFill>
        <p:spPr>
          <a:xfrm>
            <a:off x="8077199" y="1598133"/>
            <a:ext cx="2474086" cy="142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E5820-7F9A-117F-B2F5-98C2BB82B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3572" b="65722"/>
          <a:stretch/>
        </p:blipFill>
        <p:spPr>
          <a:xfrm>
            <a:off x="1728945" y="1598133"/>
            <a:ext cx="2502160" cy="1425200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0E39B0DB-A5CD-88F2-4268-1246DF4F4AB2}"/>
              </a:ext>
            </a:extLst>
          </p:cNvPr>
          <p:cNvSpPr/>
          <p:nvPr/>
        </p:nvSpPr>
        <p:spPr>
          <a:xfrm>
            <a:off x="4158916" y="1884948"/>
            <a:ext cx="3990473" cy="11028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TCP connection</a:t>
            </a:r>
          </a:p>
        </p:txBody>
      </p:sp>
    </p:spTree>
    <p:extLst>
      <p:ext uri="{BB962C8B-B14F-4D97-AF65-F5344CB8AC3E}">
        <p14:creationId xmlns:p14="http://schemas.microsoft.com/office/powerpoint/2010/main" val="370293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6E84-44E2-675C-A24A-328C69D4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Sending Data: Byte stream in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8C16-B5F1-8BC3-ECC2-CE967ED9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14"/>
            <a:ext cx="10515600" cy="36086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Applications see byte streams into and out of sockets.</a:t>
            </a:r>
          </a:p>
          <a:p>
            <a:r>
              <a:rPr lang="en-US" dirty="0"/>
              <a:t>How do the applications interpret the bytes? Two common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Plain text – E.g. Extensible Markup Language (XML) or JavaScript Object Notation (JSON).</a:t>
            </a:r>
          </a:p>
          <a:p>
            <a:pPr lvl="1"/>
            <a:r>
              <a:rPr lang="en-US" dirty="0"/>
              <a:t>Need to account parsing and conversion.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Raw Data</a:t>
            </a:r>
          </a:p>
          <a:p>
            <a:pPr lvl="1"/>
            <a:r>
              <a:rPr lang="en-US" dirty="0"/>
              <a:t>Must account for two issues, endianness and padding.</a:t>
            </a:r>
          </a:p>
        </p:txBody>
      </p:sp>
    </p:spTree>
    <p:extLst>
      <p:ext uri="{BB962C8B-B14F-4D97-AF65-F5344CB8AC3E}">
        <p14:creationId xmlns:p14="http://schemas.microsoft.com/office/powerpoint/2010/main" val="306495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6E84-44E2-675C-A24A-328C69D4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2526"/>
          </a:xfrm>
        </p:spPr>
        <p:txBody>
          <a:bodyPr/>
          <a:lstStyle/>
          <a:p>
            <a:pPr algn="ctr"/>
            <a:r>
              <a:rPr lang="en-US" u="sng" dirty="0"/>
              <a:t>Example Sending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8C16-B5F1-8BC3-ECC2-CE967ED9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2839453"/>
            <a:ext cx="10976811" cy="36856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Consider the case where process 1 and 2 are connected via TCP/Ip and process 1 now wants to send variable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 with value </a:t>
            </a:r>
            <a:r>
              <a:rPr lang="en-US" b="1" dirty="0">
                <a:solidFill>
                  <a:srgbClr val="FF0000"/>
                </a:solidFill>
              </a:rPr>
              <a:t>128</a:t>
            </a:r>
            <a:r>
              <a:rPr lang="en-US" dirty="0"/>
              <a:t> to process 2.</a:t>
            </a:r>
          </a:p>
          <a:p>
            <a:endParaRPr lang="en-US" i="1" dirty="0"/>
          </a:p>
          <a:p>
            <a:r>
              <a:rPr lang="en-US" i="1" dirty="0"/>
              <a:t>How can this be accomplished?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Plain Text -</a:t>
            </a:r>
            <a:r>
              <a:rPr lang="en-US" dirty="0"/>
              <a:t> three ASCII characters with a delimiter: '1', '2', '8', '\n’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Raw Data -</a:t>
            </a:r>
            <a:r>
              <a:rPr lang="en-US" dirty="0"/>
              <a:t> four bytes: 0x00, 0x00, 0x00, 0x80 (or 0x80, 0x00, 0x00, 0x00?)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408E-DDD6-4313-73B0-0748D1E18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3" b="65722"/>
          <a:stretch/>
        </p:blipFill>
        <p:spPr>
          <a:xfrm>
            <a:off x="7970920" y="854430"/>
            <a:ext cx="2474086" cy="142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833F5-C6D6-4B28-D70E-F1F5AD9F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3572" b="65722"/>
          <a:stretch/>
        </p:blipFill>
        <p:spPr>
          <a:xfrm>
            <a:off x="1622666" y="854430"/>
            <a:ext cx="2502160" cy="1425200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6858174-D2AA-5356-8688-ADD86D17FD9F}"/>
              </a:ext>
            </a:extLst>
          </p:cNvPr>
          <p:cNvSpPr/>
          <p:nvPr/>
        </p:nvSpPr>
        <p:spPr>
          <a:xfrm>
            <a:off x="4052637" y="1141245"/>
            <a:ext cx="3990473" cy="11028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TCP connection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3B9BA-6F9D-4CA5-2CD2-6D7828FB9983}"/>
              </a:ext>
            </a:extLst>
          </p:cNvPr>
          <p:cNvSpPr txBox="1"/>
          <p:nvPr/>
        </p:nvSpPr>
        <p:spPr>
          <a:xfrm>
            <a:off x="1994039" y="2238225"/>
            <a:ext cx="168722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int v = 128;</a:t>
            </a:r>
          </a:p>
        </p:txBody>
      </p:sp>
    </p:spTree>
    <p:extLst>
      <p:ext uri="{BB962C8B-B14F-4D97-AF65-F5344CB8AC3E}">
        <p14:creationId xmlns:p14="http://schemas.microsoft.com/office/powerpoint/2010/main" val="126534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1401-EB5D-1C70-E48D-17AFA369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0"/>
            <a:ext cx="10515600" cy="890171"/>
          </a:xfrm>
        </p:spPr>
        <p:txBody>
          <a:bodyPr/>
          <a:lstStyle/>
          <a:p>
            <a:pPr algn="ctr"/>
            <a:r>
              <a:rPr lang="en-US" u="sng" dirty="0"/>
              <a:t>Byte Ambiguity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50A6-525D-F5B6-4A80-97DB3261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8411"/>
            <a:ext cx="12155905" cy="636838"/>
          </a:xfrm>
        </p:spPr>
        <p:txBody>
          <a:bodyPr/>
          <a:lstStyle/>
          <a:p>
            <a:pPr algn="ctr"/>
            <a:r>
              <a:rPr lang="en-US" dirty="0"/>
              <a:t>Imagine that we get the following stream of bytes (remember a byte is 8 bits):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D0414-ABDA-480C-A9BD-22476B1703BE}"/>
              </a:ext>
            </a:extLst>
          </p:cNvPr>
          <p:cNvSpPr/>
          <p:nvPr/>
        </p:nvSpPr>
        <p:spPr>
          <a:xfrm>
            <a:off x="3513222" y="1783849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1A202-2EC1-99B9-DA73-88BDE7A1D08A}"/>
              </a:ext>
            </a:extLst>
          </p:cNvPr>
          <p:cNvSpPr/>
          <p:nvPr/>
        </p:nvSpPr>
        <p:spPr>
          <a:xfrm>
            <a:off x="5356058" y="1783849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01236-E8BA-37C5-9370-5FEEE9E0C33A}"/>
              </a:ext>
            </a:extLst>
          </p:cNvPr>
          <p:cNvSpPr/>
          <p:nvPr/>
        </p:nvSpPr>
        <p:spPr>
          <a:xfrm>
            <a:off x="7198895" y="1783849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35C4A-5105-E88F-8145-468BD31E5445}"/>
              </a:ext>
            </a:extLst>
          </p:cNvPr>
          <p:cNvSpPr txBox="1"/>
          <p:nvPr/>
        </p:nvSpPr>
        <p:spPr>
          <a:xfrm>
            <a:off x="3842085" y="1414517"/>
            <a:ext cx="11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First Byte: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A71AD-4801-3CAD-A6C7-6E2012137DAD}"/>
              </a:ext>
            </a:extLst>
          </p:cNvPr>
          <p:cNvSpPr txBox="1"/>
          <p:nvPr/>
        </p:nvSpPr>
        <p:spPr>
          <a:xfrm>
            <a:off x="5502438" y="1414517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Second Byte: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30EDD-5904-7CBE-6DA6-F0C9441E9236}"/>
              </a:ext>
            </a:extLst>
          </p:cNvPr>
          <p:cNvSpPr txBox="1"/>
          <p:nvPr/>
        </p:nvSpPr>
        <p:spPr>
          <a:xfrm>
            <a:off x="7417460" y="1414517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Third Byte: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975910-77A1-04BB-47E3-86473C4315F8}"/>
              </a:ext>
            </a:extLst>
          </p:cNvPr>
          <p:cNvSpPr txBox="1">
            <a:spLocks/>
          </p:cNvSpPr>
          <p:nvPr/>
        </p:nvSpPr>
        <p:spPr>
          <a:xfrm>
            <a:off x="64169" y="2707104"/>
            <a:ext cx="12155905" cy="63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Now we want to reconstruct this as a number. How can we do it?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62FF53-A7E2-A31F-051F-AAA42F2A0B84}"/>
              </a:ext>
            </a:extLst>
          </p:cNvPr>
          <p:cNvSpPr txBox="1">
            <a:spLocks/>
          </p:cNvSpPr>
          <p:nvPr/>
        </p:nvSpPr>
        <p:spPr>
          <a:xfrm>
            <a:off x="1" y="3343942"/>
            <a:ext cx="12191999" cy="636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Option A</a:t>
            </a:r>
            <a:r>
              <a:rPr lang="en-US" dirty="0"/>
              <a:t>: Assume that the first byte is the MOST significant so the number becomes: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7A38F-8E8B-9B6D-84B9-5A27C0C89F41}"/>
              </a:ext>
            </a:extLst>
          </p:cNvPr>
          <p:cNvSpPr/>
          <p:nvPr/>
        </p:nvSpPr>
        <p:spPr>
          <a:xfrm>
            <a:off x="838200" y="5618747"/>
            <a:ext cx="7018420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00000000 00000000 10000000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2EFD-8A62-ECC2-57DF-E1EEF827D03F}"/>
              </a:ext>
            </a:extLst>
          </p:cNvPr>
          <p:cNvSpPr/>
          <p:nvPr/>
        </p:nvSpPr>
        <p:spPr>
          <a:xfrm>
            <a:off x="1552075" y="4525071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9D169-3B6C-9351-D729-307C70F01839}"/>
              </a:ext>
            </a:extLst>
          </p:cNvPr>
          <p:cNvSpPr/>
          <p:nvPr/>
        </p:nvSpPr>
        <p:spPr>
          <a:xfrm>
            <a:off x="3394911" y="4525071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55DD65-ABDE-0751-5E07-7BB93C7EB8F6}"/>
              </a:ext>
            </a:extLst>
          </p:cNvPr>
          <p:cNvSpPr/>
          <p:nvPr/>
        </p:nvSpPr>
        <p:spPr>
          <a:xfrm>
            <a:off x="5237748" y="4525071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797F8C-298E-CE11-53B2-A292079B68EF}"/>
              </a:ext>
            </a:extLst>
          </p:cNvPr>
          <p:cNvSpPr txBox="1"/>
          <p:nvPr/>
        </p:nvSpPr>
        <p:spPr>
          <a:xfrm>
            <a:off x="1880938" y="4155739"/>
            <a:ext cx="11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First Byte: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4A5080-CA11-28FA-2696-09843FF7D728}"/>
              </a:ext>
            </a:extLst>
          </p:cNvPr>
          <p:cNvSpPr txBox="1"/>
          <p:nvPr/>
        </p:nvSpPr>
        <p:spPr>
          <a:xfrm>
            <a:off x="3541291" y="4155739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Second Byte: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387EF-E0DE-0797-58A7-945F20256464}"/>
              </a:ext>
            </a:extLst>
          </p:cNvPr>
          <p:cNvSpPr txBox="1"/>
          <p:nvPr/>
        </p:nvSpPr>
        <p:spPr>
          <a:xfrm>
            <a:off x="5456313" y="4155739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Third Byte: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934440-5536-AD10-23D6-6EC8074B20A8}"/>
              </a:ext>
            </a:extLst>
          </p:cNvPr>
          <p:cNvSpPr/>
          <p:nvPr/>
        </p:nvSpPr>
        <p:spPr>
          <a:xfrm>
            <a:off x="1708483" y="5801226"/>
            <a:ext cx="1736559" cy="489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43DF82-B4E3-3762-4C94-581100557366}"/>
              </a:ext>
            </a:extLst>
          </p:cNvPr>
          <p:cNvSpPr/>
          <p:nvPr/>
        </p:nvSpPr>
        <p:spPr>
          <a:xfrm>
            <a:off x="3479130" y="5801226"/>
            <a:ext cx="1736559" cy="489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D0B1C-0DCE-4C1F-3DB2-3A7FE5013604}"/>
              </a:ext>
            </a:extLst>
          </p:cNvPr>
          <p:cNvSpPr/>
          <p:nvPr/>
        </p:nvSpPr>
        <p:spPr>
          <a:xfrm>
            <a:off x="5268826" y="5801226"/>
            <a:ext cx="1736559" cy="489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6B67F1-2E87-0267-6634-1DF54498E761}"/>
              </a:ext>
            </a:extLst>
          </p:cNvPr>
          <p:cNvCxnSpPr>
            <a:cxnSpLocks/>
          </p:cNvCxnSpPr>
          <p:nvPr/>
        </p:nvCxnSpPr>
        <p:spPr>
          <a:xfrm flipH="1">
            <a:off x="2314074" y="5132635"/>
            <a:ext cx="142375" cy="630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795A69-0973-7DF4-347C-5BB69F3B109A}"/>
              </a:ext>
            </a:extLst>
          </p:cNvPr>
          <p:cNvCxnSpPr>
            <a:cxnSpLocks/>
          </p:cNvCxnSpPr>
          <p:nvPr/>
        </p:nvCxnSpPr>
        <p:spPr>
          <a:xfrm>
            <a:off x="4241129" y="5132635"/>
            <a:ext cx="124329" cy="630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2A676D-DE9C-A322-96FE-0EF0296629FD}"/>
              </a:ext>
            </a:extLst>
          </p:cNvPr>
          <p:cNvCxnSpPr>
            <a:cxnSpLocks/>
          </p:cNvCxnSpPr>
          <p:nvPr/>
        </p:nvCxnSpPr>
        <p:spPr>
          <a:xfrm>
            <a:off x="6048874" y="5132635"/>
            <a:ext cx="124329" cy="630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EB0685C-FE68-4B32-786D-61A2633B8F0F}"/>
              </a:ext>
            </a:extLst>
          </p:cNvPr>
          <p:cNvSpPr txBox="1"/>
          <p:nvPr/>
        </p:nvSpPr>
        <p:spPr>
          <a:xfrm>
            <a:off x="8205537" y="4617618"/>
            <a:ext cx="3116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In decimal: 128</a:t>
            </a:r>
          </a:p>
        </p:txBody>
      </p:sp>
    </p:spTree>
    <p:extLst>
      <p:ext uri="{BB962C8B-B14F-4D97-AF65-F5344CB8AC3E}">
        <p14:creationId xmlns:p14="http://schemas.microsoft.com/office/powerpoint/2010/main" val="6355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1401-EB5D-1C70-E48D-17AFA369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0"/>
            <a:ext cx="10515600" cy="890171"/>
          </a:xfrm>
        </p:spPr>
        <p:txBody>
          <a:bodyPr/>
          <a:lstStyle/>
          <a:p>
            <a:pPr algn="ctr"/>
            <a:r>
              <a:rPr lang="en-US" u="sng" dirty="0"/>
              <a:t>Byte Ambiguity 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3D0414-ABDA-480C-A9BD-22476B1703BE}"/>
              </a:ext>
            </a:extLst>
          </p:cNvPr>
          <p:cNvSpPr/>
          <p:nvPr/>
        </p:nvSpPr>
        <p:spPr>
          <a:xfrm>
            <a:off x="3479130" y="1201961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1A202-2EC1-99B9-DA73-88BDE7A1D08A}"/>
              </a:ext>
            </a:extLst>
          </p:cNvPr>
          <p:cNvSpPr/>
          <p:nvPr/>
        </p:nvSpPr>
        <p:spPr>
          <a:xfrm>
            <a:off x="5321966" y="1201961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01236-E8BA-37C5-9370-5FEEE9E0C33A}"/>
              </a:ext>
            </a:extLst>
          </p:cNvPr>
          <p:cNvSpPr/>
          <p:nvPr/>
        </p:nvSpPr>
        <p:spPr>
          <a:xfrm>
            <a:off x="7164803" y="1201961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35C4A-5105-E88F-8145-468BD31E5445}"/>
              </a:ext>
            </a:extLst>
          </p:cNvPr>
          <p:cNvSpPr txBox="1"/>
          <p:nvPr/>
        </p:nvSpPr>
        <p:spPr>
          <a:xfrm>
            <a:off x="3807993" y="832629"/>
            <a:ext cx="11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First Byte: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A71AD-4801-3CAD-A6C7-6E2012137DAD}"/>
              </a:ext>
            </a:extLst>
          </p:cNvPr>
          <p:cNvSpPr txBox="1"/>
          <p:nvPr/>
        </p:nvSpPr>
        <p:spPr>
          <a:xfrm>
            <a:off x="5468346" y="832629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Second Byte: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30EDD-5904-7CBE-6DA6-F0C9441E9236}"/>
              </a:ext>
            </a:extLst>
          </p:cNvPr>
          <p:cNvSpPr txBox="1"/>
          <p:nvPr/>
        </p:nvSpPr>
        <p:spPr>
          <a:xfrm>
            <a:off x="7383368" y="832629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Third Byte: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62FF53-A7E2-A31F-051F-AAA42F2A0B84}"/>
              </a:ext>
            </a:extLst>
          </p:cNvPr>
          <p:cNvSpPr txBox="1">
            <a:spLocks/>
          </p:cNvSpPr>
          <p:nvPr/>
        </p:nvSpPr>
        <p:spPr>
          <a:xfrm>
            <a:off x="-6016" y="2197740"/>
            <a:ext cx="12191999" cy="636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Option B</a:t>
            </a:r>
            <a:r>
              <a:rPr lang="en-US" dirty="0"/>
              <a:t>: Assume that the first byte is the LEAST significant so the number becomes: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7A38F-8E8B-9B6D-84B9-5A27C0C89F41}"/>
              </a:ext>
            </a:extLst>
          </p:cNvPr>
          <p:cNvSpPr/>
          <p:nvPr/>
        </p:nvSpPr>
        <p:spPr>
          <a:xfrm>
            <a:off x="176464" y="4483239"/>
            <a:ext cx="7018420" cy="85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10000000 00000000 00000000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22EFD-8A62-ECC2-57DF-E1EEF827D03F}"/>
              </a:ext>
            </a:extLst>
          </p:cNvPr>
          <p:cNvSpPr/>
          <p:nvPr/>
        </p:nvSpPr>
        <p:spPr>
          <a:xfrm>
            <a:off x="890339" y="3389563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9D169-3B6C-9351-D729-307C70F01839}"/>
              </a:ext>
            </a:extLst>
          </p:cNvPr>
          <p:cNvSpPr/>
          <p:nvPr/>
        </p:nvSpPr>
        <p:spPr>
          <a:xfrm>
            <a:off x="2733175" y="3389563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55DD65-ABDE-0751-5E07-7BB93C7EB8F6}"/>
              </a:ext>
            </a:extLst>
          </p:cNvPr>
          <p:cNvSpPr/>
          <p:nvPr/>
        </p:nvSpPr>
        <p:spPr>
          <a:xfrm>
            <a:off x="4576012" y="3389563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797F8C-298E-CE11-53B2-A292079B68EF}"/>
              </a:ext>
            </a:extLst>
          </p:cNvPr>
          <p:cNvSpPr txBox="1"/>
          <p:nvPr/>
        </p:nvSpPr>
        <p:spPr>
          <a:xfrm>
            <a:off x="4873790" y="3020231"/>
            <a:ext cx="11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First Byte: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4A5080-CA11-28FA-2696-09843FF7D728}"/>
              </a:ext>
            </a:extLst>
          </p:cNvPr>
          <p:cNvSpPr txBox="1"/>
          <p:nvPr/>
        </p:nvSpPr>
        <p:spPr>
          <a:xfrm>
            <a:off x="2879555" y="3020231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Second Byte: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3387EF-E0DE-0797-58A7-945F20256464}"/>
              </a:ext>
            </a:extLst>
          </p:cNvPr>
          <p:cNvSpPr txBox="1"/>
          <p:nvPr/>
        </p:nvSpPr>
        <p:spPr>
          <a:xfrm>
            <a:off x="1065792" y="3020231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Third Byte: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934440-5536-AD10-23D6-6EC8074B20A8}"/>
              </a:ext>
            </a:extLst>
          </p:cNvPr>
          <p:cNvSpPr/>
          <p:nvPr/>
        </p:nvSpPr>
        <p:spPr>
          <a:xfrm>
            <a:off x="1046747" y="4665718"/>
            <a:ext cx="1736559" cy="489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43DF82-B4E3-3762-4C94-581100557366}"/>
              </a:ext>
            </a:extLst>
          </p:cNvPr>
          <p:cNvSpPr/>
          <p:nvPr/>
        </p:nvSpPr>
        <p:spPr>
          <a:xfrm>
            <a:off x="2817394" y="4665718"/>
            <a:ext cx="1736559" cy="489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D0B1C-0DCE-4C1F-3DB2-3A7FE5013604}"/>
              </a:ext>
            </a:extLst>
          </p:cNvPr>
          <p:cNvSpPr/>
          <p:nvPr/>
        </p:nvSpPr>
        <p:spPr>
          <a:xfrm>
            <a:off x="4607090" y="4665718"/>
            <a:ext cx="1736559" cy="489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6B67F1-2E87-0267-6634-1DF54498E761}"/>
              </a:ext>
            </a:extLst>
          </p:cNvPr>
          <p:cNvCxnSpPr>
            <a:cxnSpLocks/>
          </p:cNvCxnSpPr>
          <p:nvPr/>
        </p:nvCxnSpPr>
        <p:spPr>
          <a:xfrm flipH="1">
            <a:off x="1652338" y="3997127"/>
            <a:ext cx="142375" cy="630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795A69-0973-7DF4-347C-5BB69F3B109A}"/>
              </a:ext>
            </a:extLst>
          </p:cNvPr>
          <p:cNvCxnSpPr>
            <a:cxnSpLocks/>
          </p:cNvCxnSpPr>
          <p:nvPr/>
        </p:nvCxnSpPr>
        <p:spPr>
          <a:xfrm>
            <a:off x="3579393" y="3997127"/>
            <a:ext cx="124329" cy="630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2A676D-DE9C-A322-96FE-0EF0296629FD}"/>
              </a:ext>
            </a:extLst>
          </p:cNvPr>
          <p:cNvCxnSpPr>
            <a:cxnSpLocks/>
          </p:cNvCxnSpPr>
          <p:nvPr/>
        </p:nvCxnSpPr>
        <p:spPr>
          <a:xfrm>
            <a:off x="5387138" y="3997127"/>
            <a:ext cx="124329" cy="630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B0685C-FE68-4B32-786D-61A2633B8F0F}"/>
                  </a:ext>
                </a:extLst>
              </p:cNvPr>
              <p:cNvSpPr txBox="1"/>
              <p:nvPr/>
            </p:nvSpPr>
            <p:spPr>
              <a:xfrm>
                <a:off x="7471609" y="3643847"/>
                <a:ext cx="485674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In decimal: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800" dirty="0"/>
                        <m:t>8</m:t>
                      </m:r>
                      <m:r>
                        <m:rPr>
                          <m:nor/>
                        </m:rPr>
                        <a:rPr lang="en-US" sz="4800" b="0" i="0" dirty="0" smtClean="0"/>
                        <m:t>,</m:t>
                      </m:r>
                      <m:r>
                        <m:rPr>
                          <m:nor/>
                        </m:rPr>
                        <a:rPr lang="en-US" sz="4800" dirty="0"/>
                        <m:t>388</m:t>
                      </m:r>
                      <m:r>
                        <m:rPr>
                          <m:nor/>
                        </m:rPr>
                        <a:rPr lang="en-US" sz="4800" b="0" i="0" dirty="0" smtClean="0"/>
                        <m:t>,</m:t>
                      </m:r>
                      <m:r>
                        <m:rPr>
                          <m:nor/>
                        </m:rPr>
                        <a:rPr lang="en-US" sz="4800" dirty="0"/>
                        <m:t>608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B0685C-FE68-4B32-786D-61A2633B8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609" y="3643847"/>
                <a:ext cx="4856749" cy="1569660"/>
              </a:xfrm>
              <a:prstGeom prst="rect">
                <a:avLst/>
              </a:prstGeom>
              <a:blipFill>
                <a:blip r:embed="rId2"/>
                <a:stretch>
                  <a:fillRect t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5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/>
      <p:bldP spid="24" grpId="0"/>
      <p:bldP spid="26" grpId="0" animBg="1"/>
      <p:bldP spid="27" grpId="0" animBg="1"/>
      <p:bldP spid="28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nior Man Shrugging Shoulders Stock Photo - Download Image Now - Confusion,  Shrugging, Senior Adult - iStock">
            <a:extLst>
              <a:ext uri="{FF2B5EF4-FFF2-40B4-BE49-F238E27FC236}">
                <a16:creationId xmlns:a16="http://schemas.microsoft.com/office/drawing/2014/main" id="{9BF95244-4EA9-AFDB-AFB9-AF7BD05B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381" y="2105025"/>
            <a:ext cx="58293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48BBC5-875F-CBFA-CAED-E9E12FE8B211}"/>
              </a:ext>
            </a:extLst>
          </p:cNvPr>
          <p:cNvSpPr/>
          <p:nvPr/>
        </p:nvSpPr>
        <p:spPr>
          <a:xfrm>
            <a:off x="3337519" y="562689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634E3-8DE3-1554-1E67-59129FE4CA64}"/>
              </a:ext>
            </a:extLst>
          </p:cNvPr>
          <p:cNvSpPr/>
          <p:nvPr/>
        </p:nvSpPr>
        <p:spPr>
          <a:xfrm>
            <a:off x="5180355" y="562689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5C5FD-AFE3-9A66-116A-AD03992070CA}"/>
              </a:ext>
            </a:extLst>
          </p:cNvPr>
          <p:cNvSpPr/>
          <p:nvPr/>
        </p:nvSpPr>
        <p:spPr>
          <a:xfrm>
            <a:off x="7023192" y="562689"/>
            <a:ext cx="1704473" cy="81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ED72B-ED88-2CA2-102F-C71BE7061F3D}"/>
              </a:ext>
            </a:extLst>
          </p:cNvPr>
          <p:cNvSpPr txBox="1"/>
          <p:nvPr/>
        </p:nvSpPr>
        <p:spPr>
          <a:xfrm>
            <a:off x="3666382" y="193357"/>
            <a:ext cx="115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First Byte: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D601C-5AEA-F90B-A776-26ECCC850064}"/>
              </a:ext>
            </a:extLst>
          </p:cNvPr>
          <p:cNvSpPr txBox="1"/>
          <p:nvPr/>
        </p:nvSpPr>
        <p:spPr>
          <a:xfrm>
            <a:off x="5326735" y="193357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Second Byte: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E29D9-4EFF-02F7-BEDB-6D760FB2A33D}"/>
              </a:ext>
            </a:extLst>
          </p:cNvPr>
          <p:cNvSpPr txBox="1"/>
          <p:nvPr/>
        </p:nvSpPr>
        <p:spPr>
          <a:xfrm>
            <a:off x="7241757" y="193357"/>
            <a:ext cx="141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Third Byte: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39B132-C97E-FE39-8E00-30BE53DE8FF4}"/>
              </a:ext>
            </a:extLst>
          </p:cNvPr>
          <p:cNvSpPr txBox="1">
            <a:spLocks/>
          </p:cNvSpPr>
          <p:nvPr/>
        </p:nvSpPr>
        <p:spPr>
          <a:xfrm>
            <a:off x="98861" y="1671005"/>
            <a:ext cx="12155905" cy="7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i="1" dirty="0"/>
              <a:t>So is our number 8 million or 128?</a:t>
            </a:r>
          </a:p>
        </p:txBody>
      </p:sp>
    </p:spTree>
    <p:extLst>
      <p:ext uri="{BB962C8B-B14F-4D97-AF65-F5344CB8AC3E}">
        <p14:creationId xmlns:p14="http://schemas.microsoft.com/office/powerpoint/2010/main" val="182682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2314</Words>
  <Application>Microsoft Office PowerPoint</Application>
  <PresentationFormat>Widescreen</PresentationFormat>
  <Paragraphs>311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Helvetica Neue Light</vt:lpstr>
      <vt:lpstr>Office Theme</vt:lpstr>
      <vt:lpstr>CSE 3100: Systems Programming</vt:lpstr>
      <vt:lpstr>Review: How Do We Understand Networking? With Layers.</vt:lpstr>
      <vt:lpstr>Network Protocols 1</vt:lpstr>
      <vt:lpstr>Network Protocols 2</vt:lpstr>
      <vt:lpstr>Sending Data: Byte stream in sockets</vt:lpstr>
      <vt:lpstr>Example Sending Problem</vt:lpstr>
      <vt:lpstr>Byte Ambiguity </vt:lpstr>
      <vt:lpstr>Byte Ambiguity 2 </vt:lpstr>
      <vt:lpstr>PowerPoint Presentation</vt:lpstr>
      <vt:lpstr>Solution: Endianness</vt:lpstr>
      <vt:lpstr>Endianness Example</vt:lpstr>
      <vt:lpstr>Change byte ordering for 16-bit or 32-bit integers</vt:lpstr>
      <vt:lpstr>Side Note: Sending a String</vt:lpstr>
      <vt:lpstr>What were the issues with sending raw data?</vt:lpstr>
      <vt:lpstr>Issues with structure: alignment and padding</vt:lpstr>
      <vt:lpstr>Issues with structure: alignment and padding</vt:lpstr>
      <vt:lpstr>Solutions to the alignment problem</vt:lpstr>
      <vt:lpstr>Solutions to the alignment problem 2</vt:lpstr>
      <vt:lpstr>The XML Solution</vt:lpstr>
      <vt:lpstr>The JSON Solution</vt:lpstr>
      <vt:lpstr>XML VS JSON</vt:lpstr>
      <vt:lpstr>Coding Example: Creating a Server and using JSON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actually setup the server in Python?</vt:lpstr>
      <vt:lpstr>Just kidding: only one line…</vt:lpstr>
      <vt:lpstr>Coding Demonstration</vt:lpstr>
      <vt:lpstr>PowerPoint Presentation</vt:lpstr>
      <vt:lpstr>C and Python Server Setup</vt:lpstr>
      <vt:lpstr>Types of Servers</vt:lpstr>
      <vt:lpstr>Trivial File Transfer Protocol (TFTP)</vt:lpstr>
      <vt:lpstr>Command Options: Text</vt:lpstr>
      <vt:lpstr>Command Options: Binary, fixed size</vt:lpstr>
      <vt:lpstr>Command Options: Dynamic size</vt:lpstr>
      <vt:lpstr>Admin Stuff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Mahmood, Kaleel</dc:creator>
  <cp:lastModifiedBy>Mahmood, Kaleel</cp:lastModifiedBy>
  <cp:revision>433</cp:revision>
  <dcterms:created xsi:type="dcterms:W3CDTF">2023-04-12T04:17:39Z</dcterms:created>
  <dcterms:modified xsi:type="dcterms:W3CDTF">2024-04-17T02:17:13Z</dcterms:modified>
</cp:coreProperties>
</file>