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Lst>
  <p:sldSz cx="21945600" cy="29260800"/>
  <p:notesSz cx="6858000" cy="9144000"/>
  <p:defaultText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60"/>
  </p:normalViewPr>
  <p:slideViewPr>
    <p:cSldViewPr>
      <p:cViewPr>
        <p:scale>
          <a:sx n="100" d="100"/>
          <a:sy n="100" d="100"/>
        </p:scale>
        <p:origin x="6732" y="13764"/>
      </p:cViewPr>
      <p:guideLst>
        <p:guide orient="horz" pos="9216"/>
        <p:guide pos="691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9089828"/>
            <a:ext cx="18653760" cy="6272107"/>
          </a:xfrm>
        </p:spPr>
        <p:txBody>
          <a:bodyPr/>
          <a:lstStyle/>
          <a:p>
            <a:r>
              <a:rPr lang="en-US" smtClean="0"/>
              <a:t>Click to edit Master title style</a:t>
            </a:r>
            <a:endParaRPr lang="en-US"/>
          </a:p>
        </p:txBody>
      </p:sp>
      <p:sp>
        <p:nvSpPr>
          <p:cNvPr id="3" name="Subtitle 2"/>
          <p:cNvSpPr>
            <a:spLocks noGrp="1"/>
          </p:cNvSpPr>
          <p:nvPr>
            <p:ph type="subTitle" idx="1"/>
          </p:nvPr>
        </p:nvSpPr>
        <p:spPr>
          <a:xfrm>
            <a:off x="3291840" y="16581120"/>
            <a:ext cx="15361920" cy="747776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4998735"/>
            <a:ext cx="11849100" cy="1065242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32711" y="4998735"/>
            <a:ext cx="35189160" cy="1065242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18802775"/>
            <a:ext cx="18653760" cy="5811520"/>
          </a:xfrm>
        </p:spPr>
        <p:txBody>
          <a:bodyPr anchor="t"/>
          <a:lstStyle>
            <a:lvl1pPr algn="l">
              <a:defRPr sz="128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2401986"/>
            <a:ext cx="18653760" cy="6400798"/>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32720" y="29132109"/>
            <a:ext cx="23519129" cy="82390827"/>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517600" y="29132109"/>
            <a:ext cx="23519131" cy="82390827"/>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71789"/>
            <a:ext cx="19751040" cy="48768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6549816"/>
            <a:ext cx="9696451" cy="2729651"/>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smtClean="0"/>
              <a:t>Click to edit Master text styles</a:t>
            </a:r>
          </a:p>
        </p:txBody>
      </p:sp>
      <p:sp>
        <p:nvSpPr>
          <p:cNvPr id="4" name="Content Placeholder 3"/>
          <p:cNvSpPr>
            <a:spLocks noGrp="1"/>
          </p:cNvSpPr>
          <p:nvPr>
            <p:ph sz="half" idx="2"/>
          </p:nvPr>
        </p:nvSpPr>
        <p:spPr>
          <a:xfrm>
            <a:off x="1097280" y="9279467"/>
            <a:ext cx="9696451" cy="16858829"/>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6549816"/>
            <a:ext cx="9700260" cy="2729651"/>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smtClean="0"/>
              <a:t>Click to edit Master text styles</a:t>
            </a:r>
          </a:p>
        </p:txBody>
      </p:sp>
      <p:sp>
        <p:nvSpPr>
          <p:cNvPr id="6" name="Content Placeholder 5"/>
          <p:cNvSpPr>
            <a:spLocks noGrp="1"/>
          </p:cNvSpPr>
          <p:nvPr>
            <p:ph sz="quarter" idx="4"/>
          </p:nvPr>
        </p:nvSpPr>
        <p:spPr>
          <a:xfrm>
            <a:off x="11148061" y="9279467"/>
            <a:ext cx="9700260" cy="16858829"/>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9" y="1165013"/>
            <a:ext cx="7219951" cy="4958080"/>
          </a:xfrm>
        </p:spPr>
        <p:txBody>
          <a:bodyPr anchor="b"/>
          <a:lstStyle>
            <a:lvl1pPr algn="l">
              <a:defRPr sz="6400" b="1"/>
            </a:lvl1pPr>
          </a:lstStyle>
          <a:p>
            <a:r>
              <a:rPr lang="en-US" smtClean="0"/>
              <a:t>Click to edit Master title style</a:t>
            </a:r>
            <a:endParaRPr lang="en-US"/>
          </a:p>
        </p:txBody>
      </p:sp>
      <p:sp>
        <p:nvSpPr>
          <p:cNvPr id="3" name="Content Placeholder 2"/>
          <p:cNvSpPr>
            <a:spLocks noGrp="1"/>
          </p:cNvSpPr>
          <p:nvPr>
            <p:ph idx="1"/>
          </p:nvPr>
        </p:nvSpPr>
        <p:spPr>
          <a:xfrm>
            <a:off x="8580120" y="1165024"/>
            <a:ext cx="12268200" cy="24973282"/>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9" y="6123104"/>
            <a:ext cx="7219951" cy="20015202"/>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0482560"/>
            <a:ext cx="13167360" cy="2418082"/>
          </a:xfrm>
        </p:spPr>
        <p:txBody>
          <a:bodyPr anchor="b"/>
          <a:lstStyle>
            <a:lvl1pPr algn="l">
              <a:defRPr sz="6400" b="1"/>
            </a:lvl1pPr>
          </a:lstStyle>
          <a:p>
            <a:r>
              <a:rPr lang="en-US" smtClean="0"/>
              <a:t>Click to edit Master title style</a:t>
            </a:r>
            <a:endParaRPr lang="en-US"/>
          </a:p>
        </p:txBody>
      </p:sp>
      <p:sp>
        <p:nvSpPr>
          <p:cNvPr id="3" name="Picture Placeholder 2"/>
          <p:cNvSpPr>
            <a:spLocks noGrp="1"/>
          </p:cNvSpPr>
          <p:nvPr>
            <p:ph type="pic" idx="1"/>
          </p:nvPr>
        </p:nvSpPr>
        <p:spPr>
          <a:xfrm>
            <a:off x="4301491" y="2614507"/>
            <a:ext cx="13167360" cy="1755648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dirty="0"/>
          </a:p>
        </p:txBody>
      </p:sp>
      <p:sp>
        <p:nvSpPr>
          <p:cNvPr id="4" name="Text Placeholder 3"/>
          <p:cNvSpPr>
            <a:spLocks noGrp="1"/>
          </p:cNvSpPr>
          <p:nvPr>
            <p:ph type="body" sz="half" idx="2"/>
          </p:nvPr>
        </p:nvSpPr>
        <p:spPr>
          <a:xfrm>
            <a:off x="4301491" y="22900642"/>
            <a:ext cx="13167360" cy="3434078"/>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E4190-EA4C-495A-B5B2-087F3421E9BD}" type="datetimeFigureOut">
              <a:rPr lang="en-US" smtClean="0"/>
              <a:pPr/>
              <a:t>5/6/2012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83780-965C-45F4-AE0E-C7A4B32C109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1171789"/>
            <a:ext cx="19751040" cy="4876800"/>
          </a:xfrm>
          <a:prstGeom prst="rect">
            <a:avLst/>
          </a:prstGeom>
        </p:spPr>
        <p:txBody>
          <a:bodyPr vert="horz" lIns="292608" tIns="146304" rIns="292608" bIns="1463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097280" y="6827535"/>
            <a:ext cx="19751040" cy="19310775"/>
          </a:xfrm>
          <a:prstGeom prst="rect">
            <a:avLst/>
          </a:prstGeom>
        </p:spPr>
        <p:txBody>
          <a:bodyPr vert="horz" lIns="292608" tIns="146304" rIns="292608" bIns="1463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97280" y="27120441"/>
            <a:ext cx="5120640" cy="1557867"/>
          </a:xfrm>
          <a:prstGeom prst="rect">
            <a:avLst/>
          </a:prstGeom>
        </p:spPr>
        <p:txBody>
          <a:bodyPr vert="horz" lIns="292608" tIns="146304" rIns="292608" bIns="146304" rtlCol="0" anchor="ctr"/>
          <a:lstStyle>
            <a:lvl1pPr algn="l">
              <a:defRPr sz="3800">
                <a:solidFill>
                  <a:schemeClr val="tx1">
                    <a:tint val="75000"/>
                  </a:schemeClr>
                </a:solidFill>
              </a:defRPr>
            </a:lvl1pPr>
          </a:lstStyle>
          <a:p>
            <a:fld id="{D7AE4190-EA4C-495A-B5B2-087F3421E9BD}" type="datetimeFigureOut">
              <a:rPr lang="en-US" smtClean="0"/>
              <a:pPr/>
              <a:t>5/6/2012</a:t>
            </a:fld>
            <a:endParaRPr lang="en-US" dirty="0"/>
          </a:p>
        </p:txBody>
      </p:sp>
      <p:sp>
        <p:nvSpPr>
          <p:cNvPr id="5" name="Footer Placeholder 4"/>
          <p:cNvSpPr>
            <a:spLocks noGrp="1"/>
          </p:cNvSpPr>
          <p:nvPr>
            <p:ph type="ftr" sz="quarter" idx="3"/>
          </p:nvPr>
        </p:nvSpPr>
        <p:spPr>
          <a:xfrm>
            <a:off x="7498080" y="27120441"/>
            <a:ext cx="6949440" cy="1557867"/>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727680" y="27120441"/>
            <a:ext cx="5120640" cy="1557867"/>
          </a:xfrm>
          <a:prstGeom prst="rect">
            <a:avLst/>
          </a:prstGeom>
        </p:spPr>
        <p:txBody>
          <a:bodyPr vert="horz" lIns="292608" tIns="146304" rIns="292608" bIns="146304" rtlCol="0" anchor="ctr"/>
          <a:lstStyle>
            <a:lvl1pPr algn="r">
              <a:defRPr sz="3800">
                <a:solidFill>
                  <a:schemeClr val="tx1">
                    <a:tint val="75000"/>
                  </a:schemeClr>
                </a:solidFill>
              </a:defRPr>
            </a:lvl1pPr>
          </a:lstStyle>
          <a:p>
            <a:fld id="{90B83780-965C-45F4-AE0E-C7A4B32C109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292608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2926080" rtl="0" eaLnBrk="1" latinLnBrk="0" hangingPunct="1">
        <a:spcBef>
          <a:spcPct val="20000"/>
        </a:spcBef>
        <a:buFont typeface="Arial" pitchFamily="34" charset="0"/>
        <a:buChar char="•"/>
        <a:defRPr sz="10200" kern="1200">
          <a:solidFill>
            <a:schemeClr val="tx1"/>
          </a:solidFill>
          <a:latin typeface="+mn-lt"/>
          <a:ea typeface="+mn-ea"/>
          <a:cs typeface="+mn-cs"/>
        </a:defRPr>
      </a:lvl1pPr>
      <a:lvl2pPr marL="2377440" indent="-914400" algn="l" defTabSz="2926080"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57600" indent="-731520" algn="l" defTabSz="2926080"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2064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4pPr>
      <a:lvl5pPr marL="658368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5pPr>
      <a:lvl6pPr marL="804672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76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280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5840" indent="-731520" algn="l" defTabSz="2926080"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6080" rtl="0" eaLnBrk="1" latinLnBrk="0" hangingPunct="1">
        <a:defRPr sz="5800" kern="1200">
          <a:solidFill>
            <a:schemeClr val="tx1"/>
          </a:solidFill>
          <a:latin typeface="+mn-lt"/>
          <a:ea typeface="+mn-ea"/>
          <a:cs typeface="+mn-cs"/>
        </a:defRPr>
      </a:lvl1pPr>
      <a:lvl2pPr marL="1463040" algn="l" defTabSz="2926080" rtl="0" eaLnBrk="1" latinLnBrk="0" hangingPunct="1">
        <a:defRPr sz="5800" kern="1200">
          <a:solidFill>
            <a:schemeClr val="tx1"/>
          </a:solidFill>
          <a:latin typeface="+mn-lt"/>
          <a:ea typeface="+mn-ea"/>
          <a:cs typeface="+mn-cs"/>
        </a:defRPr>
      </a:lvl2pPr>
      <a:lvl3pPr marL="2926080" algn="l" defTabSz="2926080" rtl="0" eaLnBrk="1" latinLnBrk="0" hangingPunct="1">
        <a:defRPr sz="5800" kern="1200">
          <a:solidFill>
            <a:schemeClr val="tx1"/>
          </a:solidFill>
          <a:latin typeface="+mn-lt"/>
          <a:ea typeface="+mn-ea"/>
          <a:cs typeface="+mn-cs"/>
        </a:defRPr>
      </a:lvl3pPr>
      <a:lvl4pPr marL="4389120" algn="l" defTabSz="2926080" rtl="0" eaLnBrk="1" latinLnBrk="0" hangingPunct="1">
        <a:defRPr sz="5800" kern="1200">
          <a:solidFill>
            <a:schemeClr val="tx1"/>
          </a:solidFill>
          <a:latin typeface="+mn-lt"/>
          <a:ea typeface="+mn-ea"/>
          <a:cs typeface="+mn-cs"/>
        </a:defRPr>
      </a:lvl4pPr>
      <a:lvl5pPr marL="5852160" algn="l" defTabSz="2926080" rtl="0" eaLnBrk="1" latinLnBrk="0" hangingPunct="1">
        <a:defRPr sz="5800" kern="1200">
          <a:solidFill>
            <a:schemeClr val="tx1"/>
          </a:solidFill>
          <a:latin typeface="+mn-lt"/>
          <a:ea typeface="+mn-ea"/>
          <a:cs typeface="+mn-cs"/>
        </a:defRPr>
      </a:lvl5pPr>
      <a:lvl6pPr marL="7315200" algn="l" defTabSz="2926080" rtl="0" eaLnBrk="1" latinLnBrk="0" hangingPunct="1">
        <a:defRPr sz="5800" kern="1200">
          <a:solidFill>
            <a:schemeClr val="tx1"/>
          </a:solidFill>
          <a:latin typeface="+mn-lt"/>
          <a:ea typeface="+mn-ea"/>
          <a:cs typeface="+mn-cs"/>
        </a:defRPr>
      </a:lvl6pPr>
      <a:lvl7pPr marL="8778240" algn="l" defTabSz="2926080" rtl="0" eaLnBrk="1" latinLnBrk="0" hangingPunct="1">
        <a:defRPr sz="5800" kern="1200">
          <a:solidFill>
            <a:schemeClr val="tx1"/>
          </a:solidFill>
          <a:latin typeface="+mn-lt"/>
          <a:ea typeface="+mn-ea"/>
          <a:cs typeface="+mn-cs"/>
        </a:defRPr>
      </a:lvl7pPr>
      <a:lvl8pPr marL="10241280" algn="l" defTabSz="2926080" rtl="0" eaLnBrk="1" latinLnBrk="0" hangingPunct="1">
        <a:defRPr sz="5800" kern="1200">
          <a:solidFill>
            <a:schemeClr val="tx1"/>
          </a:solidFill>
          <a:latin typeface="+mn-lt"/>
          <a:ea typeface="+mn-ea"/>
          <a:cs typeface="+mn-cs"/>
        </a:defRPr>
      </a:lvl8pPr>
      <a:lvl9pPr marL="11704320" algn="l" defTabSz="292608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896600" y="19354800"/>
            <a:ext cx="5943600" cy="9233297"/>
          </a:xfrm>
          <a:prstGeom prst="rect">
            <a:avLst/>
          </a:prstGeom>
          <a:noFill/>
        </p:spPr>
        <p:txBody>
          <a:bodyPr wrap="square" rtlCol="0">
            <a:spAutoFit/>
          </a:bodyPr>
          <a:lstStyle/>
          <a:p>
            <a:r>
              <a:rPr lang="en-US" sz="600" dirty="0" smtClean="0">
                <a:solidFill>
                  <a:schemeClr val="tx1">
                    <a:lumMod val="50000"/>
                    <a:lumOff val="50000"/>
                  </a:schemeClr>
                </a:solidFill>
              </a:rPr>
              <a:t>try:</a:t>
            </a:r>
          </a:p>
          <a:p>
            <a:r>
              <a:rPr lang="en-US" sz="600" dirty="0" smtClean="0">
                <a:solidFill>
                  <a:schemeClr val="tx1">
                    <a:lumMod val="50000"/>
                    <a:lumOff val="50000"/>
                  </a:schemeClr>
                </a:solidFill>
              </a:rPr>
              <a:t>    import sys, string, </a:t>
            </a:r>
            <a:r>
              <a:rPr lang="en-US" sz="600" dirty="0" err="1" smtClean="0">
                <a:solidFill>
                  <a:schemeClr val="tx1">
                    <a:lumMod val="50000"/>
                    <a:lumOff val="50000"/>
                  </a:schemeClr>
                </a:solidFill>
              </a:rPr>
              <a:t>os</a:t>
            </a:r>
            <a:r>
              <a:rPr lang="en-US" sz="600" dirty="0" smtClean="0">
                <a:solidFill>
                  <a:schemeClr val="tx1">
                    <a:lumMod val="50000"/>
                    <a:lumOff val="50000"/>
                  </a:schemeClr>
                </a:solidFill>
              </a:rPr>
              <a:t>, arcpy, </a:t>
            </a:r>
            <a:r>
              <a:rPr lang="en-US" sz="600" dirty="0" err="1" smtClean="0">
                <a:solidFill>
                  <a:schemeClr val="tx1">
                    <a:lumMod val="50000"/>
                    <a:lumOff val="50000"/>
                  </a:schemeClr>
                </a:solidFill>
              </a:rPr>
              <a:t>traceback</a:t>
            </a:r>
            <a:r>
              <a:rPr lang="en-US" sz="600" dirty="0" smtClean="0">
                <a:solidFill>
                  <a:schemeClr val="tx1">
                    <a:lumMod val="50000"/>
                    <a:lumOff val="50000"/>
                  </a:schemeClr>
                </a:solidFill>
              </a:rPr>
              <a:t>, math</a:t>
            </a: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AddAndSubtractRadians</a:t>
            </a:r>
            <a:r>
              <a:rPr lang="en-US" sz="600" dirty="0" smtClean="0">
                <a:solidFill>
                  <a:schemeClr val="tx1">
                    <a:lumMod val="50000"/>
                    <a:lumOff val="50000"/>
                  </a:schemeClr>
                </a:solidFill>
              </a:rPr>
              <a:t>(theta):</a:t>
            </a:r>
          </a:p>
          <a:p>
            <a:r>
              <a:rPr lang="en-US" sz="600" dirty="0" smtClean="0">
                <a:solidFill>
                  <a:schemeClr val="tx1">
                    <a:lumMod val="50000"/>
                    <a:lumOff val="50000"/>
                  </a:schemeClr>
                </a:solidFill>
              </a:rPr>
              <a:t>        return (theta + 1.57079632679, theta - 1.57079632679)       </a:t>
            </a:r>
          </a:p>
          <a:p>
            <a:r>
              <a:rPr lang="en-US" sz="600" dirty="0" smtClean="0">
                <a:solidFill>
                  <a:schemeClr val="tx1">
                    <a:lumMod val="50000"/>
                    <a:lumOff val="50000"/>
                  </a:schemeClr>
                </a:solidFill>
              </a:rPr>
              <a:t>    def Distance(x1, y1, x2, y2):</a:t>
            </a:r>
          </a:p>
          <a:p>
            <a:r>
              <a:rPr lang="en-US" sz="600" dirty="0" smtClean="0">
                <a:solidFill>
                  <a:schemeClr val="tx1">
                    <a:lumMod val="50000"/>
                    <a:lumOff val="50000"/>
                  </a:schemeClr>
                </a:solidFill>
              </a:rPr>
              <a:t>        '''Cartesian distance formula'''</a:t>
            </a:r>
          </a:p>
          <a:p>
            <a:r>
              <a:rPr lang="en-US" sz="600" dirty="0" smtClean="0">
                <a:solidFill>
                  <a:schemeClr val="tx1">
                    <a:lumMod val="50000"/>
                    <a:lumOff val="50000"/>
                  </a:schemeClr>
                </a:solidFill>
              </a:rPr>
              <a:t>        return float(math.pow(((math.pow((x2-x1),2)) + (math.pow((y2 - y1),2))),.5))   </a:t>
            </a: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CartesianToPolar</a:t>
            </a:r>
            <a:r>
              <a:rPr lang="en-US" sz="600" dirty="0" smtClean="0">
                <a:solidFill>
                  <a:schemeClr val="tx1">
                    <a:lumMod val="50000"/>
                    <a:lumOff val="50000"/>
                  </a:schemeClr>
                </a:solidFill>
              </a:rPr>
              <a:t>(xy1, xy2):</a:t>
            </a:r>
          </a:p>
          <a:p>
            <a:r>
              <a:rPr lang="en-US" sz="600" dirty="0" smtClean="0">
                <a:solidFill>
                  <a:schemeClr val="tx1">
                    <a:lumMod val="50000"/>
                    <a:lumOff val="50000"/>
                  </a:schemeClr>
                </a:solidFill>
              </a:rPr>
              <a:t>        '''Given coordinate pairs as two lists or </a:t>
            </a:r>
            <a:r>
              <a:rPr lang="en-US" sz="600" dirty="0" err="1" smtClean="0">
                <a:solidFill>
                  <a:schemeClr val="tx1">
                    <a:lumMod val="50000"/>
                    <a:lumOff val="50000"/>
                  </a:schemeClr>
                </a:solidFill>
              </a:rPr>
              <a:t>tuples</a:t>
            </a:r>
            <a:r>
              <a:rPr lang="en-US" sz="600" dirty="0" smtClean="0">
                <a:solidFill>
                  <a:schemeClr val="tx1">
                    <a:lumMod val="50000"/>
                    <a:lumOff val="50000"/>
                  </a:schemeClr>
                </a:solidFill>
              </a:rPr>
              <a:t>, return the polar</a:t>
            </a:r>
          </a:p>
          <a:p>
            <a:r>
              <a:rPr lang="en-US" sz="600" dirty="0" smtClean="0">
                <a:solidFill>
                  <a:schemeClr val="tx1">
                    <a:lumMod val="50000"/>
                    <a:lumOff val="50000"/>
                  </a:schemeClr>
                </a:solidFill>
              </a:rPr>
              <a:t>        coordinates with theta in radians. Values are in true radians along the</a:t>
            </a:r>
          </a:p>
          <a:p>
            <a:r>
              <a:rPr lang="en-US" sz="600" dirty="0" smtClean="0">
                <a:solidFill>
                  <a:schemeClr val="tx1">
                    <a:lumMod val="50000"/>
                    <a:lumOff val="50000"/>
                  </a:schemeClr>
                </a:solidFill>
              </a:rPr>
              <a:t>        unit-circle, for example, 3.14 and not -0 like a regular python</a:t>
            </a:r>
          </a:p>
          <a:p>
            <a:r>
              <a:rPr lang="en-US" sz="600" dirty="0" smtClean="0">
                <a:solidFill>
                  <a:schemeClr val="tx1">
                    <a:lumMod val="50000"/>
                    <a:lumOff val="50000"/>
                  </a:schemeClr>
                </a:solidFill>
              </a:rPr>
              <a:t>        return.'''</a:t>
            </a:r>
          </a:p>
          <a:p>
            <a:r>
              <a:rPr lang="en-US" sz="600" dirty="0" smtClean="0">
                <a:solidFill>
                  <a:schemeClr val="tx1">
                    <a:lumMod val="50000"/>
                    <a:lumOff val="50000"/>
                  </a:schemeClr>
                </a:solidFill>
              </a:rPr>
              <a:t>        try:</a:t>
            </a:r>
          </a:p>
          <a:p>
            <a:r>
              <a:rPr lang="en-US" sz="600" dirty="0" smtClean="0">
                <a:solidFill>
                  <a:schemeClr val="tx1">
                    <a:lumMod val="50000"/>
                    <a:lumOff val="50000"/>
                  </a:schemeClr>
                </a:solidFill>
              </a:rPr>
              <a:t>            x1, y1, x2, y2 = float(xy1[0]), float(xy1[1]), float(xy2[0]), float(xy2[1])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xdistance</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ydistance</a:t>
            </a:r>
            <a:r>
              <a:rPr lang="en-US" sz="600" dirty="0" smtClean="0">
                <a:solidFill>
                  <a:schemeClr val="tx1">
                    <a:lumMod val="50000"/>
                    <a:lumOff val="50000"/>
                  </a:schemeClr>
                </a:solidFill>
              </a:rPr>
              <a:t> = x2 - x1, y2 - y1</a:t>
            </a:r>
          </a:p>
          <a:p>
            <a:r>
              <a:rPr lang="en-US" sz="600" dirty="0" smtClean="0">
                <a:solidFill>
                  <a:schemeClr val="tx1">
                    <a:lumMod val="50000"/>
                    <a:lumOff val="50000"/>
                  </a:schemeClr>
                </a:solidFill>
              </a:rPr>
              <a:t>            distance = math.pow(((math.pow((x2 - x1),2)) + (math.pow((y2 - y1),2))),.5)</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xdistance</a:t>
            </a:r>
            <a:r>
              <a:rPr lang="en-US" sz="600" dirty="0" smtClean="0">
                <a:solidFill>
                  <a:schemeClr val="tx1">
                    <a:lumMod val="50000"/>
                    <a:lumOff val="50000"/>
                  </a:schemeClr>
                </a:solidFill>
              </a:rPr>
              <a:t> == 0:</a:t>
            </a:r>
          </a:p>
          <a:p>
            <a:r>
              <a:rPr lang="en-US" sz="600" dirty="0" smtClean="0">
                <a:solidFill>
                  <a:schemeClr val="tx1">
                    <a:lumMod val="50000"/>
                    <a:lumOff val="50000"/>
                  </a:schemeClr>
                </a:solidFill>
              </a:rPr>
              <a:t>                if y2 &gt; y1:</a:t>
            </a:r>
          </a:p>
          <a:p>
            <a:r>
              <a:rPr lang="en-US" sz="600" dirty="0" smtClean="0">
                <a:solidFill>
                  <a:schemeClr val="tx1">
                    <a:lumMod val="50000"/>
                    <a:lumOff val="50000"/>
                  </a:schemeClr>
                </a:solidFill>
              </a:rPr>
              <a:t>                    theta = </a:t>
            </a:r>
            <a:r>
              <a:rPr lang="en-US" sz="600" dirty="0" err="1" smtClean="0">
                <a:solidFill>
                  <a:schemeClr val="tx1">
                    <a:lumMod val="50000"/>
                    <a:lumOff val="50000"/>
                  </a:schemeClr>
                </a:solidFill>
              </a:rPr>
              <a:t>math.pi</a:t>
            </a:r>
            <a:r>
              <a:rPr lang="en-US" sz="600" dirty="0" smtClean="0">
                <a:solidFill>
                  <a:schemeClr val="tx1">
                    <a:lumMod val="50000"/>
                    <a:lumOff val="50000"/>
                  </a:schemeClr>
                </a:solidFill>
              </a:rPr>
              <a:t>/2</a:t>
            </a:r>
          </a:p>
          <a:p>
            <a:r>
              <a:rPr lang="en-US" sz="600" dirty="0" smtClean="0">
                <a:solidFill>
                  <a:schemeClr val="tx1">
                    <a:lumMod val="50000"/>
                    <a:lumOff val="50000"/>
                  </a:schemeClr>
                </a:solidFill>
              </a:rPr>
              <a:t>                else:</a:t>
            </a:r>
          </a:p>
          <a:p>
            <a:r>
              <a:rPr lang="en-US" sz="600" dirty="0" smtClean="0">
                <a:solidFill>
                  <a:schemeClr val="tx1">
                    <a:lumMod val="50000"/>
                    <a:lumOff val="50000"/>
                  </a:schemeClr>
                </a:solidFill>
              </a:rPr>
              <a:t>                    theta = (3*</a:t>
            </a:r>
            <a:r>
              <a:rPr lang="en-US" sz="600" dirty="0" err="1" smtClean="0">
                <a:solidFill>
                  <a:schemeClr val="tx1">
                    <a:lumMod val="50000"/>
                    <a:lumOff val="50000"/>
                  </a:schemeClr>
                </a:solidFill>
              </a:rPr>
              <a:t>math.pi</a:t>
            </a:r>
            <a:r>
              <a:rPr lang="en-US" sz="600" dirty="0" smtClean="0">
                <a:solidFill>
                  <a:schemeClr val="tx1">
                    <a:lumMod val="50000"/>
                    <a:lumOff val="50000"/>
                  </a:schemeClr>
                </a:solidFill>
              </a:rPr>
              <a:t>)/2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elif</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ydistance</a:t>
            </a:r>
            <a:r>
              <a:rPr lang="en-US" sz="600" dirty="0" smtClean="0">
                <a:solidFill>
                  <a:schemeClr val="tx1">
                    <a:lumMod val="50000"/>
                    <a:lumOff val="50000"/>
                  </a:schemeClr>
                </a:solidFill>
              </a:rPr>
              <a:t> == 0:</a:t>
            </a:r>
          </a:p>
          <a:p>
            <a:r>
              <a:rPr lang="en-US" sz="600" dirty="0" smtClean="0">
                <a:solidFill>
                  <a:schemeClr val="tx1">
                    <a:lumMod val="50000"/>
                    <a:lumOff val="50000"/>
                  </a:schemeClr>
                </a:solidFill>
              </a:rPr>
              <a:t>                if x2 &gt; x1:</a:t>
            </a:r>
          </a:p>
          <a:p>
            <a:r>
              <a:rPr lang="en-US" sz="600" dirty="0" smtClean="0">
                <a:solidFill>
                  <a:schemeClr val="tx1">
                    <a:lumMod val="50000"/>
                    <a:lumOff val="50000"/>
                  </a:schemeClr>
                </a:solidFill>
              </a:rPr>
              <a:t>                    theta = 0</a:t>
            </a:r>
          </a:p>
          <a:p>
            <a:r>
              <a:rPr lang="en-US" sz="600" dirty="0" smtClean="0">
                <a:solidFill>
                  <a:schemeClr val="tx1">
                    <a:lumMod val="50000"/>
                    <a:lumOff val="50000"/>
                  </a:schemeClr>
                </a:solidFill>
              </a:rPr>
              <a:t>                else:</a:t>
            </a:r>
          </a:p>
          <a:p>
            <a:r>
              <a:rPr lang="en-US" sz="600" dirty="0" smtClean="0">
                <a:solidFill>
                  <a:schemeClr val="tx1">
                    <a:lumMod val="50000"/>
                    <a:lumOff val="50000"/>
                  </a:schemeClr>
                </a:solidFill>
              </a:rPr>
              <a:t>                    theta = </a:t>
            </a:r>
            <a:r>
              <a:rPr lang="en-US" sz="600" dirty="0" err="1" smtClean="0">
                <a:solidFill>
                  <a:schemeClr val="tx1">
                    <a:lumMod val="50000"/>
                    <a:lumOff val="50000"/>
                  </a:schemeClr>
                </a:solidFill>
              </a:rPr>
              <a:t>math.pi</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else:</a:t>
            </a:r>
          </a:p>
          <a:p>
            <a:r>
              <a:rPr lang="en-US" sz="600" dirty="0" smtClean="0">
                <a:solidFill>
                  <a:schemeClr val="tx1">
                    <a:lumMod val="50000"/>
                    <a:lumOff val="50000"/>
                  </a:schemeClr>
                </a:solidFill>
              </a:rPr>
              <a:t>                theta = </a:t>
            </a:r>
            <a:r>
              <a:rPr lang="en-US" sz="600" dirty="0" err="1" smtClean="0">
                <a:solidFill>
                  <a:schemeClr val="tx1">
                    <a:lumMod val="50000"/>
                    <a:lumOff val="50000"/>
                  </a:schemeClr>
                </a:solidFill>
              </a:rPr>
              <a:t>math.atan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ydistance</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xdistance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xdistance</a:t>
            </a:r>
            <a:r>
              <a:rPr lang="en-US" sz="600" dirty="0" smtClean="0">
                <a:solidFill>
                  <a:schemeClr val="tx1">
                    <a:lumMod val="50000"/>
                    <a:lumOff val="50000"/>
                  </a:schemeClr>
                </a:solidFill>
              </a:rPr>
              <a:t> &gt; 0 and </a:t>
            </a:r>
            <a:r>
              <a:rPr lang="en-US" sz="600" dirty="0" err="1" smtClean="0">
                <a:solidFill>
                  <a:schemeClr val="tx1">
                    <a:lumMod val="50000"/>
                    <a:lumOff val="50000"/>
                  </a:schemeClr>
                </a:solidFill>
              </a:rPr>
              <a:t>ydistance</a:t>
            </a:r>
            <a:r>
              <a:rPr lang="en-US" sz="600" dirty="0" smtClean="0">
                <a:solidFill>
                  <a:schemeClr val="tx1">
                    <a:lumMod val="50000"/>
                    <a:lumOff val="50000"/>
                  </a:schemeClr>
                </a:solidFill>
              </a:rPr>
              <a:t> &lt; 0:</a:t>
            </a:r>
          </a:p>
          <a:p>
            <a:r>
              <a:rPr lang="en-US" sz="600" dirty="0" smtClean="0">
                <a:solidFill>
                  <a:schemeClr val="tx1">
                    <a:lumMod val="50000"/>
                    <a:lumOff val="50000"/>
                  </a:schemeClr>
                </a:solidFill>
              </a:rPr>
              <a:t>                    theta = 2*</a:t>
            </a:r>
            <a:r>
              <a:rPr lang="en-US" sz="600" dirty="0" err="1" smtClean="0">
                <a:solidFill>
                  <a:schemeClr val="tx1">
                    <a:lumMod val="50000"/>
                    <a:lumOff val="50000"/>
                  </a:schemeClr>
                </a:solidFill>
              </a:rPr>
              <a:t>math.pi</a:t>
            </a:r>
            <a:r>
              <a:rPr lang="en-US" sz="600" dirty="0" smtClean="0">
                <a:solidFill>
                  <a:schemeClr val="tx1">
                    <a:lumMod val="50000"/>
                    <a:lumOff val="50000"/>
                  </a:schemeClr>
                </a:solidFill>
              </a:rPr>
              <a:t> + theta</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xdistance</a:t>
            </a:r>
            <a:r>
              <a:rPr lang="en-US" sz="600" dirty="0" smtClean="0">
                <a:solidFill>
                  <a:schemeClr val="tx1">
                    <a:lumMod val="50000"/>
                    <a:lumOff val="50000"/>
                  </a:schemeClr>
                </a:solidFill>
              </a:rPr>
              <a:t> &lt; 0 and </a:t>
            </a:r>
            <a:r>
              <a:rPr lang="en-US" sz="600" dirty="0" err="1" smtClean="0">
                <a:solidFill>
                  <a:schemeClr val="tx1">
                    <a:lumMod val="50000"/>
                    <a:lumOff val="50000"/>
                  </a:schemeClr>
                </a:solidFill>
              </a:rPr>
              <a:t>ydistance</a:t>
            </a:r>
            <a:r>
              <a:rPr lang="en-US" sz="600" dirty="0" smtClean="0">
                <a:solidFill>
                  <a:schemeClr val="tx1">
                    <a:lumMod val="50000"/>
                    <a:lumOff val="50000"/>
                  </a:schemeClr>
                </a:solidFill>
              </a:rPr>
              <a:t> &gt; 0:</a:t>
            </a:r>
          </a:p>
          <a:p>
            <a:r>
              <a:rPr lang="en-US" sz="600" dirty="0" smtClean="0">
                <a:solidFill>
                  <a:schemeClr val="tx1">
                    <a:lumMod val="50000"/>
                    <a:lumOff val="50000"/>
                  </a:schemeClr>
                </a:solidFill>
              </a:rPr>
              <a:t>                    theta = </a:t>
            </a:r>
            <a:r>
              <a:rPr lang="en-US" sz="600" dirty="0" err="1" smtClean="0">
                <a:solidFill>
                  <a:schemeClr val="tx1">
                    <a:lumMod val="50000"/>
                    <a:lumOff val="50000"/>
                  </a:schemeClr>
                </a:solidFill>
              </a:rPr>
              <a:t>math.pi</a:t>
            </a:r>
            <a:r>
              <a:rPr lang="en-US" sz="600" dirty="0" smtClean="0">
                <a:solidFill>
                  <a:schemeClr val="tx1">
                    <a:lumMod val="50000"/>
                    <a:lumOff val="50000"/>
                  </a:schemeClr>
                </a:solidFill>
              </a:rPr>
              <a:t> + theta</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xdistance</a:t>
            </a:r>
            <a:r>
              <a:rPr lang="en-US" sz="600" dirty="0" smtClean="0">
                <a:solidFill>
                  <a:schemeClr val="tx1">
                    <a:lumMod val="50000"/>
                    <a:lumOff val="50000"/>
                  </a:schemeClr>
                </a:solidFill>
              </a:rPr>
              <a:t> &lt; 0 and </a:t>
            </a:r>
            <a:r>
              <a:rPr lang="en-US" sz="600" dirty="0" err="1" smtClean="0">
                <a:solidFill>
                  <a:schemeClr val="tx1">
                    <a:lumMod val="50000"/>
                    <a:lumOff val="50000"/>
                  </a:schemeClr>
                </a:solidFill>
              </a:rPr>
              <a:t>ydistance</a:t>
            </a:r>
            <a:r>
              <a:rPr lang="en-US" sz="600" dirty="0" smtClean="0">
                <a:solidFill>
                  <a:schemeClr val="tx1">
                    <a:lumMod val="50000"/>
                    <a:lumOff val="50000"/>
                  </a:schemeClr>
                </a:solidFill>
              </a:rPr>
              <a:t> &lt; 0:</a:t>
            </a:r>
          </a:p>
          <a:p>
            <a:r>
              <a:rPr lang="en-US" sz="600" dirty="0" smtClean="0">
                <a:solidFill>
                  <a:schemeClr val="tx1">
                    <a:lumMod val="50000"/>
                    <a:lumOff val="50000"/>
                  </a:schemeClr>
                </a:solidFill>
              </a:rPr>
              <a:t>                    theta = </a:t>
            </a:r>
            <a:r>
              <a:rPr lang="en-US" sz="600" dirty="0" err="1" smtClean="0">
                <a:solidFill>
                  <a:schemeClr val="tx1">
                    <a:lumMod val="50000"/>
                    <a:lumOff val="50000"/>
                  </a:schemeClr>
                </a:solidFill>
              </a:rPr>
              <a:t>math.pi</a:t>
            </a:r>
            <a:r>
              <a:rPr lang="en-US" sz="600" dirty="0" smtClean="0">
                <a:solidFill>
                  <a:schemeClr val="tx1">
                    <a:lumMod val="50000"/>
                    <a:lumOff val="50000"/>
                  </a:schemeClr>
                </a:solidFill>
              </a:rPr>
              <a:t> + theta</a:t>
            </a:r>
          </a:p>
          <a:p>
            <a:r>
              <a:rPr lang="en-US" sz="600" dirty="0" smtClean="0">
                <a:solidFill>
                  <a:schemeClr val="tx1">
                    <a:lumMod val="50000"/>
                    <a:lumOff val="50000"/>
                  </a:schemeClr>
                </a:solidFill>
              </a:rPr>
              <a:t>            return [distance, theta]</a:t>
            </a:r>
          </a:p>
          <a:p>
            <a:r>
              <a:rPr lang="en-US" sz="600" dirty="0" smtClean="0">
                <a:solidFill>
                  <a:schemeClr val="tx1">
                    <a:lumMod val="50000"/>
                    <a:lumOff val="50000"/>
                  </a:schemeClr>
                </a:solidFill>
              </a:rPr>
              <a:t>        except: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print"Error</a:t>
            </a:r>
            <a:r>
              <a:rPr lang="en-US" sz="600" dirty="0" smtClean="0">
                <a:solidFill>
                  <a:schemeClr val="tx1">
                    <a:lumMod val="50000"/>
                    <a:lumOff val="50000"/>
                  </a:schemeClr>
                </a:solidFill>
              </a:rPr>
              <a:t> in </a:t>
            </a:r>
            <a:r>
              <a:rPr lang="en-US" sz="600" dirty="0" err="1" smtClean="0">
                <a:solidFill>
                  <a:schemeClr val="tx1">
                    <a:lumMod val="50000"/>
                    <a:lumOff val="50000"/>
                  </a:schemeClr>
                </a:solidFill>
              </a:rPr>
              <a:t>CartesianToPolar</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PolarToCartesian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polarcoords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 </a:t>
            </a:r>
            <a:r>
              <a:rPr lang="en-US" sz="600" dirty="0" err="1" smtClean="0">
                <a:solidFill>
                  <a:schemeClr val="tx1">
                    <a:lumMod val="50000"/>
                    <a:lumOff val="50000"/>
                  </a:schemeClr>
                </a:solidFill>
              </a:rPr>
              <a:t>tuple</a:t>
            </a:r>
            <a:r>
              <a:rPr lang="en-US" sz="600" dirty="0" smtClean="0">
                <a:solidFill>
                  <a:schemeClr val="tx1">
                    <a:lumMod val="50000"/>
                    <a:lumOff val="50000"/>
                  </a:schemeClr>
                </a:solidFill>
              </a:rPr>
              <a:t>, or list, of polar values(distance, theta in radians) are</a:t>
            </a:r>
          </a:p>
          <a:p>
            <a:r>
              <a:rPr lang="en-US" sz="600" dirty="0" smtClean="0">
                <a:solidFill>
                  <a:schemeClr val="tx1">
                    <a:lumMod val="50000"/>
                    <a:lumOff val="50000"/>
                  </a:schemeClr>
                </a:solidFill>
              </a:rPr>
              <a:t>        converted to </a:t>
            </a:r>
            <a:r>
              <a:rPr lang="en-US" sz="600" dirty="0" err="1" smtClean="0">
                <a:solidFill>
                  <a:schemeClr val="tx1">
                    <a:lumMod val="50000"/>
                    <a:lumOff val="50000"/>
                  </a:schemeClr>
                </a:solidFill>
              </a:rPr>
              <a:t>cartesian</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coords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r = </a:t>
            </a:r>
            <a:r>
              <a:rPr lang="en-US" sz="600" dirty="0" err="1" smtClean="0">
                <a:solidFill>
                  <a:schemeClr val="tx1">
                    <a:lumMod val="50000"/>
                    <a:lumOff val="50000"/>
                  </a:schemeClr>
                </a:solidFill>
              </a:rPr>
              <a:t>polarcoords</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theta = </a:t>
            </a:r>
            <a:r>
              <a:rPr lang="en-US" sz="600" dirty="0" err="1" smtClean="0">
                <a:solidFill>
                  <a:schemeClr val="tx1">
                    <a:lumMod val="50000"/>
                    <a:lumOff val="50000"/>
                  </a:schemeClr>
                </a:solidFill>
              </a:rPr>
              <a:t>polarcoords</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x = r * math.cos(theta)</a:t>
            </a:r>
          </a:p>
          <a:p>
            <a:r>
              <a:rPr lang="en-US" sz="600" dirty="0" smtClean="0">
                <a:solidFill>
                  <a:schemeClr val="tx1">
                    <a:lumMod val="50000"/>
                    <a:lumOff val="50000"/>
                  </a:schemeClr>
                </a:solidFill>
              </a:rPr>
              <a:t>        y = r * math.sin(theta)</a:t>
            </a:r>
          </a:p>
          <a:p>
            <a:r>
              <a:rPr lang="en-US" sz="600" dirty="0" smtClean="0">
                <a:solidFill>
                  <a:schemeClr val="tx1">
                    <a:lumMod val="50000"/>
                    <a:lumOff val="50000"/>
                  </a:schemeClr>
                </a:solidFill>
              </a:rPr>
              <a:t>        return [x, y]</a:t>
            </a: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(string):</a:t>
            </a:r>
          </a:p>
          <a:p>
            <a:r>
              <a:rPr lang="en-US" sz="600" dirty="0" smtClean="0">
                <a:solidFill>
                  <a:schemeClr val="tx1">
                    <a:lumMod val="50000"/>
                    <a:lumOff val="50000"/>
                  </a:schemeClr>
                </a:solidFill>
              </a:rPr>
              <a:t>        #print string</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arcpy.AddMessage</a:t>
            </a:r>
            <a:r>
              <a:rPr lang="en-US" sz="600" dirty="0" smtClean="0">
                <a:solidFill>
                  <a:schemeClr val="tx1">
                    <a:lumMod val="50000"/>
                    <a:lumOff val="50000"/>
                  </a:schemeClr>
                </a:solidFill>
              </a:rPr>
              <a:t>(string) </a:t>
            </a: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GetMidpointOfAStraightLine</a:t>
            </a:r>
            <a:r>
              <a:rPr lang="en-US" sz="600" dirty="0" smtClean="0">
                <a:solidFill>
                  <a:schemeClr val="tx1">
                    <a:lumMod val="50000"/>
                    <a:lumOff val="50000"/>
                  </a:schemeClr>
                </a:solidFill>
              </a:rPr>
              <a:t>( x1, y1, x2, y2):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(x1 + x2)/2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midy</a:t>
            </a:r>
            <a:r>
              <a:rPr lang="en-US" sz="600" dirty="0" smtClean="0">
                <a:solidFill>
                  <a:schemeClr val="tx1">
                    <a:lumMod val="50000"/>
                    <a:lumOff val="50000"/>
                  </a:schemeClr>
                </a:solidFill>
              </a:rPr>
              <a:t> = (y1 + y2)/2</a:t>
            </a:r>
          </a:p>
          <a:p>
            <a:r>
              <a:rPr lang="en-US" sz="600" dirty="0" smtClean="0">
                <a:solidFill>
                  <a:schemeClr val="tx1">
                    <a:lumMod val="50000"/>
                    <a:lumOff val="50000"/>
                  </a:schemeClr>
                </a:solidFill>
              </a:rPr>
              <a:t>        return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GetSegmentLengths</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lengthlist</a:t>
            </a:r>
            <a:r>
              <a:rPr lang="en-US" sz="600" dirty="0" smtClean="0">
                <a:solidFill>
                  <a:schemeClr val="tx1">
                    <a:lumMod val="50000"/>
                    <a:lumOff val="50000"/>
                  </a:schemeClr>
                </a:solidFill>
              </a:rPr>
              <a:t> =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positiontracker</a:t>
            </a:r>
            <a:r>
              <a:rPr lang="en-US" sz="600" dirty="0" smtClean="0">
                <a:solidFill>
                  <a:schemeClr val="tx1">
                    <a:lumMod val="50000"/>
                    <a:lumOff val="50000"/>
                  </a:schemeClr>
                </a:solidFill>
              </a:rPr>
              <a:t> = 0</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totaldistance</a:t>
            </a:r>
            <a:r>
              <a:rPr lang="en-US" sz="600" dirty="0" smtClean="0">
                <a:solidFill>
                  <a:schemeClr val="tx1">
                    <a:lumMod val="50000"/>
                    <a:lumOff val="50000"/>
                  </a:schemeClr>
                </a:solidFill>
              </a:rPr>
              <a:t> = 0</a:t>
            </a:r>
          </a:p>
          <a:p>
            <a:r>
              <a:rPr lang="en-US" sz="600" dirty="0" smtClean="0">
                <a:solidFill>
                  <a:schemeClr val="tx1">
                    <a:lumMod val="50000"/>
                    <a:lumOff val="50000"/>
                  </a:schemeClr>
                </a:solidFill>
              </a:rPr>
              <a:t>        try:</a:t>
            </a:r>
          </a:p>
          <a:p>
            <a:r>
              <a:rPr lang="en-US" sz="600" dirty="0" smtClean="0">
                <a:solidFill>
                  <a:schemeClr val="tx1">
                    <a:lumMod val="50000"/>
                    <a:lumOff val="50000"/>
                  </a:schemeClr>
                </a:solidFill>
              </a:rPr>
              <a:t>            for item in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x1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positiontracker</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y1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positiontracker</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x2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positiontracker</a:t>
            </a:r>
            <a:r>
              <a:rPr lang="en-US" sz="600" dirty="0" smtClean="0">
                <a:solidFill>
                  <a:schemeClr val="tx1">
                    <a:lumMod val="50000"/>
                    <a:lumOff val="50000"/>
                  </a:schemeClr>
                </a:solidFill>
              </a:rPr>
              <a:t> +1][0]</a:t>
            </a:r>
          </a:p>
          <a:p>
            <a:r>
              <a:rPr lang="en-US" sz="600" dirty="0" smtClean="0">
                <a:solidFill>
                  <a:schemeClr val="tx1">
                    <a:lumMod val="50000"/>
                    <a:lumOff val="50000"/>
                  </a:schemeClr>
                </a:solidFill>
              </a:rPr>
              <a:t>                y2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positiontracker</a:t>
            </a:r>
            <a:r>
              <a:rPr lang="en-US" sz="600" dirty="0" smtClean="0">
                <a:solidFill>
                  <a:schemeClr val="tx1">
                    <a:lumMod val="50000"/>
                    <a:lumOff val="50000"/>
                  </a:schemeClr>
                </a:solidFill>
              </a:rPr>
              <a:t> +1][1]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segmentdistance</a:t>
            </a:r>
            <a:r>
              <a:rPr lang="en-US" sz="600" dirty="0" smtClean="0">
                <a:solidFill>
                  <a:schemeClr val="tx1">
                    <a:lumMod val="50000"/>
                    <a:lumOff val="50000"/>
                  </a:schemeClr>
                </a:solidFill>
              </a:rPr>
              <a:t> = Distance(x1, y1, x2, y2)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totaldistance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totaldistance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segmentdistance</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lengthlist.append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totaldistance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positiontracker</a:t>
            </a:r>
            <a:r>
              <a:rPr lang="en-US" sz="600" dirty="0" smtClean="0">
                <a:solidFill>
                  <a:schemeClr val="tx1">
                    <a:lumMod val="50000"/>
                    <a:lumOff val="50000"/>
                  </a:schemeClr>
                </a:solidFill>
              </a:rPr>
              <a:t> += 1  </a:t>
            </a:r>
          </a:p>
          <a:p>
            <a:r>
              <a:rPr lang="en-US" sz="600" dirty="0" smtClean="0">
                <a:solidFill>
                  <a:schemeClr val="tx1">
                    <a:lumMod val="50000"/>
                    <a:lumOff val="50000"/>
                  </a:schemeClr>
                </a:solidFill>
              </a:rPr>
              <a:t>        except:</a:t>
            </a:r>
          </a:p>
          <a:p>
            <a:r>
              <a:rPr lang="en-US" sz="600" dirty="0" smtClean="0">
                <a:solidFill>
                  <a:schemeClr val="tx1">
                    <a:lumMod val="50000"/>
                    <a:lumOff val="50000"/>
                  </a:schemeClr>
                </a:solidFill>
              </a:rPr>
              <a:t>            pass</a:t>
            </a:r>
          </a:p>
          <a:p>
            <a:r>
              <a:rPr lang="en-US" sz="600" dirty="0" smtClean="0">
                <a:solidFill>
                  <a:schemeClr val="tx1">
                    <a:lumMod val="50000"/>
                    <a:lumOff val="50000"/>
                  </a:schemeClr>
                </a:solidFill>
              </a:rPr>
              <a:t>        return </a:t>
            </a:r>
            <a:r>
              <a:rPr lang="en-US" sz="600" dirty="0" err="1" smtClean="0">
                <a:solidFill>
                  <a:schemeClr val="tx1">
                    <a:lumMod val="50000"/>
                    <a:lumOff val="50000"/>
                  </a:schemeClr>
                </a:solidFill>
              </a:rPr>
              <a:t>lengthlist</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def </a:t>
            </a:r>
            <a:r>
              <a:rPr lang="en-US" sz="600" dirty="0" err="1" smtClean="0">
                <a:solidFill>
                  <a:schemeClr val="tx1">
                    <a:lumMod val="50000"/>
                    <a:lumOff val="50000"/>
                  </a:schemeClr>
                </a:solidFill>
              </a:rPr>
              <a:t>stringToBoolean</a:t>
            </a:r>
            <a:r>
              <a:rPr lang="en-US" sz="600" dirty="0" smtClean="0">
                <a:solidFill>
                  <a:schemeClr val="tx1">
                    <a:lumMod val="50000"/>
                    <a:lumOff val="50000"/>
                  </a:schemeClr>
                </a:solidFill>
              </a:rPr>
              <a:t>(x):</a:t>
            </a:r>
          </a:p>
          <a:p>
            <a:r>
              <a:rPr lang="en-US" sz="600" dirty="0" smtClean="0">
                <a:solidFill>
                  <a:schemeClr val="tx1">
                    <a:lumMod val="50000"/>
                    <a:lumOff val="50000"/>
                  </a:schemeClr>
                </a:solidFill>
              </a:rPr>
              <a:t>        if x == 'true':</a:t>
            </a:r>
          </a:p>
          <a:p>
            <a:r>
              <a:rPr lang="en-US" sz="600" dirty="0" smtClean="0">
                <a:solidFill>
                  <a:schemeClr val="tx1">
                    <a:lumMod val="50000"/>
                    <a:lumOff val="50000"/>
                  </a:schemeClr>
                </a:solidFill>
              </a:rPr>
              <a:t>             x = True</a:t>
            </a:r>
          </a:p>
          <a:p>
            <a:r>
              <a:rPr lang="en-US" sz="600" dirty="0" smtClean="0">
                <a:solidFill>
                  <a:schemeClr val="tx1">
                    <a:lumMod val="50000"/>
                    <a:lumOff val="50000"/>
                  </a:schemeClr>
                </a:solidFill>
              </a:rPr>
              <a:t>        else:</a:t>
            </a:r>
          </a:p>
          <a:p>
            <a:r>
              <a:rPr lang="en-US" sz="600" dirty="0" smtClean="0">
                <a:solidFill>
                  <a:schemeClr val="tx1">
                    <a:lumMod val="50000"/>
                    <a:lumOff val="50000"/>
                  </a:schemeClr>
                </a:solidFill>
              </a:rPr>
              <a:t>             x = False</a:t>
            </a:r>
          </a:p>
          <a:p>
            <a:r>
              <a:rPr lang="en-US" sz="600" dirty="0" smtClean="0">
                <a:solidFill>
                  <a:schemeClr val="tx1">
                    <a:lumMod val="50000"/>
                    <a:lumOff val="50000"/>
                  </a:schemeClr>
                </a:solidFill>
              </a:rPr>
              <a:t>        return x</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("\n      </a:t>
            </a:r>
            <a:r>
              <a:rPr lang="en-US" sz="600" dirty="0" err="1" smtClean="0">
                <a:solidFill>
                  <a:schemeClr val="tx1">
                    <a:lumMod val="50000"/>
                    <a:lumOff val="50000"/>
                  </a:schemeClr>
                </a:solidFill>
              </a:rPr>
              <a:t>Runing</a:t>
            </a:r>
            <a:r>
              <a:rPr lang="en-US" sz="600" dirty="0" smtClean="0">
                <a:solidFill>
                  <a:schemeClr val="tx1">
                    <a:lumMod val="50000"/>
                    <a:lumOff val="50000"/>
                  </a:schemeClr>
                </a:solidFill>
              </a:rPr>
              <a:t>...Create Perpendicular Lines At The Midpoint of Line Features")</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A Two-Bit Algorithms product.\n      Copyright 2012 Gerry Gabrisch (gerry@gabrisch.us)\n")</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infc</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arcpy.GetParameterAsText</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distance = </a:t>
            </a:r>
            <a:r>
              <a:rPr lang="en-US" sz="600" dirty="0" err="1" smtClean="0">
                <a:solidFill>
                  <a:schemeClr val="tx1">
                    <a:lumMod val="50000"/>
                    <a:lumOff val="50000"/>
                  </a:schemeClr>
                </a:solidFill>
              </a:rPr>
              <a:t>arcpy.GetParameterAsText</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fcname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arcpy.GetParameterAsText</a:t>
            </a:r>
            <a:r>
              <a:rPr lang="en-US" sz="600" dirty="0" smtClean="0">
                <a:solidFill>
                  <a:schemeClr val="tx1">
                    <a:lumMod val="50000"/>
                    <a:lumOff val="50000"/>
                  </a:schemeClr>
                </a:solidFill>
              </a:rPr>
              <a:t>(2)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leftside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arcpy.GetParameterAsText</a:t>
            </a:r>
            <a:r>
              <a:rPr lang="en-US" sz="600" dirty="0" smtClean="0">
                <a:solidFill>
                  <a:schemeClr val="tx1">
                    <a:lumMod val="50000"/>
                    <a:lumOff val="50000"/>
                  </a:schemeClr>
                </a:solidFill>
              </a:rPr>
              <a:t>(3)</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rightside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arcpy.GetParameterAsText</a:t>
            </a:r>
            <a:r>
              <a:rPr lang="en-US" sz="600" dirty="0" smtClean="0">
                <a:solidFill>
                  <a:schemeClr val="tx1">
                    <a:lumMod val="50000"/>
                    <a:lumOff val="50000"/>
                  </a:schemeClr>
                </a:solidFill>
              </a:rPr>
              <a:t>(4)</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bothsides</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arcpy.GetParameterAsText</a:t>
            </a:r>
            <a:r>
              <a:rPr lang="en-US" sz="600" dirty="0" smtClean="0">
                <a:solidFill>
                  <a:schemeClr val="tx1">
                    <a:lumMod val="50000"/>
                    <a:lumOff val="50000"/>
                  </a:schemeClr>
                </a:solidFill>
              </a:rPr>
              <a:t>(5)</a:t>
            </a:r>
          </a:p>
          <a:p>
            <a:r>
              <a:rPr lang="en-US" sz="600" dirty="0" smtClean="0">
                <a:solidFill>
                  <a:schemeClr val="tx1">
                    <a:lumMod val="50000"/>
                    <a:lumOff val="50000"/>
                  </a:schemeClr>
                </a:solidFill>
              </a:rPr>
              <a:t>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leftside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stringToBoolean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leftside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rightside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stringToBoolean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rightside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bothsides</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stringToBoolean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bothsides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Cracking Features...")</a:t>
            </a:r>
          </a:p>
          <a:p>
            <a:r>
              <a:rPr lang="en-US" sz="600" dirty="0" smtClean="0">
                <a:solidFill>
                  <a:schemeClr val="tx1">
                    <a:lumMod val="50000"/>
                    <a:lumOff val="50000"/>
                  </a:schemeClr>
                </a:solidFill>
              </a:rPr>
              <a:t>    #Get the input line files geometry as a python list.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desc</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arcpy.Describe</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infc</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shapefieldname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desc.ShapeFieldName</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rows = </a:t>
            </a:r>
            <a:r>
              <a:rPr lang="en-US" sz="600" dirty="0" err="1" smtClean="0">
                <a:solidFill>
                  <a:schemeClr val="tx1">
                    <a:lumMod val="50000"/>
                    <a:lumOff val="50000"/>
                  </a:schemeClr>
                </a:solidFill>
              </a:rPr>
              <a:t>arcpy.SearchCursor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infc</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listofpointgeometry</a:t>
            </a:r>
            <a:r>
              <a:rPr lang="en-US" sz="600" dirty="0" smtClean="0">
                <a:solidFill>
                  <a:schemeClr val="tx1">
                    <a:lumMod val="50000"/>
                    <a:lumOff val="50000"/>
                  </a:schemeClr>
                </a:solidFill>
              </a:rPr>
              <a:t> =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Finding Midpoints...")</a:t>
            </a:r>
          </a:p>
          <a:p>
            <a:r>
              <a:rPr lang="en-US" sz="600" dirty="0" smtClean="0">
                <a:solidFill>
                  <a:schemeClr val="tx1">
                    <a:lumMod val="50000"/>
                    <a:lumOff val="50000"/>
                  </a:schemeClr>
                </a:solidFill>
              </a:rPr>
              <a:t>    for row in rows:</a:t>
            </a:r>
          </a:p>
          <a:p>
            <a:r>
              <a:rPr lang="en-US" sz="600" dirty="0" smtClean="0">
                <a:solidFill>
                  <a:schemeClr val="tx1">
                    <a:lumMod val="50000"/>
                    <a:lumOff val="50000"/>
                  </a:schemeClr>
                </a:solidFill>
              </a:rPr>
              <a:t>        feat = </a:t>
            </a:r>
            <a:r>
              <a:rPr lang="en-US" sz="600" dirty="0" err="1" smtClean="0">
                <a:solidFill>
                  <a:schemeClr val="tx1">
                    <a:lumMod val="50000"/>
                    <a:lumOff val="50000"/>
                  </a:schemeClr>
                </a:solidFill>
              </a:rPr>
              <a:t>row.getValue</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shapefieldname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midpointDistance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feat.length</a:t>
            </a:r>
            <a:r>
              <a:rPr lang="en-US" sz="600" dirty="0" smtClean="0">
                <a:solidFill>
                  <a:schemeClr val="tx1">
                    <a:lumMod val="50000"/>
                    <a:lumOff val="50000"/>
                  </a:schemeClr>
                </a:solidFill>
              </a:rPr>
              <a:t>/2)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partnum</a:t>
            </a:r>
            <a:r>
              <a:rPr lang="en-US" sz="600" dirty="0" smtClean="0">
                <a:solidFill>
                  <a:schemeClr val="tx1">
                    <a:lumMod val="50000"/>
                    <a:lumOff val="50000"/>
                  </a:schemeClr>
                </a:solidFill>
              </a:rPr>
              <a:t> = 0</a:t>
            </a:r>
          </a:p>
        </p:txBody>
      </p:sp>
      <p:sp>
        <p:nvSpPr>
          <p:cNvPr id="2" name="Title 1"/>
          <p:cNvSpPr>
            <a:spLocks noGrp="1"/>
          </p:cNvSpPr>
          <p:nvPr>
            <p:ph type="ctrTitle"/>
          </p:nvPr>
        </p:nvSpPr>
        <p:spPr>
          <a:xfrm>
            <a:off x="1752600" y="685801"/>
            <a:ext cx="18653760" cy="1295399"/>
          </a:xfrm>
        </p:spPr>
        <p:txBody>
          <a:bodyPr>
            <a:noAutofit/>
          </a:bodyPr>
          <a:lstStyle/>
          <a:p>
            <a:r>
              <a:rPr lang="en-US" sz="5400" b="1" dirty="0" smtClean="0"/>
              <a:t>An ArcGIS/Python toolset to automate the creation</a:t>
            </a:r>
            <a:br>
              <a:rPr lang="en-US" sz="5400" b="1" dirty="0" smtClean="0"/>
            </a:br>
            <a:r>
              <a:rPr lang="en-US" sz="5400" b="1" dirty="0" smtClean="0"/>
              <a:t>of lines perpendicular to the lines in a feature class.</a:t>
            </a:r>
            <a:r>
              <a:rPr lang="en-US" sz="5400" dirty="0" smtClean="0"/>
              <a:t/>
            </a:r>
            <a:br>
              <a:rPr lang="en-US" sz="5400" dirty="0" smtClean="0"/>
            </a:br>
            <a:r>
              <a:rPr lang="en-US" sz="1800" dirty="0" smtClean="0"/>
              <a:t>by Gerry Gabrisch</a:t>
            </a:r>
            <a:r>
              <a:rPr lang="en-US" sz="1600" dirty="0" smtClean="0"/>
              <a:t/>
            </a:r>
            <a:br>
              <a:rPr lang="en-US" sz="1600" dirty="0" smtClean="0"/>
            </a:br>
            <a:r>
              <a:rPr lang="en-US" sz="1600" dirty="0" smtClean="0"/>
              <a:t>GIS Manager, Lummi Indian Business Council</a:t>
            </a:r>
            <a:br>
              <a:rPr lang="en-US" sz="1600" dirty="0" smtClean="0"/>
            </a:br>
            <a:r>
              <a:rPr lang="en-US" sz="1600" dirty="0" smtClean="0"/>
              <a:t>geraldg@lummi-nsn.gov      (360)  384-2372</a:t>
            </a:r>
            <a:endParaRPr lang="en-US" sz="1600" dirty="0"/>
          </a:p>
        </p:txBody>
      </p:sp>
      <p:pic>
        <p:nvPicPr>
          <p:cNvPr id="6" name="Picture 5" descr="MIDPOINT.png"/>
          <p:cNvPicPr>
            <a:picLocks noChangeAspect="1"/>
          </p:cNvPicPr>
          <p:nvPr/>
        </p:nvPicPr>
        <p:blipFill>
          <a:blip r:embed="rId2" cstate="print"/>
          <a:stretch>
            <a:fillRect/>
          </a:stretch>
        </p:blipFill>
        <p:spPr>
          <a:xfrm>
            <a:off x="457200" y="10972800"/>
            <a:ext cx="4571086" cy="2856929"/>
          </a:xfrm>
          <a:prstGeom prst="rect">
            <a:avLst/>
          </a:prstGeom>
        </p:spPr>
      </p:pic>
      <p:pic>
        <p:nvPicPr>
          <p:cNvPr id="7" name="Picture 6" descr="StartNodesLeftSideOnlyPerpToFirstSegment.png"/>
          <p:cNvPicPr>
            <a:picLocks noChangeAspect="1"/>
          </p:cNvPicPr>
          <p:nvPr/>
        </p:nvPicPr>
        <p:blipFill>
          <a:blip r:embed="rId3" cstate="print"/>
          <a:stretch>
            <a:fillRect/>
          </a:stretch>
        </p:blipFill>
        <p:spPr>
          <a:xfrm>
            <a:off x="457200" y="16992600"/>
            <a:ext cx="4571086" cy="2856929"/>
          </a:xfrm>
          <a:prstGeom prst="rect">
            <a:avLst/>
          </a:prstGeom>
        </p:spPr>
      </p:pic>
      <p:pic>
        <p:nvPicPr>
          <p:cNvPr id="9" name="Picture 8" descr="ToolboxGraphic.PNG"/>
          <p:cNvPicPr>
            <a:picLocks noChangeAspect="1"/>
          </p:cNvPicPr>
          <p:nvPr/>
        </p:nvPicPr>
        <p:blipFill>
          <a:blip r:embed="rId4" cstate="print"/>
          <a:stretch>
            <a:fillRect/>
          </a:stretch>
        </p:blipFill>
        <p:spPr>
          <a:xfrm>
            <a:off x="3048000" y="5638800"/>
            <a:ext cx="5105400" cy="1071852"/>
          </a:xfrm>
          <a:prstGeom prst="rect">
            <a:avLst/>
          </a:prstGeom>
          <a:ln>
            <a:solidFill>
              <a:schemeClr val="accent1"/>
            </a:solidFill>
          </a:ln>
        </p:spPr>
      </p:pic>
      <p:sp>
        <p:nvSpPr>
          <p:cNvPr id="11" name="TextBox 10"/>
          <p:cNvSpPr txBox="1"/>
          <p:nvPr/>
        </p:nvSpPr>
        <p:spPr>
          <a:xfrm>
            <a:off x="609600" y="3048000"/>
            <a:ext cx="20802600" cy="2308324"/>
          </a:xfrm>
          <a:prstGeom prst="rect">
            <a:avLst/>
          </a:prstGeom>
          <a:noFill/>
        </p:spPr>
        <p:txBody>
          <a:bodyPr wrap="square" rtlCol="0">
            <a:spAutoFit/>
          </a:bodyPr>
          <a:lstStyle/>
          <a:p>
            <a:r>
              <a:rPr lang="en-US" sz="1800" dirty="0" smtClean="0"/>
              <a:t>This poster describes a set of Python/ArcGIS-</a:t>
            </a:r>
            <a:r>
              <a:rPr lang="en-US" sz="1800" dirty="0" err="1" smtClean="0"/>
              <a:t>ArcToolbox</a:t>
            </a:r>
            <a:r>
              <a:rPr lang="en-US" sz="1800" dirty="0" smtClean="0"/>
              <a:t> scripts that create lines perpendicular to each line record in a feature class.  Three scripts/tools are included in the </a:t>
            </a:r>
            <a:r>
              <a:rPr lang="en-US" sz="1800" i="1" dirty="0" smtClean="0"/>
              <a:t>Create Perpendicular Lines</a:t>
            </a:r>
            <a:r>
              <a:rPr lang="en-US" sz="1800" dirty="0" smtClean="0"/>
              <a:t> toolbox that allow the user to generate perpendicular lines at different  line intersection points and different sides of the lines at user-defined distances.  The three tools include </a:t>
            </a:r>
            <a:r>
              <a:rPr lang="en-US" sz="1800" i="1" dirty="0" smtClean="0"/>
              <a:t>Create Perpendicular Lines at the Midpoint of a Line</a:t>
            </a:r>
            <a:r>
              <a:rPr lang="en-US" sz="1800" dirty="0" smtClean="0"/>
              <a:t>, </a:t>
            </a:r>
            <a:r>
              <a:rPr lang="en-US" sz="1800" i="1" dirty="0" smtClean="0"/>
              <a:t>Create Perpendicular Lines at the End Points of Lines</a:t>
            </a:r>
            <a:r>
              <a:rPr lang="en-US" sz="1800" dirty="0" smtClean="0"/>
              <a:t>, and </a:t>
            </a:r>
            <a:r>
              <a:rPr lang="en-US" sz="1800" i="1" dirty="0" smtClean="0"/>
              <a:t>Create Perpendicular Lines at the Start Point of a Line</a:t>
            </a:r>
            <a:r>
              <a:rPr lang="en-US" sz="1800" dirty="0" smtClean="0"/>
              <a:t>.  Each script outputs a new feature class in the same projection/coordinate system and datum as the input data.  </a:t>
            </a:r>
          </a:p>
          <a:p>
            <a:endParaRPr lang="en-US" sz="1800" dirty="0" smtClean="0"/>
          </a:p>
          <a:p>
            <a:r>
              <a:rPr lang="en-US" sz="1800" dirty="0" smtClean="0"/>
              <a:t>Because these tools rely on feature geometry to perform a number of trigonometric calculations and coordinate system conversions, a projected coordinate system is required.  The </a:t>
            </a:r>
            <a:r>
              <a:rPr lang="en-US" sz="1800" i="1" dirty="0" smtClean="0"/>
              <a:t>Create Perpendicular Lines </a:t>
            </a:r>
            <a:r>
              <a:rPr lang="en-US" sz="1800" dirty="0" smtClean="0"/>
              <a:t>tools are subject to error introduced by map projections.  Selecting a projection that minimizes the distortion of direction for your specific study area is recommended.</a:t>
            </a:r>
          </a:p>
          <a:p>
            <a:endParaRPr lang="en-US" sz="1800" dirty="0" smtClean="0"/>
          </a:p>
          <a:p>
            <a:r>
              <a:rPr lang="en-US" sz="1800" dirty="0" smtClean="0"/>
              <a:t>These tools were generated for ArcGIS 10 and operated under an </a:t>
            </a:r>
            <a:r>
              <a:rPr lang="en-US" sz="1800" dirty="0" err="1" smtClean="0"/>
              <a:t>ArcView</a:t>
            </a:r>
            <a:r>
              <a:rPr lang="en-US" sz="1800" dirty="0" smtClean="0"/>
              <a:t> license, but ArcGIS 9x versions are available on request. </a:t>
            </a:r>
          </a:p>
        </p:txBody>
      </p:sp>
      <p:sp>
        <p:nvSpPr>
          <p:cNvPr id="12" name="TextBox 11"/>
          <p:cNvSpPr txBox="1"/>
          <p:nvPr/>
        </p:nvSpPr>
        <p:spPr>
          <a:xfrm>
            <a:off x="13258800" y="5638800"/>
            <a:ext cx="7149265" cy="4401205"/>
          </a:xfrm>
          <a:prstGeom prst="rect">
            <a:avLst/>
          </a:prstGeom>
          <a:noFill/>
        </p:spPr>
        <p:txBody>
          <a:bodyPr wrap="square" rtlCol="0">
            <a:spAutoFit/>
          </a:bodyPr>
          <a:lstStyle/>
          <a:p>
            <a:r>
              <a:rPr lang="en-US" sz="1400" b="1" dirty="0" smtClean="0"/>
              <a:t>Technical Challenges and Beneficial Outcomes</a:t>
            </a:r>
          </a:p>
          <a:p>
            <a:endParaRPr lang="en-US" sz="1400" dirty="0" smtClean="0"/>
          </a:p>
          <a:p>
            <a:endParaRPr lang="en-US" sz="1400" dirty="0" smtClean="0"/>
          </a:p>
          <a:p>
            <a:pPr marL="342900" indent="-342900">
              <a:buAutoNum type="arabicPeriod"/>
            </a:pPr>
            <a:r>
              <a:rPr lang="en-US" sz="1400" dirty="0" smtClean="0"/>
              <a:t>ArcGIS-arcpy line geometry properties do not necessarily return the true midpoint of a line, only the center of gravity of a line, or the label point of the line.  To overcome the inability to reliably identify a line’s midpoint programmatically, I created subroutines to read each feature’s geometry and ‘walk’ up each record segment-by-segment until the true midpoint is identified.  These subroutines were easily adapted into other geoprocessing tools (not shown) to place a point at a specific length percentage along a line, and create multiple points as specific distances along a line (for example, river mile points).  These line walking subroutines do not require ArcObject programming, operate outside an edit session unlike the </a:t>
            </a:r>
            <a:r>
              <a:rPr lang="en-US" sz="1400" i="1" dirty="0" smtClean="0"/>
              <a:t>proportion</a:t>
            </a:r>
            <a:r>
              <a:rPr lang="en-US" sz="1400" dirty="0" smtClean="0"/>
              <a:t> tool on the ArcGIS COGO toolbar, do not require a linear referencing toolbox, and work with an ArcView  license level.</a:t>
            </a:r>
          </a:p>
          <a:p>
            <a:pPr marL="342900" indent="-342900"/>
            <a:endParaRPr lang="en-US" sz="1400" dirty="0" smtClean="0"/>
          </a:p>
          <a:p>
            <a:pPr marL="342900" indent="-342900">
              <a:buAutoNum type="arabicPeriod"/>
            </a:pPr>
            <a:endParaRPr lang="en-US" sz="1400" dirty="0" smtClean="0"/>
          </a:p>
          <a:p>
            <a:pPr marL="342900" indent="-342900"/>
            <a:r>
              <a:rPr lang="en-US" sz="1400" dirty="0" smtClean="0"/>
              <a:t>2.     These tools convert data between polar coordinates (radians extending counter clockwise where 0 is due east) and degrees travelling clockwise from grid north (zero at north).  A number of subroutines were developed that handle the conversions between degrees from the unit circle (counter clockwise) to degrees from grid north (clockwise) which are more intuitive than native Python math module methods.</a:t>
            </a:r>
          </a:p>
        </p:txBody>
      </p:sp>
      <p:sp>
        <p:nvSpPr>
          <p:cNvPr id="13" name="TextBox 12"/>
          <p:cNvSpPr txBox="1"/>
          <p:nvPr/>
        </p:nvSpPr>
        <p:spPr>
          <a:xfrm>
            <a:off x="533400" y="6934200"/>
            <a:ext cx="5257800" cy="4278094"/>
          </a:xfrm>
          <a:prstGeom prst="rect">
            <a:avLst/>
          </a:prstGeom>
          <a:noFill/>
        </p:spPr>
        <p:txBody>
          <a:bodyPr wrap="square" rtlCol="0">
            <a:spAutoFit/>
          </a:bodyPr>
          <a:lstStyle/>
          <a:p>
            <a:r>
              <a:rPr lang="en-US" sz="1800" dirty="0" smtClean="0"/>
              <a:t>The </a:t>
            </a:r>
            <a:r>
              <a:rPr lang="en-US" sz="1800" i="1" dirty="0" smtClean="0"/>
              <a:t>Create Perpendicular Lines at the Midpoint of a Line </a:t>
            </a:r>
            <a:r>
              <a:rPr lang="en-US" sz="1800" dirty="0" smtClean="0"/>
              <a:t>user interface is shown to the right.  Required input parameters include an input feature class of lines, an output feature class, and the desired length of the perpendicular line (in feature class units of measure).  Optional parameters allow the user to create lines that extend to both sides of the midpoint, to either the right side or left side of the midpoint, or any combination.  If all three check boxes are selected, three different perpendicular lines are created in the output  feature class for each record in the input feature class.</a:t>
            </a:r>
          </a:p>
          <a:p>
            <a:endParaRPr lang="en-US" sz="1400" dirty="0" smtClean="0"/>
          </a:p>
          <a:p>
            <a:endParaRPr lang="en-US" sz="1400" dirty="0" smtClean="0"/>
          </a:p>
          <a:p>
            <a:endParaRPr lang="en-US" sz="1400" dirty="0" smtClean="0"/>
          </a:p>
          <a:p>
            <a:endParaRPr lang="en-US" sz="1400" dirty="0"/>
          </a:p>
        </p:txBody>
      </p:sp>
      <p:sp>
        <p:nvSpPr>
          <p:cNvPr id="15" name="TextBox 14"/>
          <p:cNvSpPr txBox="1"/>
          <p:nvPr/>
        </p:nvSpPr>
        <p:spPr>
          <a:xfrm>
            <a:off x="457200" y="15240000"/>
            <a:ext cx="5029200" cy="2616101"/>
          </a:xfrm>
          <a:prstGeom prst="rect">
            <a:avLst/>
          </a:prstGeom>
          <a:noFill/>
        </p:spPr>
        <p:txBody>
          <a:bodyPr wrap="square" rtlCol="0">
            <a:spAutoFit/>
          </a:bodyPr>
          <a:lstStyle/>
          <a:p>
            <a:r>
              <a:rPr lang="en-US" sz="1800" dirty="0" smtClean="0"/>
              <a:t>Perpendicular lines can also be created that intersect  the start vertex of a line.  The start tool allows the user to create lines that are perpendicular to the first line segment (vertex 0 to vertex 1), or perpendicular to an imaginary line that extends from the start vertex to the end vertex.</a:t>
            </a:r>
          </a:p>
          <a:p>
            <a:endParaRPr lang="en-US" sz="1400" dirty="0" smtClean="0"/>
          </a:p>
          <a:p>
            <a:endParaRPr lang="en-US" sz="1400" dirty="0" smtClean="0"/>
          </a:p>
          <a:p>
            <a:endParaRPr lang="en-US" sz="1400" dirty="0" smtClean="0"/>
          </a:p>
          <a:p>
            <a:endParaRPr lang="en-US" sz="1400" dirty="0"/>
          </a:p>
        </p:txBody>
      </p:sp>
      <p:sp>
        <p:nvSpPr>
          <p:cNvPr id="18" name="TextBox 17"/>
          <p:cNvSpPr txBox="1"/>
          <p:nvPr/>
        </p:nvSpPr>
        <p:spPr>
          <a:xfrm>
            <a:off x="533400" y="13944600"/>
            <a:ext cx="4495800" cy="1169551"/>
          </a:xfrm>
          <a:prstGeom prst="rect">
            <a:avLst/>
          </a:prstGeom>
          <a:noFill/>
        </p:spPr>
        <p:txBody>
          <a:bodyPr wrap="square" rtlCol="0">
            <a:spAutoFit/>
          </a:bodyPr>
          <a:lstStyle/>
          <a:p>
            <a:r>
              <a:rPr lang="en-US" sz="1400" dirty="0" smtClean="0"/>
              <a:t>The mid-point tool’s output lines are perpendicular to an imaginary line extending from the start vertex to the end vertex.  Complex line geometries and multi-part features can return seemingly odd results as shown above in orange. </a:t>
            </a:r>
            <a:endParaRPr lang="en-US" sz="1400" dirty="0"/>
          </a:p>
        </p:txBody>
      </p:sp>
      <p:sp>
        <p:nvSpPr>
          <p:cNvPr id="19" name="TextBox 18"/>
          <p:cNvSpPr txBox="1"/>
          <p:nvPr/>
        </p:nvSpPr>
        <p:spPr>
          <a:xfrm>
            <a:off x="457200" y="19888200"/>
            <a:ext cx="4495800" cy="738664"/>
          </a:xfrm>
          <a:prstGeom prst="rect">
            <a:avLst/>
          </a:prstGeom>
          <a:noFill/>
        </p:spPr>
        <p:txBody>
          <a:bodyPr wrap="square" rtlCol="0">
            <a:spAutoFit/>
          </a:bodyPr>
          <a:lstStyle/>
          <a:p>
            <a:r>
              <a:rPr lang="en-US" sz="1400" dirty="0" smtClean="0"/>
              <a:t>Above is an example of lines generated to the left of the  start vertices and perpendicular to the first line segment of each record (shown in cyan).</a:t>
            </a:r>
            <a:endParaRPr lang="en-US" sz="1400" dirty="0"/>
          </a:p>
        </p:txBody>
      </p:sp>
      <p:grpSp>
        <p:nvGrpSpPr>
          <p:cNvPr id="38" name="Group 37"/>
          <p:cNvGrpSpPr/>
          <p:nvPr/>
        </p:nvGrpSpPr>
        <p:grpSpPr>
          <a:xfrm>
            <a:off x="4114800" y="20650200"/>
            <a:ext cx="4572000" cy="3634264"/>
            <a:chOff x="4267200" y="21107400"/>
            <a:chExt cx="4572000" cy="3634264"/>
          </a:xfrm>
        </p:grpSpPr>
        <p:pic>
          <p:nvPicPr>
            <p:cNvPr id="5" name="Picture 4" descr="EndNodesWithRightSidePerpToLastSegment.png"/>
            <p:cNvPicPr>
              <a:picLocks noChangeAspect="1"/>
            </p:cNvPicPr>
            <p:nvPr/>
          </p:nvPicPr>
          <p:blipFill>
            <a:blip r:embed="rId5" cstate="print"/>
            <a:stretch>
              <a:fillRect/>
            </a:stretch>
          </p:blipFill>
          <p:spPr>
            <a:xfrm>
              <a:off x="4267200" y="21107400"/>
              <a:ext cx="4571086" cy="2856929"/>
            </a:xfrm>
            <a:prstGeom prst="rect">
              <a:avLst/>
            </a:prstGeom>
          </p:spPr>
        </p:pic>
        <p:sp>
          <p:nvSpPr>
            <p:cNvPr id="20" name="TextBox 19"/>
            <p:cNvSpPr txBox="1"/>
            <p:nvPr/>
          </p:nvSpPr>
          <p:spPr>
            <a:xfrm>
              <a:off x="4343400" y="24003000"/>
              <a:ext cx="4495800" cy="738664"/>
            </a:xfrm>
            <a:prstGeom prst="rect">
              <a:avLst/>
            </a:prstGeom>
            <a:noFill/>
          </p:spPr>
          <p:txBody>
            <a:bodyPr wrap="square" rtlCol="0">
              <a:spAutoFit/>
            </a:bodyPr>
            <a:lstStyle/>
            <a:p>
              <a:r>
                <a:rPr lang="en-US" sz="1400" dirty="0" smtClean="0"/>
                <a:t>Above is an example of lines generated to the right side of the end vertices and perpendicular to the last line segment of each record (shown in green).</a:t>
              </a:r>
              <a:endParaRPr lang="en-US" sz="1400" dirty="0"/>
            </a:p>
          </p:txBody>
        </p:sp>
      </p:grpSp>
      <p:grpSp>
        <p:nvGrpSpPr>
          <p:cNvPr id="39" name="Group 38"/>
          <p:cNvGrpSpPr/>
          <p:nvPr/>
        </p:nvGrpSpPr>
        <p:grpSpPr>
          <a:xfrm>
            <a:off x="3962400" y="24688800"/>
            <a:ext cx="4647286" cy="3786664"/>
            <a:chOff x="3962400" y="24688800"/>
            <a:chExt cx="4647286" cy="3786664"/>
          </a:xfrm>
        </p:grpSpPr>
        <p:pic>
          <p:nvPicPr>
            <p:cNvPr id="4" name="Picture 3" descr="EndNodesRightSidePerpToEndNodes.png"/>
            <p:cNvPicPr>
              <a:picLocks noChangeAspect="1"/>
            </p:cNvPicPr>
            <p:nvPr/>
          </p:nvPicPr>
          <p:blipFill>
            <a:blip r:embed="rId6" cstate="print"/>
            <a:stretch>
              <a:fillRect/>
            </a:stretch>
          </p:blipFill>
          <p:spPr>
            <a:xfrm>
              <a:off x="4038600" y="24688800"/>
              <a:ext cx="4571086" cy="2856929"/>
            </a:xfrm>
            <a:prstGeom prst="rect">
              <a:avLst/>
            </a:prstGeom>
          </p:spPr>
        </p:pic>
        <p:sp>
          <p:nvSpPr>
            <p:cNvPr id="21" name="TextBox 20"/>
            <p:cNvSpPr txBox="1"/>
            <p:nvPr/>
          </p:nvSpPr>
          <p:spPr>
            <a:xfrm>
              <a:off x="3962400" y="27736800"/>
              <a:ext cx="4495800" cy="738664"/>
            </a:xfrm>
            <a:prstGeom prst="rect">
              <a:avLst/>
            </a:prstGeom>
            <a:noFill/>
          </p:spPr>
          <p:txBody>
            <a:bodyPr wrap="square" rtlCol="0">
              <a:spAutoFit/>
            </a:bodyPr>
            <a:lstStyle/>
            <a:p>
              <a:r>
                <a:rPr lang="en-US" sz="1400" dirty="0" smtClean="0"/>
                <a:t>Above is an example of lines generated to the right side  of the end vertices and perpendicular to imaginary line connecting the start and end vertex (shown in magenta).</a:t>
              </a:r>
              <a:endParaRPr lang="en-US" sz="1400" dirty="0"/>
            </a:p>
          </p:txBody>
        </p:sp>
      </p:grpSp>
      <p:sp>
        <p:nvSpPr>
          <p:cNvPr id="22" name="TextBox 21"/>
          <p:cNvSpPr txBox="1"/>
          <p:nvPr/>
        </p:nvSpPr>
        <p:spPr>
          <a:xfrm>
            <a:off x="13944600" y="19278600"/>
            <a:ext cx="5105885" cy="9171742"/>
          </a:xfrm>
          <a:prstGeom prst="rect">
            <a:avLst/>
          </a:prstGeom>
          <a:noFill/>
        </p:spPr>
        <p:txBody>
          <a:bodyPr wrap="none" rtlCol="0">
            <a:spAutoFit/>
          </a:bodyPr>
          <a:lstStyle/>
          <a:p>
            <a:r>
              <a:rPr lang="en-US" sz="800" dirty="0" smtClean="0">
                <a:solidFill>
                  <a:schemeClr val="tx1">
                    <a:lumMod val="50000"/>
                    <a:lumOff val="50000"/>
                  </a:schemeClr>
                </a:solidFill>
              </a:rPr>
              <a:t> </a:t>
            </a:r>
            <a:r>
              <a:rPr lang="en-US" sz="600" dirty="0" smtClean="0">
                <a:solidFill>
                  <a:schemeClr val="tx1">
                    <a:lumMod val="50000"/>
                    <a:lumOff val="50000"/>
                  </a:schemeClr>
                </a:solidFill>
              </a:rPr>
              <a:t>partcount = feat.partCount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 = []</a:t>
            </a:r>
          </a:p>
          <a:p>
            <a:r>
              <a:rPr lang="en-US" sz="600" dirty="0" smtClean="0">
                <a:solidFill>
                  <a:schemeClr val="tx1">
                    <a:lumMod val="50000"/>
                    <a:lumOff val="50000"/>
                  </a:schemeClr>
                </a:solidFill>
              </a:rPr>
              <a:t>        while </a:t>
            </a:r>
            <a:r>
              <a:rPr lang="en-US" sz="600" dirty="0" err="1" smtClean="0">
                <a:solidFill>
                  <a:schemeClr val="tx1">
                    <a:lumMod val="50000"/>
                    <a:lumOff val="50000"/>
                  </a:schemeClr>
                </a:solidFill>
              </a:rPr>
              <a:t>partnum</a:t>
            </a:r>
            <a:r>
              <a:rPr lang="en-US" sz="600" dirty="0" smtClean="0">
                <a:solidFill>
                  <a:schemeClr val="tx1">
                    <a:lumMod val="50000"/>
                    <a:lumOff val="50000"/>
                  </a:schemeClr>
                </a:solidFill>
              </a:rPr>
              <a:t> &lt; partcount:</a:t>
            </a:r>
          </a:p>
          <a:p>
            <a:r>
              <a:rPr lang="en-US" sz="600" dirty="0" smtClean="0">
                <a:solidFill>
                  <a:schemeClr val="tx1">
                    <a:lumMod val="50000"/>
                    <a:lumOff val="50000"/>
                  </a:schemeClr>
                </a:solidFill>
              </a:rPr>
              <a:t>            part = </a:t>
            </a:r>
            <a:r>
              <a:rPr lang="en-US" sz="600" dirty="0" err="1" smtClean="0">
                <a:solidFill>
                  <a:schemeClr val="tx1">
                    <a:lumMod val="50000"/>
                    <a:lumOff val="50000"/>
                  </a:schemeClr>
                </a:solidFill>
              </a:rPr>
              <a:t>feat.getPart</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partnum</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part.next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pntcount</a:t>
            </a:r>
            <a:r>
              <a:rPr lang="en-US" sz="600" dirty="0" smtClean="0">
                <a:solidFill>
                  <a:schemeClr val="tx1">
                    <a:lumMod val="50000"/>
                    <a:lumOff val="50000"/>
                  </a:schemeClr>
                </a:solidFill>
              </a:rPr>
              <a:t> = 0</a:t>
            </a:r>
          </a:p>
          <a:p>
            <a:r>
              <a:rPr lang="en-US" sz="600" dirty="0" smtClean="0">
                <a:solidFill>
                  <a:schemeClr val="tx1">
                    <a:lumMod val="50000"/>
                    <a:lumOff val="50000"/>
                  </a:schemeClr>
                </a:solidFill>
              </a:rPr>
              <a:t>            while </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thetuple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thisrecordsgeometry.append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thetuple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part.next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pntcount</a:t>
            </a:r>
            <a:r>
              <a:rPr lang="en-US" sz="600" dirty="0" smtClean="0">
                <a:solidFill>
                  <a:schemeClr val="tx1">
                    <a:lumMod val="50000"/>
                    <a:lumOff val="50000"/>
                  </a:schemeClr>
                </a:solidFill>
              </a:rPr>
              <a:t> += 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partnum</a:t>
            </a:r>
            <a:r>
              <a:rPr lang="en-US" sz="600" dirty="0" smtClean="0">
                <a:solidFill>
                  <a:schemeClr val="tx1">
                    <a:lumMod val="50000"/>
                    <a:lumOff val="50000"/>
                  </a:schemeClr>
                </a:solidFill>
              </a:rPr>
              <a:t> += 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startnode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[0][0],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[0][1]]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endnode</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[-1][0],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[-1][1]]</a:t>
            </a:r>
          </a:p>
          <a:p>
            <a:r>
              <a:rPr lang="en-US" sz="600" dirty="0" smtClean="0">
                <a:solidFill>
                  <a:schemeClr val="tx1">
                    <a:lumMod val="50000"/>
                    <a:lumOff val="50000"/>
                  </a:schemeClr>
                </a:solidFill>
              </a:rPr>
              <a:t>        #If the line is straight, then do this simple calculation to get its midpoint....</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len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 == 2:</a:t>
            </a:r>
          </a:p>
          <a:p>
            <a:r>
              <a:rPr lang="en-US" sz="600" dirty="0" smtClean="0">
                <a:solidFill>
                  <a:schemeClr val="tx1">
                    <a:lumMod val="50000"/>
                    <a:lumOff val="50000"/>
                  </a:schemeClr>
                </a:solidFill>
              </a:rPr>
              <a:t>            midpoint = </a:t>
            </a:r>
            <a:r>
              <a:rPr lang="en-US" sz="600" dirty="0" err="1" smtClean="0">
                <a:solidFill>
                  <a:schemeClr val="tx1">
                    <a:lumMod val="50000"/>
                    <a:lumOff val="50000"/>
                  </a:schemeClr>
                </a:solidFill>
              </a:rPr>
              <a:t>GetMidpointOfAStraightLine</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[0][0],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[0][1],</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[1][0],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[1][1])</a:t>
            </a:r>
          </a:p>
          <a:p>
            <a:r>
              <a:rPr lang="en-US" sz="600" dirty="0" smtClean="0">
                <a:solidFill>
                  <a:schemeClr val="tx1">
                    <a:lumMod val="50000"/>
                    <a:lumOff val="50000"/>
                  </a:schemeClr>
                </a:solidFill>
              </a:rPr>
              <a:t>        #If the line is made of more than two </a:t>
            </a:r>
            <a:r>
              <a:rPr lang="en-US" sz="600" dirty="0" err="1" smtClean="0">
                <a:solidFill>
                  <a:schemeClr val="tx1">
                    <a:lumMod val="50000"/>
                    <a:lumOff val="50000"/>
                  </a:schemeClr>
                </a:solidFill>
              </a:rPr>
              <a:t>verticies</a:t>
            </a:r>
            <a:r>
              <a:rPr lang="en-US" sz="600" dirty="0" smtClean="0">
                <a:solidFill>
                  <a:schemeClr val="tx1">
                    <a:lumMod val="50000"/>
                    <a:lumOff val="50000"/>
                  </a:schemeClr>
                </a:solidFill>
              </a:rPr>
              <a:t>, sum up the line segments until the center point is located...    </a:t>
            </a:r>
          </a:p>
          <a:p>
            <a:r>
              <a:rPr lang="en-US" sz="600" dirty="0" smtClean="0">
                <a:solidFill>
                  <a:schemeClr val="tx1">
                    <a:lumMod val="50000"/>
                    <a:lumOff val="50000"/>
                  </a:schemeClr>
                </a:solidFill>
              </a:rPr>
              <a:t>        else:</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listofsegmentlengths</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GetSegmentLengths</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nodecounter</a:t>
            </a:r>
            <a:r>
              <a:rPr lang="en-US" sz="600" dirty="0" smtClean="0">
                <a:solidFill>
                  <a:schemeClr val="tx1">
                    <a:lumMod val="50000"/>
                    <a:lumOff val="50000"/>
                  </a:schemeClr>
                </a:solidFill>
              </a:rPr>
              <a:t> = 1</a:t>
            </a:r>
          </a:p>
          <a:p>
            <a:r>
              <a:rPr lang="en-US" sz="600" dirty="0" smtClean="0">
                <a:solidFill>
                  <a:schemeClr val="tx1">
                    <a:lumMod val="50000"/>
                    <a:lumOff val="50000"/>
                  </a:schemeClr>
                </a:solidFill>
              </a:rPr>
              <a:t>            for item in </a:t>
            </a:r>
            <a:r>
              <a:rPr lang="en-US" sz="600" dirty="0" err="1" smtClean="0">
                <a:solidFill>
                  <a:schemeClr val="tx1">
                    <a:lumMod val="50000"/>
                    <a:lumOff val="50000"/>
                  </a:schemeClr>
                </a:solidFill>
              </a:rPr>
              <a:t>listofsegmentlengths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if item &lt; </a:t>
            </a:r>
            <a:r>
              <a:rPr lang="en-US" sz="600" dirty="0" err="1" smtClean="0">
                <a:solidFill>
                  <a:schemeClr val="tx1">
                    <a:lumMod val="50000"/>
                    <a:lumOff val="50000"/>
                  </a:schemeClr>
                </a:solidFill>
              </a:rPr>
              <a:t>midpointDistance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nodecounter</a:t>
            </a:r>
            <a:r>
              <a:rPr lang="en-US" sz="600" dirty="0" smtClean="0">
                <a:solidFill>
                  <a:schemeClr val="tx1">
                    <a:lumMod val="50000"/>
                    <a:lumOff val="50000"/>
                  </a:schemeClr>
                </a:solidFill>
              </a:rPr>
              <a:t> += 1</a:t>
            </a:r>
          </a:p>
          <a:p>
            <a:r>
              <a:rPr lang="en-US" sz="600" dirty="0" smtClean="0">
                <a:solidFill>
                  <a:schemeClr val="tx1">
                    <a:lumMod val="50000"/>
                    <a:lumOff val="50000"/>
                  </a:schemeClr>
                </a:solidFill>
              </a:rPr>
              <a:t>                else:</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distanceback</a:t>
            </a:r>
            <a:r>
              <a:rPr lang="en-US" sz="600" dirty="0" smtClean="0">
                <a:solidFill>
                  <a:schemeClr val="tx1">
                    <a:lumMod val="50000"/>
                    <a:lumOff val="50000"/>
                  </a:schemeClr>
                </a:solidFill>
              </a:rPr>
              <a:t> = item - </a:t>
            </a:r>
            <a:r>
              <a:rPr lang="en-US" sz="600" dirty="0" err="1" smtClean="0">
                <a:solidFill>
                  <a:schemeClr val="tx1">
                    <a:lumMod val="50000"/>
                    <a:lumOff val="50000"/>
                  </a:schemeClr>
                </a:solidFill>
              </a:rPr>
              <a:t>midpointDistance</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break</a:t>
            </a:r>
          </a:p>
          <a:p>
            <a:r>
              <a:rPr lang="en-US" sz="600" dirty="0" smtClean="0">
                <a:solidFill>
                  <a:schemeClr val="tx1">
                    <a:lumMod val="50000"/>
                    <a:lumOff val="50000"/>
                  </a:schemeClr>
                </a:solidFill>
              </a:rPr>
              <a:t>            polar = </a:t>
            </a:r>
            <a:r>
              <a:rPr lang="en-US" sz="600" dirty="0" err="1" smtClean="0">
                <a:solidFill>
                  <a:schemeClr val="tx1">
                    <a:lumMod val="50000"/>
                    <a:lumOff val="50000"/>
                  </a:schemeClr>
                </a:solidFill>
              </a:rPr>
              <a:t>CartesianToPolar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nodecounter</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nodecounter</a:t>
            </a:r>
            <a:r>
              <a:rPr lang="en-US" sz="600" dirty="0" smtClean="0">
                <a:solidFill>
                  <a:schemeClr val="tx1">
                    <a:lumMod val="50000"/>
                    <a:lumOff val="50000"/>
                  </a:schemeClr>
                </a:solidFill>
              </a:rPr>
              <a:t> -1])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polardistancetomidpoint</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distanceback</a:t>
            </a:r>
            <a:r>
              <a:rPr lang="en-US" sz="600" dirty="0" smtClean="0">
                <a:solidFill>
                  <a:schemeClr val="tx1">
                    <a:lumMod val="50000"/>
                    <a:lumOff val="50000"/>
                  </a:schemeClr>
                </a:solidFill>
              </a:rPr>
              <a:t>, polar[1]]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midpointascartesiantemp</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PolarToCartesian</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polardistancetomidpoint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nodecounter</a:t>
            </a:r>
            <a:r>
              <a:rPr lang="en-US" sz="600" dirty="0" smtClean="0">
                <a:solidFill>
                  <a:schemeClr val="tx1">
                    <a:lumMod val="50000"/>
                    <a:lumOff val="50000"/>
                  </a:schemeClr>
                </a:solidFill>
              </a:rPr>
              <a:t>][0] + </a:t>
            </a:r>
            <a:r>
              <a:rPr lang="en-US" sz="600" dirty="0" err="1" smtClean="0">
                <a:solidFill>
                  <a:schemeClr val="tx1">
                    <a:lumMod val="50000"/>
                    <a:lumOff val="50000"/>
                  </a:schemeClr>
                </a:solidFill>
              </a:rPr>
              <a:t>midpointascartesiantemp</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midy</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thisrecordsgeometry</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nodecounter</a:t>
            </a:r>
            <a:r>
              <a:rPr lang="en-US" sz="600" dirty="0" smtClean="0">
                <a:solidFill>
                  <a:schemeClr val="tx1">
                    <a:lumMod val="50000"/>
                    <a:lumOff val="50000"/>
                  </a:schemeClr>
                </a:solidFill>
              </a:rPr>
              <a:t>] [1] + </a:t>
            </a:r>
            <a:r>
              <a:rPr lang="en-US" sz="600" dirty="0" err="1" smtClean="0">
                <a:solidFill>
                  <a:schemeClr val="tx1">
                    <a:lumMod val="50000"/>
                    <a:lumOff val="50000"/>
                  </a:schemeClr>
                </a:solidFill>
              </a:rPr>
              <a:t>midpointascartesiantemp</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midpoint = [</a:t>
            </a:r>
            <a:r>
              <a:rPr lang="en-US" sz="600" dirty="0" err="1" smtClean="0">
                <a:solidFill>
                  <a:schemeClr val="tx1">
                    <a:lumMod val="50000"/>
                    <a:lumOff val="50000"/>
                  </a:schemeClr>
                </a:solidFill>
              </a:rPr>
              <a:t>midx,midy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listofpointgeometry.append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startnode,midpoint,endnode</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#Create the data models to store the new </a:t>
            </a:r>
            <a:r>
              <a:rPr lang="en-US" sz="600" dirty="0" err="1" smtClean="0">
                <a:solidFill>
                  <a:schemeClr val="tx1">
                    <a:lumMod val="50000"/>
                    <a:lumOff val="50000"/>
                  </a:schemeClr>
                </a:solidFill>
              </a:rPr>
              <a:t>geometery</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featureList</a:t>
            </a:r>
            <a:r>
              <a:rPr lang="en-US" sz="600" dirty="0" smtClean="0">
                <a:solidFill>
                  <a:schemeClr val="tx1">
                    <a:lumMod val="50000"/>
                    <a:lumOff val="50000"/>
                  </a:schemeClr>
                </a:solidFill>
              </a:rPr>
              <a:t> = []</a:t>
            </a:r>
          </a:p>
          <a:p>
            <a:r>
              <a:rPr lang="en-US" sz="600" dirty="0" smtClean="0">
                <a:solidFill>
                  <a:schemeClr val="tx1">
                    <a:lumMod val="50000"/>
                    <a:lumOff val="50000"/>
                  </a:schemeClr>
                </a:solidFill>
              </a:rPr>
              <a:t>    array = </a:t>
            </a:r>
            <a:r>
              <a:rPr lang="en-US" sz="600" dirty="0" err="1" smtClean="0">
                <a:solidFill>
                  <a:schemeClr val="tx1">
                    <a:lumMod val="50000"/>
                    <a:lumOff val="50000"/>
                  </a:schemeClr>
                </a:solidFill>
              </a:rPr>
              <a:t>arcpy.Array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arcpy.Point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Defining Perpendicular Lines...")</a:t>
            </a:r>
          </a:p>
          <a:p>
            <a:r>
              <a:rPr lang="en-US" sz="600" dirty="0" smtClean="0">
                <a:solidFill>
                  <a:schemeClr val="tx1">
                    <a:lumMod val="50000"/>
                    <a:lumOff val="50000"/>
                  </a:schemeClr>
                </a:solidFill>
              </a:rPr>
              <a:t>    for pt in </a:t>
            </a:r>
            <a:r>
              <a:rPr lang="en-US" sz="600" dirty="0" err="1" smtClean="0">
                <a:solidFill>
                  <a:schemeClr val="tx1">
                    <a:lumMod val="50000"/>
                    <a:lumOff val="50000"/>
                  </a:schemeClr>
                </a:solidFill>
              </a:rPr>
              <a:t>listofpointgeometry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startx</a:t>
            </a:r>
            <a:r>
              <a:rPr lang="en-US" sz="600" dirty="0" smtClean="0">
                <a:solidFill>
                  <a:schemeClr val="tx1">
                    <a:lumMod val="50000"/>
                    <a:lumOff val="50000"/>
                  </a:schemeClr>
                </a:solidFill>
              </a:rPr>
              <a:t> = pt[0][0]</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starty</a:t>
            </a:r>
            <a:r>
              <a:rPr lang="en-US" sz="600" dirty="0" smtClean="0">
                <a:solidFill>
                  <a:schemeClr val="tx1">
                    <a:lumMod val="50000"/>
                    <a:lumOff val="50000"/>
                  </a:schemeClr>
                </a:solidFill>
              </a:rPr>
              <a:t> = pt[0][1]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pt[1][0]</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midy</a:t>
            </a:r>
            <a:r>
              <a:rPr lang="en-US" sz="600" dirty="0" smtClean="0">
                <a:solidFill>
                  <a:schemeClr val="tx1">
                    <a:lumMod val="50000"/>
                    <a:lumOff val="50000"/>
                  </a:schemeClr>
                </a:solidFill>
              </a:rPr>
              <a:t> = pt[1][1]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endx</a:t>
            </a:r>
            <a:r>
              <a:rPr lang="en-US" sz="600" dirty="0" smtClean="0">
                <a:solidFill>
                  <a:schemeClr val="tx1">
                    <a:lumMod val="50000"/>
                    <a:lumOff val="50000"/>
                  </a:schemeClr>
                </a:solidFill>
              </a:rPr>
              <a:t> = pt[2][0]</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endy</a:t>
            </a:r>
            <a:r>
              <a:rPr lang="en-US" sz="600" dirty="0" smtClean="0">
                <a:solidFill>
                  <a:schemeClr val="tx1">
                    <a:lumMod val="50000"/>
                    <a:lumOff val="50000"/>
                  </a:schemeClr>
                </a:solidFill>
              </a:rPr>
              <a:t> = pt[2][1]</a:t>
            </a:r>
          </a:p>
          <a:p>
            <a:r>
              <a:rPr lang="en-US" sz="600" dirty="0" smtClean="0">
                <a:solidFill>
                  <a:schemeClr val="tx1">
                    <a:lumMod val="50000"/>
                    <a:lumOff val="50000"/>
                  </a:schemeClr>
                </a:solidFill>
              </a:rPr>
              <a:t>        #use the start point and end point to get a theta</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polarcoor</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CartesianToPolar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startx,starty</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endx,endy</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#Add and subtract the 90 degrees in radians from the line...</a:t>
            </a:r>
          </a:p>
          <a:p>
            <a:r>
              <a:rPr lang="en-US" sz="600" dirty="0" smtClean="0">
                <a:solidFill>
                  <a:schemeClr val="tx1">
                    <a:lumMod val="50000"/>
                    <a:lumOff val="50000"/>
                  </a:schemeClr>
                </a:solidFill>
              </a:rPr>
              <a:t>        ends = </a:t>
            </a:r>
            <a:r>
              <a:rPr lang="en-US" sz="600" dirty="0" err="1" smtClean="0">
                <a:solidFill>
                  <a:schemeClr val="tx1">
                    <a:lumMod val="50000"/>
                    <a:lumOff val="50000"/>
                  </a:schemeClr>
                </a:solidFill>
              </a:rPr>
              <a:t>AddAndSubtractRadians</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polarcoor</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firstend</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PolarToCartesian</a:t>
            </a:r>
            <a:r>
              <a:rPr lang="en-US" sz="600" dirty="0" smtClean="0">
                <a:solidFill>
                  <a:schemeClr val="tx1">
                    <a:lumMod val="50000"/>
                    <a:lumOff val="50000"/>
                  </a:schemeClr>
                </a:solidFill>
              </a:rPr>
              <a:t>((float(distance),float(ends[0])))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secondend</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PolarToCartesian</a:t>
            </a:r>
            <a:r>
              <a:rPr lang="en-US" sz="600" dirty="0" smtClean="0">
                <a:solidFill>
                  <a:schemeClr val="tx1">
                    <a:lumMod val="50000"/>
                    <a:lumOff val="50000"/>
                  </a:schemeClr>
                </a:solidFill>
              </a:rPr>
              <a:t>((float(distance),float(ends[1])))</a:t>
            </a:r>
          </a:p>
          <a:p>
            <a:r>
              <a:rPr lang="en-US" sz="600" dirty="0" smtClean="0">
                <a:solidFill>
                  <a:schemeClr val="tx1">
                    <a:lumMod val="50000"/>
                    <a:lumOff val="50000"/>
                  </a:schemeClr>
                </a:solidFill>
              </a:rPr>
              <a:t>        firstx2 =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firstend</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firsty2 = </a:t>
            </a:r>
            <a:r>
              <a:rPr lang="en-US" sz="600" dirty="0" err="1" smtClean="0">
                <a:solidFill>
                  <a:schemeClr val="tx1">
                    <a:lumMod val="50000"/>
                    <a:lumOff val="50000"/>
                  </a:schemeClr>
                </a:solidFill>
              </a:rPr>
              <a:t>midy</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firstend</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secondx2 =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secondend</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secondy2 = </a:t>
            </a:r>
            <a:r>
              <a:rPr lang="en-US" sz="600" dirty="0" err="1" smtClean="0">
                <a:solidFill>
                  <a:schemeClr val="tx1">
                    <a:lumMod val="50000"/>
                    <a:lumOff val="50000"/>
                  </a:schemeClr>
                </a:solidFill>
              </a:rPr>
              <a:t>midy</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secondend</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bothsides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firstx2 , firsty2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array.add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secondx2 , secondy2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array.add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polyline = </a:t>
            </a:r>
            <a:r>
              <a:rPr lang="en-US" sz="600" dirty="0" err="1" smtClean="0">
                <a:solidFill>
                  <a:schemeClr val="tx1">
                    <a:lumMod val="50000"/>
                    <a:lumOff val="50000"/>
                  </a:schemeClr>
                </a:solidFill>
              </a:rPr>
              <a:t>arcpy.Polyline</a:t>
            </a:r>
            <a:r>
              <a:rPr lang="en-US" sz="600" dirty="0" smtClean="0">
                <a:solidFill>
                  <a:schemeClr val="tx1">
                    <a:lumMod val="50000"/>
                    <a:lumOff val="50000"/>
                  </a:schemeClr>
                </a:solidFill>
              </a:rPr>
              <a:t>(array)</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array.removeAll</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featureList.append</a:t>
            </a:r>
            <a:r>
              <a:rPr lang="en-US" sz="600" dirty="0" smtClean="0">
                <a:solidFill>
                  <a:schemeClr val="tx1">
                    <a:lumMod val="50000"/>
                    <a:lumOff val="50000"/>
                  </a:schemeClr>
                </a:solidFill>
              </a:rPr>
              <a:t>(polyline)</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leftside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midy</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array.add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firstx2 , firsty2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array.add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polyline = </a:t>
            </a:r>
            <a:r>
              <a:rPr lang="en-US" sz="600" dirty="0" err="1" smtClean="0">
                <a:solidFill>
                  <a:schemeClr val="tx1">
                    <a:lumMod val="50000"/>
                    <a:lumOff val="50000"/>
                  </a:schemeClr>
                </a:solidFill>
              </a:rPr>
              <a:t>arcpy.Polyline</a:t>
            </a:r>
            <a:r>
              <a:rPr lang="en-US" sz="600" dirty="0" smtClean="0">
                <a:solidFill>
                  <a:schemeClr val="tx1">
                    <a:lumMod val="50000"/>
                    <a:lumOff val="50000"/>
                  </a:schemeClr>
                </a:solidFill>
              </a:rPr>
              <a:t>(array)</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array.removeAll</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featureList.append</a:t>
            </a:r>
            <a:r>
              <a:rPr lang="en-US" sz="600" dirty="0" smtClean="0">
                <a:solidFill>
                  <a:schemeClr val="tx1">
                    <a:lumMod val="50000"/>
                    <a:lumOff val="50000"/>
                  </a:schemeClr>
                </a:solidFill>
              </a:rPr>
              <a:t>(polyline)</a:t>
            </a:r>
          </a:p>
          <a:p>
            <a:r>
              <a:rPr lang="en-US" sz="600" dirty="0" smtClean="0">
                <a:solidFill>
                  <a:schemeClr val="tx1">
                    <a:lumMod val="50000"/>
                    <a:lumOff val="50000"/>
                  </a:schemeClr>
                </a:solidFill>
              </a:rPr>
              <a:t>        if </a:t>
            </a:r>
            <a:r>
              <a:rPr lang="en-US" sz="600" dirty="0" err="1" smtClean="0">
                <a:solidFill>
                  <a:schemeClr val="tx1">
                    <a:lumMod val="50000"/>
                    <a:lumOff val="50000"/>
                  </a:schemeClr>
                </a:solidFill>
              </a:rPr>
              <a:t>rightside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midx</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midy</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array.add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pnt.X</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pnt.Y</a:t>
            </a:r>
            <a:r>
              <a:rPr lang="en-US" sz="600" dirty="0" smtClean="0">
                <a:solidFill>
                  <a:schemeClr val="tx1">
                    <a:lumMod val="50000"/>
                    <a:lumOff val="50000"/>
                  </a:schemeClr>
                </a:solidFill>
              </a:rPr>
              <a:t> = secondx2 , secondy2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array.add</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pnt</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polyline = </a:t>
            </a:r>
            <a:r>
              <a:rPr lang="en-US" sz="600" dirty="0" err="1" smtClean="0">
                <a:solidFill>
                  <a:schemeClr val="tx1">
                    <a:lumMod val="50000"/>
                    <a:lumOff val="50000"/>
                  </a:schemeClr>
                </a:solidFill>
              </a:rPr>
              <a:t>arcpy.Polyline</a:t>
            </a:r>
            <a:r>
              <a:rPr lang="en-US" sz="600" dirty="0" smtClean="0">
                <a:solidFill>
                  <a:schemeClr val="tx1">
                    <a:lumMod val="50000"/>
                    <a:lumOff val="50000"/>
                  </a:schemeClr>
                </a:solidFill>
              </a:rPr>
              <a:t>(array)</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array.removeAll</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featureList.append</a:t>
            </a:r>
            <a:r>
              <a:rPr lang="en-US" sz="600" dirty="0" smtClean="0">
                <a:solidFill>
                  <a:schemeClr val="tx1">
                    <a:lumMod val="50000"/>
                    <a:lumOff val="50000"/>
                  </a:schemeClr>
                </a:solidFill>
              </a:rPr>
              <a:t>(polyline)</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Creating New Feature Class...")</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arcpy.CopyFeatures_management</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featureList</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fcname</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spatialRef</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arcpy.Describe</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infc</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spatialReference</a:t>
            </a:r>
            <a:endParaRPr lang="en-US" sz="600" dirty="0" smtClean="0">
              <a:solidFill>
                <a:schemeClr val="tx1">
                  <a:lumMod val="50000"/>
                  <a:lumOff val="50000"/>
                </a:schemeClr>
              </a:solidFill>
            </a:endParaRP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arcpy.DefineProjection_management</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fcname</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spatialRef</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      Done")      </a:t>
            </a:r>
          </a:p>
          <a:p>
            <a:r>
              <a:rPr lang="en-US" sz="600" dirty="0" smtClean="0">
                <a:solidFill>
                  <a:schemeClr val="tx1">
                    <a:lumMod val="50000"/>
                    <a:lumOff val="50000"/>
                  </a:schemeClr>
                </a:solidFill>
              </a:rPr>
              <a:t>except </a:t>
            </a:r>
            <a:r>
              <a:rPr lang="en-US" sz="600" dirty="0" err="1" smtClean="0">
                <a:solidFill>
                  <a:schemeClr val="tx1">
                    <a:lumMod val="50000"/>
                    <a:lumOff val="50000"/>
                  </a:schemeClr>
                </a:solidFill>
              </a:rPr>
              <a:t>arcpy.ExecuteError</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msgs</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arcpy.GetMessages</a:t>
            </a:r>
            <a:r>
              <a:rPr lang="en-US" sz="600" dirty="0" smtClean="0">
                <a:solidFill>
                  <a:schemeClr val="tx1">
                    <a:lumMod val="50000"/>
                    <a:lumOff val="50000"/>
                  </a:schemeClr>
                </a:solidFill>
              </a:rPr>
              <a:t>(2)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arcpy.AddError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msgs</a:t>
            </a:r>
            <a:r>
              <a:rPr lang="en-US" sz="600" dirty="0" smtClean="0">
                <a:solidFill>
                  <a:schemeClr val="tx1">
                    <a:lumMod val="50000"/>
                    <a:lumOff val="50000"/>
                  </a:schemeClr>
                </a:solidFill>
              </a:rPr>
              <a:t>)  </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msgs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except: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tb</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sys.exc_info</a:t>
            </a:r>
            <a:r>
              <a:rPr lang="en-US" sz="600" dirty="0" smtClean="0">
                <a:solidFill>
                  <a:schemeClr val="tx1">
                    <a:lumMod val="50000"/>
                    <a:lumOff val="50000"/>
                  </a:schemeClr>
                </a:solidFill>
              </a:rPr>
              <a:t>()[2]</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tbinfo</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traceback.format_tb</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tb</a:t>
            </a:r>
            <a:r>
              <a:rPr lang="en-US" sz="600" dirty="0" smtClean="0">
                <a:solidFill>
                  <a:schemeClr val="tx1">
                    <a:lumMod val="50000"/>
                    <a:lumOff val="50000"/>
                  </a:schemeClr>
                </a:solidFill>
              </a:rPr>
              <a:t>)[0]</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pymsg</a:t>
            </a:r>
            <a:r>
              <a:rPr lang="en-US" sz="600" dirty="0" smtClean="0">
                <a:solidFill>
                  <a:schemeClr val="tx1">
                    <a:lumMod val="50000"/>
                    <a:lumOff val="50000"/>
                  </a:schemeClr>
                </a:solidFill>
              </a:rPr>
              <a:t> = "PYTHON ERRORS:\</a:t>
            </a:r>
            <a:r>
              <a:rPr lang="en-US" sz="600" dirty="0" err="1" smtClean="0">
                <a:solidFill>
                  <a:schemeClr val="tx1">
                    <a:lumMod val="50000"/>
                    <a:lumOff val="50000"/>
                  </a:schemeClr>
                </a:solidFill>
              </a:rPr>
              <a:t>nTraceback</a:t>
            </a:r>
            <a:r>
              <a:rPr lang="en-US" sz="600" dirty="0" smtClean="0">
                <a:solidFill>
                  <a:schemeClr val="tx1">
                    <a:lumMod val="50000"/>
                    <a:lumOff val="50000"/>
                  </a:schemeClr>
                </a:solidFill>
              </a:rPr>
              <a:t> info:\n" + </a:t>
            </a:r>
            <a:r>
              <a:rPr lang="en-US" sz="600" dirty="0" err="1" smtClean="0">
                <a:solidFill>
                  <a:schemeClr val="tx1">
                    <a:lumMod val="50000"/>
                    <a:lumOff val="50000"/>
                  </a:schemeClr>
                </a:solidFill>
              </a:rPr>
              <a:t>tbinfo</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nError</a:t>
            </a:r>
            <a:r>
              <a:rPr lang="en-US" sz="600" dirty="0" smtClean="0">
                <a:solidFill>
                  <a:schemeClr val="tx1">
                    <a:lumMod val="50000"/>
                    <a:lumOff val="50000"/>
                  </a:schemeClr>
                </a:solidFill>
              </a:rPr>
              <a:t> Info:\n" + </a:t>
            </a:r>
            <a:r>
              <a:rPr lang="en-US" sz="600" dirty="0" err="1" smtClean="0">
                <a:solidFill>
                  <a:schemeClr val="tx1">
                    <a:lumMod val="50000"/>
                    <a:lumOff val="50000"/>
                  </a:schemeClr>
                </a:solidFill>
              </a:rPr>
              <a:t>str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sys.exc_info</a:t>
            </a:r>
            <a:r>
              <a:rPr lang="en-US" sz="600" dirty="0" smtClean="0">
                <a:solidFill>
                  <a:schemeClr val="tx1">
                    <a:lumMod val="50000"/>
                    <a:lumOff val="50000"/>
                  </a:schemeClr>
                </a:solidFill>
              </a:rPr>
              <a:t>()[1])</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msgs</a:t>
            </a:r>
            <a:r>
              <a:rPr lang="en-US" sz="600" dirty="0" smtClean="0">
                <a:solidFill>
                  <a:schemeClr val="tx1">
                    <a:lumMod val="50000"/>
                    <a:lumOff val="50000"/>
                  </a:schemeClr>
                </a:solidFill>
              </a:rPr>
              <a:t> = "</a:t>
            </a:r>
            <a:r>
              <a:rPr lang="en-US" sz="600" dirty="0" err="1" smtClean="0">
                <a:solidFill>
                  <a:schemeClr val="tx1">
                    <a:lumMod val="50000"/>
                    <a:lumOff val="50000"/>
                  </a:schemeClr>
                </a:solidFill>
              </a:rPr>
              <a:t>ArcPy</a:t>
            </a:r>
            <a:r>
              <a:rPr lang="en-US" sz="600" dirty="0" smtClean="0">
                <a:solidFill>
                  <a:schemeClr val="tx1">
                    <a:lumMod val="50000"/>
                    <a:lumOff val="50000"/>
                  </a:schemeClr>
                </a:solidFill>
              </a:rPr>
              <a:t> ERRORS:\n" + </a:t>
            </a:r>
            <a:r>
              <a:rPr lang="en-US" sz="600" dirty="0" err="1" smtClean="0">
                <a:solidFill>
                  <a:schemeClr val="tx1">
                    <a:lumMod val="50000"/>
                    <a:lumOff val="50000"/>
                  </a:schemeClr>
                </a:solidFill>
              </a:rPr>
              <a:t>arcpy.GetMessages</a:t>
            </a:r>
            <a:r>
              <a:rPr lang="en-US" sz="600" dirty="0" smtClean="0">
                <a:solidFill>
                  <a:schemeClr val="tx1">
                    <a:lumMod val="50000"/>
                    <a:lumOff val="50000"/>
                  </a:schemeClr>
                </a:solidFill>
              </a:rPr>
              <a:t>(2) + "\n"</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arcpy.AddError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pymsg</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arcpy.AddError</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msgs</a:t>
            </a:r>
            <a:r>
              <a:rPr lang="en-US" sz="600" dirty="0" smtClean="0">
                <a:solidFill>
                  <a:schemeClr val="tx1">
                    <a:lumMod val="50000"/>
                    <a:lumOff val="50000"/>
                  </a:schemeClr>
                </a:solidFill>
              </a:rPr>
              <a:t>)</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a:t>
            </a:r>
            <a:r>
              <a:rPr lang="en-US" sz="600" dirty="0" err="1" smtClean="0">
                <a:solidFill>
                  <a:schemeClr val="tx1">
                    <a:lumMod val="50000"/>
                    <a:lumOff val="50000"/>
                  </a:schemeClr>
                </a:solidFill>
              </a:rPr>
              <a:t>pymsg</a:t>
            </a:r>
            <a:r>
              <a:rPr lang="en-US" sz="600" dirty="0" smtClean="0">
                <a:solidFill>
                  <a:schemeClr val="tx1">
                    <a:lumMod val="50000"/>
                    <a:lumOff val="50000"/>
                  </a:schemeClr>
                </a:solidFill>
              </a:rPr>
              <a:t> + "\n")</a:t>
            </a:r>
          </a:p>
          <a:p>
            <a:r>
              <a:rPr lang="en-US" sz="600" dirty="0" smtClean="0">
                <a:solidFill>
                  <a:schemeClr val="tx1">
                    <a:lumMod val="50000"/>
                    <a:lumOff val="50000"/>
                  </a:schemeClr>
                </a:solidFill>
              </a:rPr>
              <a:t>    </a:t>
            </a:r>
            <a:r>
              <a:rPr lang="en-US" sz="600" dirty="0" err="1" smtClean="0">
                <a:solidFill>
                  <a:schemeClr val="tx1">
                    <a:lumMod val="50000"/>
                    <a:lumOff val="50000"/>
                  </a:schemeClr>
                </a:solidFill>
              </a:rPr>
              <a:t>gPrint</a:t>
            </a:r>
            <a:r>
              <a:rPr lang="en-US" sz="600" dirty="0" smtClean="0">
                <a:solidFill>
                  <a:schemeClr val="tx1">
                    <a:lumMod val="50000"/>
                    <a:lumOff val="50000"/>
                  </a:schemeClr>
                </a:solidFill>
              </a:rPr>
              <a:t> (</a:t>
            </a:r>
            <a:r>
              <a:rPr lang="en-US" sz="600" dirty="0" err="1" smtClean="0">
                <a:solidFill>
                  <a:schemeClr val="tx1">
                    <a:lumMod val="50000"/>
                    <a:lumOff val="50000"/>
                  </a:schemeClr>
                </a:solidFill>
              </a:rPr>
              <a:t>msgs</a:t>
            </a:r>
            <a:r>
              <a:rPr lang="en-US" sz="600" dirty="0" smtClean="0">
                <a:solidFill>
                  <a:schemeClr val="tx1">
                    <a:lumMod val="50000"/>
                    <a:lumOff val="50000"/>
                  </a:schemeClr>
                </a:solidFill>
              </a:rPr>
              <a:t>)</a:t>
            </a:r>
            <a:endParaRPr lang="en-US" sz="600" dirty="0"/>
          </a:p>
        </p:txBody>
      </p:sp>
      <p:cxnSp>
        <p:nvCxnSpPr>
          <p:cNvPr id="32" name="Elbow Connector 31"/>
          <p:cNvCxnSpPr/>
          <p:nvPr/>
        </p:nvCxnSpPr>
        <p:spPr>
          <a:xfrm rot="5400000">
            <a:off x="-381000" y="15163800"/>
            <a:ext cx="22479000" cy="3276600"/>
          </a:xfrm>
          <a:prstGeom prst="bentConnector3">
            <a:avLst>
              <a:gd name="adj1" fmla="val 56102"/>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3258800" y="10668000"/>
            <a:ext cx="7149265" cy="4401205"/>
          </a:xfrm>
          <a:prstGeom prst="rect">
            <a:avLst/>
          </a:prstGeom>
          <a:noFill/>
        </p:spPr>
        <p:txBody>
          <a:bodyPr wrap="square" rtlCol="0">
            <a:spAutoFit/>
          </a:bodyPr>
          <a:lstStyle/>
          <a:p>
            <a:r>
              <a:rPr lang="en-US" sz="1400" b="1" dirty="0" smtClean="0"/>
              <a:t>Future Development</a:t>
            </a:r>
          </a:p>
          <a:p>
            <a:endParaRPr lang="en-US" sz="1400" dirty="0" smtClean="0"/>
          </a:p>
          <a:p>
            <a:endParaRPr lang="en-US" sz="1400" dirty="0" smtClean="0"/>
          </a:p>
          <a:p>
            <a:pPr marL="342900" indent="-342900"/>
            <a:r>
              <a:rPr lang="en-US" sz="1400" dirty="0" smtClean="0"/>
              <a:t>1.     These tool currently only return perpendicular lines.  Future developments will include lines at any user-defined angle.</a:t>
            </a:r>
          </a:p>
          <a:p>
            <a:pPr marL="342900" indent="-342900"/>
            <a:endParaRPr lang="en-US" sz="1400" dirty="0" smtClean="0"/>
          </a:p>
          <a:p>
            <a:pPr marL="342900" indent="-342900">
              <a:buAutoNum type="arabicPeriod"/>
            </a:pPr>
            <a:endParaRPr lang="en-US" sz="1400" dirty="0" smtClean="0"/>
          </a:p>
          <a:p>
            <a:pPr marL="342900" indent="-342900">
              <a:buAutoNum type="arabicPeriod" startAt="2"/>
            </a:pPr>
            <a:r>
              <a:rPr lang="en-US" sz="1400" dirty="0" smtClean="0"/>
              <a:t>All perpendicular lines must intersect the midpoint or end vertices.  Future developments may include intersections at any point along the line feature.  </a:t>
            </a:r>
          </a:p>
          <a:p>
            <a:pPr marL="342900" indent="-342900">
              <a:buAutoNum type="arabicPeriod" startAt="2"/>
            </a:pPr>
            <a:endParaRPr lang="en-US" sz="1400" dirty="0" smtClean="0"/>
          </a:p>
          <a:p>
            <a:pPr marL="342900" indent="-342900">
              <a:buAutoNum type="arabicPeriod" startAt="3"/>
            </a:pPr>
            <a:r>
              <a:rPr lang="en-US" sz="1400" dirty="0" smtClean="0"/>
              <a:t>Is there something else you would like to see?  If so, pencil your request below:</a:t>
            </a:r>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a:p>
            <a:pPr marL="342900" indent="-342900">
              <a:buAutoNum type="arabicPeriod" startAt="3"/>
            </a:pPr>
            <a:endParaRPr lang="en-US" sz="1400" dirty="0" smtClean="0"/>
          </a:p>
        </p:txBody>
      </p:sp>
      <p:sp>
        <p:nvSpPr>
          <p:cNvPr id="24" name="TextBox 23"/>
          <p:cNvSpPr txBox="1"/>
          <p:nvPr/>
        </p:nvSpPr>
        <p:spPr>
          <a:xfrm>
            <a:off x="13258800" y="14630400"/>
            <a:ext cx="7149265" cy="4185761"/>
          </a:xfrm>
          <a:prstGeom prst="rect">
            <a:avLst/>
          </a:prstGeom>
          <a:noFill/>
        </p:spPr>
        <p:txBody>
          <a:bodyPr wrap="square" rtlCol="0">
            <a:spAutoFit/>
          </a:bodyPr>
          <a:lstStyle/>
          <a:p>
            <a:r>
              <a:rPr lang="en-US" sz="1400" b="1" dirty="0" smtClean="0"/>
              <a:t>Applications </a:t>
            </a:r>
          </a:p>
          <a:p>
            <a:endParaRPr lang="en-US" sz="1400" dirty="0" smtClean="0"/>
          </a:p>
          <a:p>
            <a:pPr marL="342900" indent="-342900">
              <a:buFont typeface="+mj-lt"/>
              <a:buAutoNum type="arabicPeriod"/>
            </a:pPr>
            <a:r>
              <a:rPr lang="en-US" sz="1400" dirty="0" smtClean="0"/>
              <a:t>This tool has supported research at Western Washington University to automatically generate beach elevation profiles perpendicular to the mean higher high water line; the profiles  were used as inputs to a two-dimensional beach erosion model. (</a:t>
            </a:r>
            <a:r>
              <a:rPr lang="en-US" sz="1400" dirty="0" err="1" smtClean="0"/>
              <a:t>Grilliot</a:t>
            </a:r>
            <a:r>
              <a:rPr lang="en-US" sz="1400" dirty="0" smtClean="0"/>
              <a:t>, M.J.  2009. Rising seas and sandy beach transgressions : a study in northern Puget Sound, WA.  M.S. Thesis, Western Washington University.  Bellingham, WA.)</a:t>
            </a:r>
          </a:p>
          <a:p>
            <a:pPr marL="342900" indent="-342900">
              <a:buFont typeface="+mj-lt"/>
              <a:buAutoNum type="arabicPeriod"/>
            </a:pPr>
            <a:endParaRPr lang="en-US" sz="1400" dirty="0" smtClean="0"/>
          </a:p>
          <a:p>
            <a:pPr marL="342900" indent="-342900">
              <a:buFont typeface="+mj-lt"/>
              <a:buAutoNum type="arabicPeriod"/>
            </a:pPr>
            <a:r>
              <a:rPr lang="en-US" sz="1400" dirty="0" smtClean="0"/>
              <a:t>These tools were also used to support the Institute For Watershed Studies </a:t>
            </a:r>
            <a:r>
              <a:rPr lang="en-US" sz="1400" i="1" dirty="0" smtClean="0"/>
              <a:t>Lake Whatcom Bathymetry and Morphology</a:t>
            </a:r>
            <a:r>
              <a:rPr lang="en-US" sz="1400" dirty="0" smtClean="0"/>
              <a:t> report (Mitchell et al. 2010) to generate lines of the greatest width (perpendicular to the geometric centerline) and  breadth lines (lines perpendicular to lines of the greatest fetch) of Lake Whatcom in Whatcom County Washington. http://ceratium.ietc.wwu.edu/IWS2/lakestudies/lakewhatcom/online_pdf/bathymetry2010.pdf</a:t>
            </a:r>
          </a:p>
          <a:p>
            <a:pPr marL="342900" indent="-342900">
              <a:buFont typeface="+mj-lt"/>
              <a:buAutoNum type="arabicPeriod"/>
            </a:pPr>
            <a:endParaRPr lang="en-US" sz="1400" dirty="0" smtClean="0"/>
          </a:p>
          <a:p>
            <a:pPr marL="342900" indent="-342900">
              <a:buFont typeface="+mj-lt"/>
              <a:buAutoNum type="arabicPeriod"/>
            </a:pPr>
            <a:r>
              <a:rPr lang="en-US" sz="1400" dirty="0" smtClean="0"/>
              <a:t>These tools were also used to support the Lummi Nation Coastal Zone Management Plan to identify average slopes within 200 ft of the mean higher high water line. http://lnnr.lummi-nsn.gov/LummiWebsite/userfiles/1_MHMP_2010FINAL-wAppendices.pdf</a:t>
            </a:r>
          </a:p>
          <a:p>
            <a:pPr marL="342900" indent="-342900"/>
            <a:endParaRPr lang="en-US" sz="1400" dirty="0" smtClean="0"/>
          </a:p>
        </p:txBody>
      </p:sp>
      <p:sp>
        <p:nvSpPr>
          <p:cNvPr id="27" name="TextBox 26"/>
          <p:cNvSpPr txBox="1"/>
          <p:nvPr/>
        </p:nvSpPr>
        <p:spPr>
          <a:xfrm>
            <a:off x="17754600" y="25679400"/>
            <a:ext cx="2328201" cy="3108543"/>
          </a:xfrm>
          <a:prstGeom prst="rect">
            <a:avLst/>
          </a:prstGeom>
          <a:noFill/>
        </p:spPr>
        <p:txBody>
          <a:bodyPr wrap="square" rtlCol="0">
            <a:spAutoFit/>
          </a:bodyPr>
          <a:lstStyle/>
          <a:p>
            <a:pPr algn="r"/>
            <a:r>
              <a:rPr lang="en-US" sz="1400" dirty="0" smtClean="0"/>
              <a:t>Download the tool for here:</a:t>
            </a:r>
          </a:p>
          <a:p>
            <a:pPr algn="r"/>
            <a:endParaRPr lang="en-US" sz="1400" dirty="0" smtClean="0"/>
          </a:p>
          <a:p>
            <a:pPr algn="r"/>
            <a:endParaRPr lang="en-US" sz="1400" dirty="0" smtClean="0"/>
          </a:p>
          <a:p>
            <a:pPr algn="r"/>
            <a:endParaRPr lang="en-US" sz="1400" dirty="0" smtClean="0"/>
          </a:p>
          <a:p>
            <a:pPr algn="r"/>
            <a:endParaRPr lang="en-US" sz="1400" dirty="0" smtClean="0"/>
          </a:p>
          <a:p>
            <a:pPr algn="r"/>
            <a:endParaRPr lang="en-US" sz="1400" dirty="0" smtClean="0"/>
          </a:p>
          <a:p>
            <a:pPr algn="r"/>
            <a:r>
              <a:rPr lang="en-US" sz="1400" dirty="0" smtClean="0"/>
              <a:t>More scripts at this website:</a:t>
            </a:r>
          </a:p>
          <a:p>
            <a:pPr algn="r"/>
            <a:endParaRPr lang="en-US" sz="1400" dirty="0" smtClean="0"/>
          </a:p>
          <a:p>
            <a:pPr algn="r"/>
            <a:endParaRPr lang="en-US" sz="1400" dirty="0" smtClean="0"/>
          </a:p>
          <a:p>
            <a:pPr algn="r"/>
            <a:endParaRPr lang="en-US" sz="1400" dirty="0" smtClean="0"/>
          </a:p>
          <a:p>
            <a:pPr algn="r"/>
            <a:endParaRPr lang="en-US" sz="1400" dirty="0" smtClean="0"/>
          </a:p>
          <a:p>
            <a:pPr algn="r"/>
            <a:endParaRPr lang="en-US" sz="1400" dirty="0" smtClean="0"/>
          </a:p>
          <a:p>
            <a:pPr algn="r"/>
            <a:r>
              <a:rPr lang="en-US" sz="1400" dirty="0" smtClean="0"/>
              <a:t>Custom tool development?</a:t>
            </a:r>
          </a:p>
          <a:p>
            <a:pPr algn="r"/>
            <a:r>
              <a:rPr lang="en-US" sz="1400" dirty="0" smtClean="0"/>
              <a:t>Contact information here:</a:t>
            </a:r>
            <a:endParaRPr lang="en-US" sz="1400" dirty="0"/>
          </a:p>
        </p:txBody>
      </p:sp>
      <p:pic>
        <p:nvPicPr>
          <p:cNvPr id="26" name="Picture 25" descr="contactinformation.png"/>
          <p:cNvPicPr>
            <a:picLocks noChangeAspect="1"/>
          </p:cNvPicPr>
          <p:nvPr/>
        </p:nvPicPr>
        <p:blipFill>
          <a:blip r:embed="rId7" cstate="print"/>
          <a:stretch>
            <a:fillRect/>
          </a:stretch>
        </p:blipFill>
        <p:spPr>
          <a:xfrm>
            <a:off x="20040600" y="27660600"/>
            <a:ext cx="1600201" cy="1600200"/>
          </a:xfrm>
          <a:prstGeom prst="rect">
            <a:avLst/>
          </a:prstGeom>
        </p:spPr>
      </p:pic>
      <p:pic>
        <p:nvPicPr>
          <p:cNvPr id="29" name="Picture 28" descr="gabrischscriptshtmlfunky.png"/>
          <p:cNvPicPr>
            <a:picLocks noChangeAspect="1"/>
          </p:cNvPicPr>
          <p:nvPr/>
        </p:nvPicPr>
        <p:blipFill>
          <a:blip r:embed="rId8" cstate="print"/>
          <a:stretch>
            <a:fillRect/>
          </a:stretch>
        </p:blipFill>
        <p:spPr>
          <a:xfrm>
            <a:off x="20116799" y="26558748"/>
            <a:ext cx="914401" cy="914400"/>
          </a:xfrm>
          <a:prstGeom prst="rect">
            <a:avLst/>
          </a:prstGeom>
        </p:spPr>
      </p:pic>
      <p:pic>
        <p:nvPicPr>
          <p:cNvPr id="30" name="Picture 29" descr="DownloadTool.png"/>
          <p:cNvPicPr>
            <a:picLocks noChangeAspect="1"/>
          </p:cNvPicPr>
          <p:nvPr/>
        </p:nvPicPr>
        <p:blipFill>
          <a:blip r:embed="rId9" cstate="print"/>
          <a:stretch>
            <a:fillRect/>
          </a:stretch>
        </p:blipFill>
        <p:spPr>
          <a:xfrm>
            <a:off x="20116799" y="25374600"/>
            <a:ext cx="996697" cy="996696"/>
          </a:xfrm>
          <a:prstGeom prst="rect">
            <a:avLst/>
          </a:prstGeom>
        </p:spPr>
      </p:pic>
      <p:sp>
        <p:nvSpPr>
          <p:cNvPr id="34" name="TextBox 33"/>
          <p:cNvSpPr txBox="1"/>
          <p:nvPr/>
        </p:nvSpPr>
        <p:spPr>
          <a:xfrm>
            <a:off x="10972800" y="19050000"/>
            <a:ext cx="1595309" cy="215444"/>
          </a:xfrm>
          <a:prstGeom prst="rect">
            <a:avLst/>
          </a:prstGeom>
          <a:noFill/>
        </p:spPr>
        <p:txBody>
          <a:bodyPr wrap="none" rtlCol="0">
            <a:spAutoFit/>
          </a:bodyPr>
          <a:lstStyle/>
          <a:p>
            <a:r>
              <a:rPr lang="en-US" sz="800" dirty="0" smtClean="0"/>
              <a:t>Source code for the midpoint tool</a:t>
            </a:r>
            <a:endParaRPr lang="en-US" sz="800" dirty="0"/>
          </a:p>
        </p:txBody>
      </p:sp>
      <p:sp>
        <p:nvSpPr>
          <p:cNvPr id="35" name="TextBox 34"/>
          <p:cNvSpPr txBox="1"/>
          <p:nvPr/>
        </p:nvSpPr>
        <p:spPr>
          <a:xfrm>
            <a:off x="609600" y="22479000"/>
            <a:ext cx="3048000" cy="2862322"/>
          </a:xfrm>
          <a:prstGeom prst="rect">
            <a:avLst/>
          </a:prstGeom>
          <a:noFill/>
        </p:spPr>
        <p:txBody>
          <a:bodyPr wrap="square" rtlCol="0">
            <a:spAutoFit/>
          </a:bodyPr>
          <a:lstStyle/>
          <a:p>
            <a:r>
              <a:rPr lang="en-US" sz="1800" dirty="0" smtClean="0"/>
              <a:t>Finally, perpendicular lines can be </a:t>
            </a:r>
            <a:r>
              <a:rPr lang="en-US" sz="1800" dirty="0" smtClean="0"/>
              <a:t>created that </a:t>
            </a:r>
            <a:r>
              <a:rPr lang="en-US" sz="1800" dirty="0" smtClean="0"/>
              <a:t>intersect  the end vertex of a line.  </a:t>
            </a:r>
            <a:r>
              <a:rPr lang="en-US" sz="1800" dirty="0" smtClean="0"/>
              <a:t> </a:t>
            </a:r>
            <a:r>
              <a:rPr lang="en-US" sz="1800" dirty="0" smtClean="0"/>
              <a:t>The </a:t>
            </a:r>
            <a:r>
              <a:rPr lang="en-US" sz="1800" dirty="0" smtClean="0"/>
              <a:t>end tool allows the user to create </a:t>
            </a:r>
            <a:endParaRPr lang="en-US" sz="1800" dirty="0" smtClean="0"/>
          </a:p>
          <a:p>
            <a:r>
              <a:rPr lang="en-US" sz="1800" dirty="0" smtClean="0"/>
              <a:t>lines </a:t>
            </a:r>
            <a:r>
              <a:rPr lang="en-US" sz="1800" dirty="0" smtClean="0"/>
              <a:t>that are perpendicular to the last </a:t>
            </a:r>
            <a:r>
              <a:rPr lang="en-US" sz="1800" dirty="0" smtClean="0"/>
              <a:t> </a:t>
            </a:r>
            <a:r>
              <a:rPr lang="en-US" sz="1800" dirty="0" smtClean="0"/>
              <a:t>line </a:t>
            </a:r>
            <a:r>
              <a:rPr lang="en-US" sz="1800" dirty="0" smtClean="0"/>
              <a:t>segment (end vertex to vertex -2), or perpendicular to an imaginary line that </a:t>
            </a:r>
            <a:r>
              <a:rPr lang="en-US" sz="1800" dirty="0" smtClean="0"/>
              <a:t> </a:t>
            </a:r>
            <a:r>
              <a:rPr lang="en-US" sz="1800" dirty="0" smtClean="0"/>
              <a:t>extends </a:t>
            </a:r>
            <a:r>
              <a:rPr lang="en-US" sz="1800" dirty="0" smtClean="0"/>
              <a:t>from the start vertex to the </a:t>
            </a:r>
            <a:r>
              <a:rPr lang="en-US" sz="1800" dirty="0" smtClean="0"/>
              <a:t>end </a:t>
            </a:r>
            <a:r>
              <a:rPr lang="en-US" sz="1800" dirty="0" smtClean="0"/>
              <a:t>vertex</a:t>
            </a:r>
            <a:r>
              <a:rPr lang="en-US" sz="1800" dirty="0" smtClean="0"/>
              <a:t>.</a:t>
            </a:r>
            <a:endParaRPr lang="en-US" sz="1800" dirty="0" smtClean="0"/>
          </a:p>
        </p:txBody>
      </p:sp>
      <p:pic>
        <p:nvPicPr>
          <p:cNvPr id="1026" name="Picture 2"/>
          <p:cNvPicPr>
            <a:picLocks noChangeAspect="1" noChangeArrowheads="1"/>
          </p:cNvPicPr>
          <p:nvPr/>
        </p:nvPicPr>
        <p:blipFill>
          <a:blip r:embed="rId10" cstate="print"/>
          <a:srcRect/>
          <a:stretch>
            <a:fillRect/>
          </a:stretch>
        </p:blipFill>
        <p:spPr bwMode="auto">
          <a:xfrm>
            <a:off x="6172200" y="7315200"/>
            <a:ext cx="6162675" cy="3371850"/>
          </a:xfrm>
          <a:prstGeom prst="rect">
            <a:avLst/>
          </a:prstGeom>
          <a:noFill/>
          <a:ln w="9525">
            <a:noFill/>
            <a:miter lim="800000"/>
            <a:headEnd/>
            <a:tailEnd/>
          </a:ln>
        </p:spPr>
      </p:pic>
      <p:pic>
        <p:nvPicPr>
          <p:cNvPr id="1027" name="Picture 3"/>
          <p:cNvPicPr>
            <a:picLocks noChangeAspect="1" noChangeArrowheads="1"/>
          </p:cNvPicPr>
          <p:nvPr/>
        </p:nvPicPr>
        <p:blipFill>
          <a:blip r:embed="rId11" cstate="print"/>
          <a:srcRect/>
          <a:stretch>
            <a:fillRect/>
          </a:stretch>
        </p:blipFill>
        <p:spPr bwMode="auto">
          <a:xfrm>
            <a:off x="6172200" y="14173200"/>
            <a:ext cx="6162675" cy="33718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572</TotalTime>
  <Words>2346</Words>
  <Application>Microsoft Office PowerPoint</Application>
  <PresentationFormat>Custom</PresentationFormat>
  <Paragraphs>260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An ArcGIS/Python toolset to automate the creation of lines perpendicular to the lines in a feature class. by Gerry Gabrisch GIS Manager, Lummi Indian Business Council geraldg@lummi-nsn.gov      (360)  384-2372</vt:lpstr>
    </vt:vector>
  </TitlesOfParts>
  <Company>Lummi Nation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geraldg</dc:creator>
  <cp:lastModifiedBy>geraldg</cp:lastModifiedBy>
  <cp:revision>61</cp:revision>
  <dcterms:created xsi:type="dcterms:W3CDTF">2012-04-27T21:29:44Z</dcterms:created>
  <dcterms:modified xsi:type="dcterms:W3CDTF">2012-05-06T23:06:16Z</dcterms:modified>
</cp:coreProperties>
</file>