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Nunito"/>
      <p:regular r:id="rId37"/>
      <p:bold r:id="rId38"/>
      <p:italic r:id="rId39"/>
      <p:boldItalic r:id="rId40"/>
    </p:embeddedFont>
    <p:embeddedFont>
      <p:font typeface="Maven Pro"/>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Jordan Lo"/>
  <p:cmAuthor clrIdx="1" id="1" initials="" lastIdx="1" name="Jenna Goldberg"/>
  <p:cmAuthor clrIdx="2" id="2" initials="" lastIdx="1" name="J McLean Slought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4.xml"/><Relationship Id="rId42" Type="http://schemas.openxmlformats.org/officeDocument/2006/relationships/font" Target="fonts/MavenPro-bold.fntdata"/><Relationship Id="rId41" Type="http://schemas.openxmlformats.org/officeDocument/2006/relationships/font" Target="fonts/MavenPro-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Nuni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Nunito-italic.fntdata"/><Relationship Id="rId16" Type="http://schemas.openxmlformats.org/officeDocument/2006/relationships/slide" Target="slides/slide10.xml"/><Relationship Id="rId38" Type="http://schemas.openxmlformats.org/officeDocument/2006/relationships/font" Target="fonts/Nunito-bold.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3-15T22:14:43.247">
    <p:pos x="296" y="1253"/>
    <p:text>Are they over-represented or are we just interpreting this data wrong? Most people identify as non-Hispanic, from what I can see in the data (excel sheet).
We should be more specific in our titling and captioning to illustrate what we actually mean.</p:text>
  </p:cm>
  <p:cm authorId="1" idx="1" dt="2022-03-15T22:14:43.247">
    <p:pos x="296" y="1253"/>
    <p:text>In this dataset, 17% of people are hispanic. In seattle overall, 6% of people are hispanic. the proportion of hispanic people in this dataset is higher than the average seattle rate, that's why I said they are overrepresented.</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1" dt="2022-03-16T00:19:06.249">
    <p:pos x="6000" y="0"/>
    <p:text>Change the x axis labels on these graphs to show numbers with commas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18aec9b57b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18aec9b57b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18aec9b57b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18aec9b57b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18f5780cce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18f5780cce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18f5780cc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18f5780cc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18aec9b57b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18aec9b57b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18aec9b57b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18aec9b57b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18aec9b57b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18aec9b57b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18aec9b57b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18aec9b57b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18aec9b57b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18aec9b57b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18aec9b57b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18aec9b57b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8aec9b57b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18aec9b57b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18aec9b57b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18aec9b57b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143480fcc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143480fcc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143480fcc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143480fcc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143480fcc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143480fcc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143480fcc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143480fcc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143480fcc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143480fcc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18f5780b5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18f5780b5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143480fcc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143480fcc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1a09a4898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1a09a4898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1a5e0696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1a5e0696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8aec9b5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18aec9b5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18f5780cce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18f5780cce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18f5780b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18f5780b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18aec9b57b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18aec9b57b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18aec9b57b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18aec9b57b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8aec9b57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18aec9b57b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18aec9b57b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18aec9b57b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8aec9b57b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8aec9b57b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2.xml"/><Relationship Id="rId4" Type="http://schemas.openxmlformats.org/officeDocument/2006/relationships/image" Target="../media/image25.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Lifelong Data Science Report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Case Management Agencies</a:t>
            </a:r>
            <a:endParaRPr/>
          </a:p>
        </p:txBody>
      </p:sp>
      <p:sp>
        <p:nvSpPr>
          <p:cNvPr id="338" name="Google Shape;338;p22"/>
          <p:cNvSpPr txBox="1"/>
          <p:nvPr>
            <p:ph idx="1" type="body"/>
          </p:nvPr>
        </p:nvSpPr>
        <p:spPr>
          <a:xfrm>
            <a:off x="354550" y="1384225"/>
            <a:ext cx="3380400" cy="31473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Most clients are served by Lifelong or Harborview Medical Clinic</a:t>
            </a:r>
            <a:endParaRPr sz="1600"/>
          </a:p>
          <a:p>
            <a:pPr indent="-330200" lvl="0" marL="457200" rtl="0" algn="l">
              <a:spcBef>
                <a:spcPts val="0"/>
              </a:spcBef>
              <a:spcAft>
                <a:spcPts val="0"/>
              </a:spcAft>
              <a:buSzPts val="1600"/>
              <a:buChar char="●"/>
            </a:pPr>
            <a:r>
              <a:rPr lang="en" sz="1600"/>
              <a:t>Many case management agencies have fewer than 10 clients</a:t>
            </a:r>
            <a:endParaRPr sz="1600"/>
          </a:p>
          <a:p>
            <a:pPr indent="-317500" lvl="1" marL="914400" rtl="0" algn="l">
              <a:spcBef>
                <a:spcPts val="0"/>
              </a:spcBef>
              <a:spcAft>
                <a:spcPts val="0"/>
              </a:spcAft>
              <a:buSzPts val="1400"/>
              <a:buChar char="○"/>
            </a:pPr>
            <a:r>
              <a:rPr lang="en" sz="1400"/>
              <a:t>This visualization does not include those but the visualizations are available if requested</a:t>
            </a:r>
            <a:endParaRPr sz="1400"/>
          </a:p>
          <a:p>
            <a:pPr indent="0" lvl="0" marL="0" rtl="0" algn="l">
              <a:spcBef>
                <a:spcPts val="1200"/>
              </a:spcBef>
              <a:spcAft>
                <a:spcPts val="1200"/>
              </a:spcAft>
              <a:buNone/>
            </a:pPr>
            <a:r>
              <a:t/>
            </a:r>
            <a:endParaRPr sz="1600"/>
          </a:p>
        </p:txBody>
      </p:sp>
      <p:pic>
        <p:nvPicPr>
          <p:cNvPr id="339" name="Google Shape;339;p22"/>
          <p:cNvPicPr preferRelativeResize="0"/>
          <p:nvPr/>
        </p:nvPicPr>
        <p:blipFill rotWithShape="1">
          <a:blip r:embed="rId3">
            <a:alphaModFix/>
          </a:blip>
          <a:srcRect b="0" l="0" r="0" t="1642"/>
          <a:stretch/>
        </p:blipFill>
        <p:spPr>
          <a:xfrm>
            <a:off x="3822375" y="1328450"/>
            <a:ext cx="5204751" cy="36565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Programs Enrolled/Services </a:t>
            </a:r>
            <a:r>
              <a:rPr lang="en"/>
              <a:t>Received</a:t>
            </a:r>
            <a:endParaRPr/>
          </a:p>
        </p:txBody>
      </p:sp>
      <p:sp>
        <p:nvSpPr>
          <p:cNvPr id="345" name="Google Shape;345;p23"/>
          <p:cNvSpPr txBox="1"/>
          <p:nvPr>
            <p:ph idx="1" type="body"/>
          </p:nvPr>
        </p:nvSpPr>
        <p:spPr>
          <a:xfrm>
            <a:off x="196425" y="1597875"/>
            <a:ext cx="2504100" cy="3123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majority of clients in this data set receive/use ~3 services or programs. The next highest percentage uses 2, while the third highest </a:t>
            </a:r>
            <a:r>
              <a:rPr lang="en"/>
              <a:t>receives</a:t>
            </a:r>
            <a:r>
              <a:rPr lang="en"/>
              <a:t> 4. Important to note that once number of services or programs are greater than 5, the percentages drop rather quickly.</a:t>
            </a:r>
            <a:endParaRPr/>
          </a:p>
        </p:txBody>
      </p:sp>
      <p:pic>
        <p:nvPicPr>
          <p:cNvPr id="346" name="Google Shape;346;p23"/>
          <p:cNvPicPr preferRelativeResize="0"/>
          <p:nvPr/>
        </p:nvPicPr>
        <p:blipFill rotWithShape="1">
          <a:blip r:embed="rId3">
            <a:alphaModFix/>
          </a:blip>
          <a:srcRect b="0" l="0" r="1117" t="1536"/>
          <a:stretch/>
        </p:blipFill>
        <p:spPr>
          <a:xfrm>
            <a:off x="2894375" y="1278025"/>
            <a:ext cx="5913550" cy="3634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4"/>
          <p:cNvSpPr txBox="1"/>
          <p:nvPr>
            <p:ph type="title"/>
          </p:nvPr>
        </p:nvSpPr>
        <p:spPr>
          <a:xfrm>
            <a:off x="1303800" y="598575"/>
            <a:ext cx="3583500" cy="53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Race and HIV Stage</a:t>
            </a:r>
            <a:endParaRPr/>
          </a:p>
        </p:txBody>
      </p:sp>
      <p:sp>
        <p:nvSpPr>
          <p:cNvPr id="352" name="Google Shape;352;p24"/>
          <p:cNvSpPr txBox="1"/>
          <p:nvPr>
            <p:ph idx="1" type="body"/>
          </p:nvPr>
        </p:nvSpPr>
        <p:spPr>
          <a:xfrm>
            <a:off x="792500" y="1756425"/>
            <a:ext cx="3247200" cy="25416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en" sz="1500"/>
              <a:t>Majority of clients are white with over 50% for all three HIV/AIDS stages</a:t>
            </a:r>
            <a:endParaRPr sz="1500"/>
          </a:p>
          <a:p>
            <a:pPr indent="-323850" lvl="0" marL="457200" rtl="0" algn="l">
              <a:spcBef>
                <a:spcPts val="0"/>
              </a:spcBef>
              <a:spcAft>
                <a:spcPts val="0"/>
              </a:spcAft>
              <a:buSzPts val="1500"/>
              <a:buChar char="●"/>
            </a:pPr>
            <a:r>
              <a:rPr lang="en" sz="1500"/>
              <a:t>Second highest demographic are black</a:t>
            </a:r>
            <a:endParaRPr sz="1500"/>
          </a:p>
          <a:p>
            <a:pPr indent="-323850" lvl="1" marL="914400" rtl="0" algn="l">
              <a:spcBef>
                <a:spcPts val="0"/>
              </a:spcBef>
              <a:spcAft>
                <a:spcPts val="0"/>
              </a:spcAft>
              <a:buSzPts val="1500"/>
              <a:buChar char="○"/>
            </a:pPr>
            <a:r>
              <a:rPr lang="en" sz="1500"/>
              <a:t>Overrepresented</a:t>
            </a:r>
            <a:r>
              <a:rPr lang="en" sz="1500"/>
              <a:t> in the data, compared to Seattle demographics </a:t>
            </a:r>
            <a:endParaRPr sz="1500"/>
          </a:p>
          <a:p>
            <a:pPr indent="0" lvl="0" marL="0" rtl="0" algn="l">
              <a:spcBef>
                <a:spcPts val="1200"/>
              </a:spcBef>
              <a:spcAft>
                <a:spcPts val="1200"/>
              </a:spcAft>
              <a:buNone/>
            </a:pPr>
            <a:r>
              <a:t/>
            </a:r>
            <a:endParaRPr/>
          </a:p>
        </p:txBody>
      </p:sp>
      <p:pic>
        <p:nvPicPr>
          <p:cNvPr id="353" name="Google Shape;353;p24"/>
          <p:cNvPicPr preferRelativeResize="0"/>
          <p:nvPr/>
        </p:nvPicPr>
        <p:blipFill>
          <a:blip r:embed="rId3">
            <a:alphaModFix/>
          </a:blip>
          <a:stretch>
            <a:fillRect/>
          </a:stretch>
        </p:blipFill>
        <p:spPr>
          <a:xfrm>
            <a:off x="3834076" y="1129376"/>
            <a:ext cx="5123375" cy="3573050"/>
          </a:xfrm>
          <a:prstGeom prst="rect">
            <a:avLst/>
          </a:prstGeom>
          <a:noFill/>
          <a:ln>
            <a:noFill/>
          </a:ln>
        </p:spPr>
      </p:pic>
      <p:sp>
        <p:nvSpPr>
          <p:cNvPr id="354" name="Google Shape;354;p24"/>
          <p:cNvSpPr txBox="1"/>
          <p:nvPr/>
        </p:nvSpPr>
        <p:spPr>
          <a:xfrm>
            <a:off x="213425" y="4743300"/>
            <a:ext cx="860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https://www.seattle.gov/opcd/population-and-demographics/about-seattle#raceethnicity</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1303800" y="598575"/>
            <a:ext cx="3540900" cy="66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Viral Load</a:t>
            </a:r>
            <a:endParaRPr/>
          </a:p>
        </p:txBody>
      </p:sp>
      <p:pic>
        <p:nvPicPr>
          <p:cNvPr id="360" name="Google Shape;360;p25"/>
          <p:cNvPicPr preferRelativeResize="0"/>
          <p:nvPr/>
        </p:nvPicPr>
        <p:blipFill>
          <a:blip r:embed="rId4">
            <a:alphaModFix/>
          </a:blip>
          <a:stretch>
            <a:fillRect/>
          </a:stretch>
        </p:blipFill>
        <p:spPr>
          <a:xfrm>
            <a:off x="4696725" y="2295872"/>
            <a:ext cx="4520100" cy="2740903"/>
          </a:xfrm>
          <a:prstGeom prst="rect">
            <a:avLst/>
          </a:prstGeom>
          <a:noFill/>
          <a:ln>
            <a:noFill/>
          </a:ln>
        </p:spPr>
      </p:pic>
      <p:sp>
        <p:nvSpPr>
          <p:cNvPr id="361" name="Google Shape;361;p25"/>
          <p:cNvSpPr txBox="1"/>
          <p:nvPr>
            <p:ph idx="1" type="body"/>
          </p:nvPr>
        </p:nvSpPr>
        <p:spPr>
          <a:xfrm>
            <a:off x="354550" y="1265850"/>
            <a:ext cx="4520100" cy="9993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VL Results are heavily clustered towards a lower Viral Load</a:t>
            </a:r>
            <a:endParaRPr/>
          </a:p>
          <a:p>
            <a:pPr indent="-298767" lvl="0" marL="457200" rtl="0" algn="l">
              <a:spcBef>
                <a:spcPts val="0"/>
              </a:spcBef>
              <a:spcAft>
                <a:spcPts val="0"/>
              </a:spcAft>
              <a:buSzPct val="100000"/>
              <a:buChar char="●"/>
            </a:pPr>
            <a:r>
              <a:rPr lang="en"/>
              <a:t>More than 90% of the clients have a VL lower than 10,000</a:t>
            </a:r>
            <a:endParaRPr/>
          </a:p>
          <a:p>
            <a:pPr indent="-298767" lvl="0" marL="457200" rtl="0" algn="l">
              <a:spcBef>
                <a:spcPts val="0"/>
              </a:spcBef>
              <a:spcAft>
                <a:spcPts val="0"/>
              </a:spcAft>
              <a:buSzPct val="100000"/>
              <a:buChar char="●"/>
            </a:pPr>
            <a:r>
              <a:rPr lang="en"/>
              <a:t>Around 89% of the clients have a VL lower than 100</a:t>
            </a:r>
            <a:endParaRPr/>
          </a:p>
          <a:p>
            <a:pPr indent="0" lvl="0" marL="0" rtl="0" algn="l">
              <a:spcBef>
                <a:spcPts val="1200"/>
              </a:spcBef>
              <a:spcAft>
                <a:spcPts val="1200"/>
              </a:spcAft>
              <a:buNone/>
            </a:pPr>
            <a:r>
              <a:t/>
            </a:r>
            <a:endParaRPr/>
          </a:p>
        </p:txBody>
      </p:sp>
      <p:pic>
        <p:nvPicPr>
          <p:cNvPr id="362" name="Google Shape;362;p25"/>
          <p:cNvPicPr preferRelativeResize="0"/>
          <p:nvPr/>
        </p:nvPicPr>
        <p:blipFill>
          <a:blip r:embed="rId5">
            <a:alphaModFix/>
          </a:blip>
          <a:stretch>
            <a:fillRect/>
          </a:stretch>
        </p:blipFill>
        <p:spPr>
          <a:xfrm>
            <a:off x="273800" y="1966645"/>
            <a:ext cx="4298199" cy="3070126"/>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Viral Load Analyses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Gender and Viral Load</a:t>
            </a:r>
            <a:endParaRPr/>
          </a:p>
        </p:txBody>
      </p:sp>
      <p:sp>
        <p:nvSpPr>
          <p:cNvPr id="373" name="Google Shape;373;p27"/>
          <p:cNvSpPr txBox="1"/>
          <p:nvPr>
            <p:ph idx="1" type="body"/>
          </p:nvPr>
        </p:nvSpPr>
        <p:spPr>
          <a:xfrm>
            <a:off x="223425" y="1597875"/>
            <a:ext cx="2724600" cy="293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Note that this graph uses a log scale on the y-axis, so the small differences in height mean a lot</a:t>
            </a:r>
            <a:endParaRPr/>
          </a:p>
          <a:p>
            <a:pPr indent="-311150" lvl="0" marL="457200" rtl="0" algn="l">
              <a:spcBef>
                <a:spcPts val="0"/>
              </a:spcBef>
              <a:spcAft>
                <a:spcPts val="0"/>
              </a:spcAft>
              <a:buSzPts val="1300"/>
              <a:buChar char="●"/>
            </a:pPr>
            <a:r>
              <a:rPr lang="en"/>
              <a:t>The vast majority of clients have VL &lt; 100,000</a:t>
            </a:r>
            <a:endParaRPr/>
          </a:p>
        </p:txBody>
      </p:sp>
      <p:pic>
        <p:nvPicPr>
          <p:cNvPr id="374" name="Google Shape;374;p27"/>
          <p:cNvPicPr preferRelativeResize="0"/>
          <p:nvPr/>
        </p:nvPicPr>
        <p:blipFill>
          <a:blip r:embed="rId3">
            <a:alphaModFix/>
          </a:blip>
          <a:stretch>
            <a:fillRect/>
          </a:stretch>
        </p:blipFill>
        <p:spPr>
          <a:xfrm>
            <a:off x="3246150" y="1444313"/>
            <a:ext cx="5251336" cy="3240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Gender and Uncontrolled Viral Load</a:t>
            </a:r>
            <a:endParaRPr/>
          </a:p>
        </p:txBody>
      </p:sp>
      <p:sp>
        <p:nvSpPr>
          <p:cNvPr id="380" name="Google Shape;380;p28"/>
          <p:cNvSpPr txBox="1"/>
          <p:nvPr>
            <p:ph idx="1" type="body"/>
          </p:nvPr>
        </p:nvSpPr>
        <p:spPr>
          <a:xfrm>
            <a:off x="558550" y="1597875"/>
            <a:ext cx="2855700" cy="293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13.7% female and 86.3% male</a:t>
            </a:r>
            <a:endParaRPr/>
          </a:p>
          <a:p>
            <a:pPr indent="-311150" lvl="0" marL="457200" rtl="0" algn="l">
              <a:spcBef>
                <a:spcPts val="0"/>
              </a:spcBef>
              <a:spcAft>
                <a:spcPts val="0"/>
              </a:spcAft>
              <a:buSzPts val="1300"/>
              <a:buChar char="●"/>
            </a:pPr>
            <a:r>
              <a:rPr lang="en"/>
              <a:t>Compare to distribution of all clients: </a:t>
            </a:r>
            <a:endParaRPr/>
          </a:p>
        </p:txBody>
      </p:sp>
      <p:pic>
        <p:nvPicPr>
          <p:cNvPr id="381" name="Google Shape;381;p28"/>
          <p:cNvPicPr preferRelativeResize="0"/>
          <p:nvPr/>
        </p:nvPicPr>
        <p:blipFill rotWithShape="1">
          <a:blip r:embed="rId3">
            <a:alphaModFix/>
          </a:blip>
          <a:srcRect b="0" l="744" r="0" t="1545"/>
          <a:stretch/>
        </p:blipFill>
        <p:spPr>
          <a:xfrm>
            <a:off x="3605600" y="1647825"/>
            <a:ext cx="5212376" cy="3190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 Ranges and Viral Load</a:t>
            </a:r>
            <a:endParaRPr/>
          </a:p>
        </p:txBody>
      </p:sp>
      <p:sp>
        <p:nvSpPr>
          <p:cNvPr id="387" name="Google Shape;387;p29"/>
          <p:cNvSpPr txBox="1"/>
          <p:nvPr>
            <p:ph idx="1" type="body"/>
          </p:nvPr>
        </p:nvSpPr>
        <p:spPr>
          <a:xfrm>
            <a:off x="414975" y="1597875"/>
            <a:ext cx="27954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VL varies more the younger a client is</a:t>
            </a:r>
            <a:endParaRPr/>
          </a:p>
          <a:p>
            <a:pPr indent="-311150" lvl="0" marL="457200" rtl="0" algn="l">
              <a:spcBef>
                <a:spcPts val="0"/>
              </a:spcBef>
              <a:spcAft>
                <a:spcPts val="0"/>
              </a:spcAft>
              <a:buSzPts val="1300"/>
              <a:buChar char="●"/>
            </a:pPr>
            <a:r>
              <a:rPr lang="en"/>
              <a:t>All age ranges have the same  low averages</a:t>
            </a:r>
            <a:endParaRPr/>
          </a:p>
          <a:p>
            <a:pPr indent="-311150" lvl="0" marL="457200" rtl="0" algn="l">
              <a:spcBef>
                <a:spcPts val="0"/>
              </a:spcBef>
              <a:spcAft>
                <a:spcPts val="0"/>
              </a:spcAft>
              <a:buSzPts val="1300"/>
              <a:buChar char="●"/>
            </a:pPr>
            <a:r>
              <a:rPr lang="en"/>
              <a:t>The older clients get, the less variation in VL there is.</a:t>
            </a:r>
            <a:endParaRPr/>
          </a:p>
          <a:p>
            <a:pPr indent="-298450" lvl="1" marL="914400" rtl="0" algn="l">
              <a:spcBef>
                <a:spcPts val="0"/>
              </a:spcBef>
              <a:spcAft>
                <a:spcPts val="0"/>
              </a:spcAft>
              <a:buSzPts val="1100"/>
              <a:buChar char="○"/>
            </a:pPr>
            <a:r>
              <a:rPr lang="en"/>
              <a:t>There are more clients in </a:t>
            </a:r>
            <a:r>
              <a:rPr lang="en"/>
              <a:t>older</a:t>
            </a:r>
            <a:r>
              <a:rPr lang="en"/>
              <a:t> age ranges</a:t>
            </a:r>
            <a:endParaRPr/>
          </a:p>
        </p:txBody>
      </p:sp>
      <p:pic>
        <p:nvPicPr>
          <p:cNvPr id="388" name="Google Shape;388;p29"/>
          <p:cNvPicPr preferRelativeResize="0"/>
          <p:nvPr/>
        </p:nvPicPr>
        <p:blipFill>
          <a:blip r:embed="rId3">
            <a:alphaModFix/>
          </a:blip>
          <a:stretch>
            <a:fillRect/>
          </a:stretch>
        </p:blipFill>
        <p:spPr>
          <a:xfrm>
            <a:off x="3362775" y="1597875"/>
            <a:ext cx="5251336" cy="3240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0"/>
          <p:cNvSpPr txBox="1"/>
          <p:nvPr>
            <p:ph type="title"/>
          </p:nvPr>
        </p:nvSpPr>
        <p:spPr>
          <a:xfrm>
            <a:off x="1303800" y="598575"/>
            <a:ext cx="75987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t>Age Ranges and Uncontrolled Viral Load</a:t>
            </a:r>
            <a:endParaRPr sz="2820"/>
          </a:p>
        </p:txBody>
      </p:sp>
      <p:sp>
        <p:nvSpPr>
          <p:cNvPr id="394" name="Google Shape;394;p30"/>
          <p:cNvSpPr txBox="1"/>
          <p:nvPr>
            <p:ph idx="1" type="body"/>
          </p:nvPr>
        </p:nvSpPr>
        <p:spPr>
          <a:xfrm>
            <a:off x="573125" y="1597875"/>
            <a:ext cx="2783100" cy="293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Clients who are 36-55 show the most variability</a:t>
            </a:r>
            <a:endParaRPr/>
          </a:p>
          <a:p>
            <a:pPr indent="-311150" lvl="0" marL="457200" rtl="0" algn="l">
              <a:spcBef>
                <a:spcPts val="0"/>
              </a:spcBef>
              <a:spcAft>
                <a:spcPts val="0"/>
              </a:spcAft>
              <a:buSzPts val="1300"/>
              <a:buChar char="●"/>
            </a:pPr>
            <a:r>
              <a:rPr lang="en"/>
              <a:t>65+ age range only includes 1 data point</a:t>
            </a:r>
            <a:endParaRPr/>
          </a:p>
          <a:p>
            <a:pPr indent="-311150" lvl="0" marL="457200" rtl="0" algn="l">
              <a:spcBef>
                <a:spcPts val="0"/>
              </a:spcBef>
              <a:spcAft>
                <a:spcPts val="0"/>
              </a:spcAft>
              <a:buSzPts val="1300"/>
              <a:buChar char="●"/>
            </a:pPr>
            <a:r>
              <a:rPr lang="en"/>
              <a:t>While 0-25 age range has a lot of variability (seen in last slide), they have the lowest VL counts of the uncontrolled set</a:t>
            </a:r>
            <a:endParaRPr/>
          </a:p>
        </p:txBody>
      </p:sp>
      <p:pic>
        <p:nvPicPr>
          <p:cNvPr id="395" name="Google Shape;395;p30"/>
          <p:cNvPicPr preferRelativeResize="0"/>
          <p:nvPr/>
        </p:nvPicPr>
        <p:blipFill rotWithShape="1">
          <a:blip r:embed="rId3">
            <a:alphaModFix/>
          </a:blip>
          <a:srcRect b="0" l="0" r="823" t="1613"/>
          <a:stretch/>
        </p:blipFill>
        <p:spPr>
          <a:xfrm>
            <a:off x="3356225" y="1496525"/>
            <a:ext cx="5207974" cy="31886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Race and Viral Load</a:t>
            </a:r>
            <a:endParaRPr/>
          </a:p>
        </p:txBody>
      </p:sp>
      <p:sp>
        <p:nvSpPr>
          <p:cNvPr id="401" name="Google Shape;401;p31"/>
          <p:cNvSpPr txBox="1"/>
          <p:nvPr>
            <p:ph idx="1" type="body"/>
          </p:nvPr>
        </p:nvSpPr>
        <p:spPr>
          <a:xfrm>
            <a:off x="267125" y="1597875"/>
            <a:ext cx="2550000" cy="293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100">
                <a:solidFill>
                  <a:srgbClr val="000000"/>
                </a:solidFill>
              </a:rPr>
              <a:t>In this graph, the middle quartile/median is very similar for all racial identifications.</a:t>
            </a:r>
            <a:endParaRPr sz="1100">
              <a:solidFill>
                <a:srgbClr val="000000"/>
              </a:solidFill>
            </a:endParaRPr>
          </a:p>
          <a:p>
            <a:pPr indent="-311150" lvl="0" marL="457200" rtl="0" algn="l">
              <a:spcBef>
                <a:spcPts val="0"/>
              </a:spcBef>
              <a:spcAft>
                <a:spcPts val="0"/>
              </a:spcAft>
              <a:buSzPts val="1300"/>
              <a:buChar char="●"/>
            </a:pPr>
            <a:r>
              <a:rPr lang="en" sz="1100">
                <a:solidFill>
                  <a:srgbClr val="000000"/>
                </a:solidFill>
              </a:rPr>
              <a:t>White and Black races have significantly more outliers past Q4 than NH/PI, Asian, and AI/AN races. This is because there are significantly more white and Black identified clients than the other races.</a:t>
            </a:r>
            <a:r>
              <a:rPr lang="en" sz="1100">
                <a:solidFill>
                  <a:srgbClr val="000000"/>
                </a:solidFill>
                <a:latin typeface="Arial"/>
                <a:ea typeface="Arial"/>
                <a:cs typeface="Arial"/>
                <a:sym typeface="Arial"/>
              </a:rPr>
              <a:t> </a:t>
            </a:r>
            <a:endParaRPr/>
          </a:p>
        </p:txBody>
      </p:sp>
      <p:pic>
        <p:nvPicPr>
          <p:cNvPr id="402" name="Google Shape;402;p31"/>
          <p:cNvPicPr preferRelativeResize="0"/>
          <p:nvPr/>
        </p:nvPicPr>
        <p:blipFill rotWithShape="1">
          <a:blip r:embed="rId3">
            <a:alphaModFix/>
          </a:blip>
          <a:srcRect b="0" l="0" r="901" t="1613"/>
          <a:stretch/>
        </p:blipFill>
        <p:spPr>
          <a:xfrm>
            <a:off x="3082975" y="1496525"/>
            <a:ext cx="5203876" cy="3188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Overview of Data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Race and Uncontrolled Viral Load</a:t>
            </a:r>
            <a:endParaRPr/>
          </a:p>
        </p:txBody>
      </p:sp>
      <p:sp>
        <p:nvSpPr>
          <p:cNvPr id="408" name="Google Shape;408;p32"/>
          <p:cNvSpPr txBox="1"/>
          <p:nvPr>
            <p:ph idx="1" type="body"/>
          </p:nvPr>
        </p:nvSpPr>
        <p:spPr>
          <a:xfrm>
            <a:off x="514825" y="1748500"/>
            <a:ext cx="2812200" cy="2783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Only 1 datapoint in this set in the Asian category, 1 in NH/PI, 2 in AI/AN</a:t>
            </a:r>
            <a:endParaRPr/>
          </a:p>
          <a:p>
            <a:pPr indent="-311150" lvl="0" marL="457200" rtl="0" algn="l">
              <a:spcBef>
                <a:spcPts val="0"/>
              </a:spcBef>
              <a:spcAft>
                <a:spcPts val="0"/>
              </a:spcAft>
              <a:buSzPts val="1300"/>
              <a:buChar char="●"/>
            </a:pPr>
            <a:r>
              <a:rPr lang="en"/>
              <a:t>Black clients have more variability in VL</a:t>
            </a:r>
            <a:endParaRPr/>
          </a:p>
          <a:p>
            <a:pPr indent="-311150" lvl="0" marL="457200" rtl="0" algn="l">
              <a:spcBef>
                <a:spcPts val="0"/>
              </a:spcBef>
              <a:spcAft>
                <a:spcPts val="0"/>
              </a:spcAft>
              <a:buSzPts val="1300"/>
              <a:buChar char="●"/>
            </a:pPr>
            <a:r>
              <a:rPr lang="en"/>
              <a:t>Black and White clients have about the same average</a:t>
            </a:r>
            <a:endParaRPr/>
          </a:p>
        </p:txBody>
      </p:sp>
      <p:pic>
        <p:nvPicPr>
          <p:cNvPr id="409" name="Google Shape;409;p32"/>
          <p:cNvPicPr preferRelativeResize="0"/>
          <p:nvPr/>
        </p:nvPicPr>
        <p:blipFill>
          <a:blip r:embed="rId3">
            <a:alphaModFix/>
          </a:blip>
          <a:stretch>
            <a:fillRect/>
          </a:stretch>
        </p:blipFill>
        <p:spPr>
          <a:xfrm>
            <a:off x="3479425" y="1519638"/>
            <a:ext cx="5251336" cy="3240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Ethnicity and Viral Load</a:t>
            </a:r>
            <a:endParaRPr/>
          </a:p>
        </p:txBody>
      </p:sp>
      <p:sp>
        <p:nvSpPr>
          <p:cNvPr id="415" name="Google Shape;415;p33"/>
          <p:cNvSpPr txBox="1"/>
          <p:nvPr>
            <p:ph idx="1" type="body"/>
          </p:nvPr>
        </p:nvSpPr>
        <p:spPr>
          <a:xfrm>
            <a:off x="208850" y="1427950"/>
            <a:ext cx="3147300" cy="3220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Majority of the clients are non-Hispanic; this group has a larger distribution of viral loads. Hispanic individuals have the same median range which indicates majority of Hispanic clients have as average the same detectable Viral Load as compared to the majority of their non-Hispanic counterparts.</a:t>
            </a:r>
            <a:endParaRPr/>
          </a:p>
          <a:p>
            <a:pPr indent="0" lvl="0" marL="0" rtl="0" algn="l">
              <a:spcBef>
                <a:spcPts val="1200"/>
              </a:spcBef>
              <a:spcAft>
                <a:spcPts val="1200"/>
              </a:spcAft>
              <a:buNone/>
            </a:pPr>
            <a:r>
              <a:t/>
            </a:r>
            <a:endParaRPr/>
          </a:p>
        </p:txBody>
      </p:sp>
      <p:pic>
        <p:nvPicPr>
          <p:cNvPr id="416" name="Google Shape;416;p33"/>
          <p:cNvPicPr preferRelativeResize="0"/>
          <p:nvPr/>
        </p:nvPicPr>
        <p:blipFill>
          <a:blip r:embed="rId3">
            <a:alphaModFix/>
          </a:blip>
          <a:stretch>
            <a:fillRect/>
          </a:stretch>
        </p:blipFill>
        <p:spPr>
          <a:xfrm>
            <a:off x="3479425" y="1407325"/>
            <a:ext cx="5251336" cy="3240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Ethnicity and Uncontrolled Viral Load</a:t>
            </a:r>
            <a:endParaRPr/>
          </a:p>
        </p:txBody>
      </p:sp>
      <p:sp>
        <p:nvSpPr>
          <p:cNvPr id="422" name="Google Shape;422;p34"/>
          <p:cNvSpPr txBox="1"/>
          <p:nvPr>
            <p:ph idx="1" type="body"/>
          </p:nvPr>
        </p:nvSpPr>
        <p:spPr>
          <a:xfrm>
            <a:off x="688825" y="1951350"/>
            <a:ext cx="22518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Majority of the clients are non-Hispanic; this group has a larger distribution of viral loads. Hispanic individuals have a higher median and </a:t>
            </a:r>
            <a:r>
              <a:rPr lang="en"/>
              <a:t>inter-quartile</a:t>
            </a:r>
            <a:r>
              <a:rPr lang="en"/>
              <a:t> range which indicates majority of Hispanic clients have higher viral loads as compared to the majority of their non-Hispanic counterparts.</a:t>
            </a:r>
            <a:endParaRPr/>
          </a:p>
        </p:txBody>
      </p:sp>
      <p:pic>
        <p:nvPicPr>
          <p:cNvPr id="423" name="Google Shape;423;p34"/>
          <p:cNvPicPr preferRelativeResize="0"/>
          <p:nvPr/>
        </p:nvPicPr>
        <p:blipFill>
          <a:blip r:embed="rId3">
            <a:alphaModFix/>
          </a:blip>
          <a:stretch>
            <a:fillRect/>
          </a:stretch>
        </p:blipFill>
        <p:spPr>
          <a:xfrm>
            <a:off x="3238725" y="1429725"/>
            <a:ext cx="5251336" cy="3240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Housing Status and Viral Load</a:t>
            </a:r>
            <a:endParaRPr/>
          </a:p>
        </p:txBody>
      </p:sp>
      <p:sp>
        <p:nvSpPr>
          <p:cNvPr id="429" name="Google Shape;429;p35"/>
          <p:cNvSpPr txBox="1"/>
          <p:nvPr>
            <p:ph idx="1" type="body"/>
          </p:nvPr>
        </p:nvSpPr>
        <p:spPr>
          <a:xfrm>
            <a:off x="194275" y="1500800"/>
            <a:ext cx="2520900" cy="30309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While Homeless, Apartment, and Living with Family present large outliers, it is clear that those living with other people, such as </a:t>
            </a:r>
            <a:r>
              <a:rPr lang="en"/>
              <a:t>friends and family, have generally tested for higher viral loads overall.</a:t>
            </a:r>
            <a:endParaRPr/>
          </a:p>
          <a:p>
            <a:pPr indent="-311150" lvl="0" marL="457200" rtl="0" algn="l">
              <a:spcBef>
                <a:spcPts val="0"/>
              </a:spcBef>
              <a:spcAft>
                <a:spcPts val="0"/>
              </a:spcAft>
              <a:buSzPts val="1300"/>
              <a:buChar char="●"/>
            </a:pPr>
            <a:r>
              <a:rPr lang="en"/>
              <a:t>This data is partially proportional to the amount of points in the data set, and could be part of the reason for this correlation.</a:t>
            </a:r>
            <a:endParaRPr/>
          </a:p>
        </p:txBody>
      </p:sp>
      <p:pic>
        <p:nvPicPr>
          <p:cNvPr id="430" name="Google Shape;430;p35"/>
          <p:cNvPicPr preferRelativeResize="0"/>
          <p:nvPr/>
        </p:nvPicPr>
        <p:blipFill rotWithShape="1">
          <a:blip r:embed="rId3">
            <a:alphaModFix/>
          </a:blip>
          <a:srcRect b="0" l="1361" r="0" t="1681"/>
          <a:stretch/>
        </p:blipFill>
        <p:spPr>
          <a:xfrm>
            <a:off x="3084525" y="1555375"/>
            <a:ext cx="5180075" cy="3186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Housing Status and Uncontrolled Viral Load</a:t>
            </a:r>
            <a:endParaRPr/>
          </a:p>
        </p:txBody>
      </p:sp>
      <p:sp>
        <p:nvSpPr>
          <p:cNvPr id="436" name="Google Shape;436;p36"/>
          <p:cNvSpPr txBox="1"/>
          <p:nvPr>
            <p:ph idx="1" type="body"/>
          </p:nvPr>
        </p:nvSpPr>
        <p:spPr>
          <a:xfrm>
            <a:off x="238000" y="1597875"/>
            <a:ext cx="2710200" cy="293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Similar to the controlled Viral load, it appears that those more frequently exposed to people closely have higher general viral loads. Here, the variability of the Family/Friends category to be much wider than where people who own/rent. </a:t>
            </a:r>
            <a:endParaRPr/>
          </a:p>
        </p:txBody>
      </p:sp>
      <p:pic>
        <p:nvPicPr>
          <p:cNvPr id="437" name="Google Shape;437;p36"/>
          <p:cNvPicPr preferRelativeResize="0"/>
          <p:nvPr/>
        </p:nvPicPr>
        <p:blipFill rotWithShape="1">
          <a:blip r:embed="rId3">
            <a:alphaModFix/>
          </a:blip>
          <a:srcRect b="0" l="1146" r="0" t="1351"/>
          <a:stretch/>
        </p:blipFill>
        <p:spPr>
          <a:xfrm>
            <a:off x="3437500" y="1488125"/>
            <a:ext cx="5191276" cy="3197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Management Agencies and Viral Load</a:t>
            </a:r>
            <a:endParaRPr/>
          </a:p>
        </p:txBody>
      </p:sp>
      <p:sp>
        <p:nvSpPr>
          <p:cNvPr id="443" name="Google Shape;443;p37"/>
          <p:cNvSpPr txBox="1"/>
          <p:nvPr/>
        </p:nvSpPr>
        <p:spPr>
          <a:xfrm>
            <a:off x="546375" y="1874725"/>
            <a:ext cx="2512800" cy="25311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Font typeface="Nunito"/>
              <a:buChar char="●"/>
            </a:pPr>
            <a:r>
              <a:rPr lang="en" sz="1100">
                <a:latin typeface="Nunito"/>
                <a:ea typeface="Nunito"/>
                <a:cs typeface="Nunito"/>
                <a:sym typeface="Nunito"/>
              </a:rPr>
              <a:t>From this graph, we can understand that Lifelong and Harborview Madison Clinic have the most outliers past its Q4. An explanation for this is that these two agencies have the most clients out of the rest, meaning their box plots contain a significant amount of data points </a:t>
            </a:r>
            <a:r>
              <a:rPr lang="en" sz="1100">
                <a:latin typeface="Nunito"/>
                <a:ea typeface="Nunito"/>
                <a:cs typeface="Nunito"/>
                <a:sym typeface="Nunito"/>
              </a:rPr>
              <a:t>compared </a:t>
            </a:r>
            <a:r>
              <a:rPr lang="en" sz="1100">
                <a:latin typeface="Nunito"/>
                <a:ea typeface="Nunito"/>
                <a:cs typeface="Nunito"/>
                <a:sym typeface="Nunito"/>
              </a:rPr>
              <a:t>to the rest of the agencies in the dataset</a:t>
            </a:r>
            <a:endParaRPr sz="1300">
              <a:latin typeface="Nunito"/>
              <a:ea typeface="Nunito"/>
              <a:cs typeface="Nunito"/>
              <a:sym typeface="Nunito"/>
            </a:endParaRPr>
          </a:p>
        </p:txBody>
      </p:sp>
      <p:pic>
        <p:nvPicPr>
          <p:cNvPr id="444" name="Google Shape;444;p37"/>
          <p:cNvPicPr preferRelativeResize="0"/>
          <p:nvPr/>
        </p:nvPicPr>
        <p:blipFill rotWithShape="1">
          <a:blip r:embed="rId3">
            <a:alphaModFix/>
          </a:blip>
          <a:srcRect b="0" l="1332" r="0" t="1351"/>
          <a:stretch/>
        </p:blipFill>
        <p:spPr>
          <a:xfrm>
            <a:off x="3471125" y="1563775"/>
            <a:ext cx="5181199" cy="3196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Management Agencies and Uncontrolled Viral Load</a:t>
            </a:r>
            <a:endParaRPr/>
          </a:p>
        </p:txBody>
      </p:sp>
      <p:sp>
        <p:nvSpPr>
          <p:cNvPr id="450" name="Google Shape;450;p38"/>
          <p:cNvSpPr txBox="1"/>
          <p:nvPr>
            <p:ph idx="1" type="body"/>
          </p:nvPr>
        </p:nvSpPr>
        <p:spPr>
          <a:xfrm>
            <a:off x="426575" y="1857525"/>
            <a:ext cx="27714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Lifelong and Harborview Madison Clinic both have the largest distribution in terms of the viral load size of their clients. Harborview services clients with the lowest and highest viral loads. Lifelong services the second largest group of clients, however, support individuals with a lower viral load than Harborview. </a:t>
            </a:r>
            <a:endParaRPr/>
          </a:p>
        </p:txBody>
      </p:sp>
      <p:pic>
        <p:nvPicPr>
          <p:cNvPr id="451" name="Google Shape;451;p38"/>
          <p:cNvPicPr preferRelativeResize="0"/>
          <p:nvPr/>
        </p:nvPicPr>
        <p:blipFill rotWithShape="1">
          <a:blip r:embed="rId3">
            <a:alphaModFix/>
          </a:blip>
          <a:srcRect b="0" l="1019" r="0" t="1506"/>
          <a:stretch/>
        </p:blipFill>
        <p:spPr>
          <a:xfrm>
            <a:off x="3403875" y="1799100"/>
            <a:ext cx="5197826" cy="31919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Programs/Services and Viral Load</a:t>
            </a:r>
            <a:endParaRPr/>
          </a:p>
        </p:txBody>
      </p:sp>
      <p:sp>
        <p:nvSpPr>
          <p:cNvPr id="457" name="Google Shape;457;p39"/>
          <p:cNvSpPr txBox="1"/>
          <p:nvPr>
            <p:ph idx="1" type="body"/>
          </p:nvPr>
        </p:nvSpPr>
        <p:spPr>
          <a:xfrm>
            <a:off x="412850" y="1515375"/>
            <a:ext cx="2652000" cy="301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clients with the highest viral loads tend to use fewer services</a:t>
            </a:r>
            <a:endParaRPr/>
          </a:p>
          <a:p>
            <a:pPr indent="0" lvl="0" marL="0" rtl="0" algn="l">
              <a:spcBef>
                <a:spcPts val="1200"/>
              </a:spcBef>
              <a:spcAft>
                <a:spcPts val="1200"/>
              </a:spcAft>
              <a:buNone/>
            </a:pPr>
            <a:r>
              <a:t/>
            </a:r>
            <a:endParaRPr/>
          </a:p>
        </p:txBody>
      </p:sp>
      <p:pic>
        <p:nvPicPr>
          <p:cNvPr id="458" name="Google Shape;458;p39"/>
          <p:cNvPicPr preferRelativeResize="0"/>
          <p:nvPr/>
        </p:nvPicPr>
        <p:blipFill rotWithShape="1">
          <a:blip r:embed="rId3">
            <a:alphaModFix/>
          </a:blip>
          <a:srcRect b="0" l="0" r="1058" t="1332"/>
          <a:stretch/>
        </p:blipFill>
        <p:spPr>
          <a:xfrm>
            <a:off x="3217250" y="1446100"/>
            <a:ext cx="5195649" cy="3197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Programs/Services and Uncontrolled Viral Load</a:t>
            </a:r>
            <a:endParaRPr/>
          </a:p>
        </p:txBody>
      </p:sp>
      <p:sp>
        <p:nvSpPr>
          <p:cNvPr id="464" name="Google Shape;464;p40"/>
          <p:cNvSpPr txBox="1"/>
          <p:nvPr>
            <p:ph idx="1" type="body"/>
          </p:nvPr>
        </p:nvSpPr>
        <p:spPr>
          <a:xfrm>
            <a:off x="369125" y="1500800"/>
            <a:ext cx="2433300" cy="3030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Outliers include people that used 7 or 8 services, and people that used 0</a:t>
            </a:r>
            <a:endParaRPr/>
          </a:p>
          <a:p>
            <a:pPr indent="-311150" lvl="0" marL="457200" rtl="0" algn="l">
              <a:spcBef>
                <a:spcPts val="0"/>
              </a:spcBef>
              <a:spcAft>
                <a:spcPts val="0"/>
              </a:spcAft>
              <a:buSzPts val="1300"/>
              <a:buChar char="●"/>
            </a:pPr>
            <a:r>
              <a:rPr lang="en"/>
              <a:t>Like in the full set of </a:t>
            </a:r>
            <a:r>
              <a:rPr lang="en"/>
              <a:t>clients with detectable VLs, clients who use 1-2 services show the most variability in VL.</a:t>
            </a:r>
            <a:endParaRPr/>
          </a:p>
          <a:p>
            <a:pPr indent="0" lvl="0" marL="0" rtl="0" algn="l">
              <a:spcBef>
                <a:spcPts val="1200"/>
              </a:spcBef>
              <a:spcAft>
                <a:spcPts val="1200"/>
              </a:spcAft>
              <a:buNone/>
            </a:pPr>
            <a:r>
              <a:t/>
            </a:r>
            <a:endParaRPr/>
          </a:p>
        </p:txBody>
      </p:sp>
      <p:pic>
        <p:nvPicPr>
          <p:cNvPr id="465" name="Google Shape;465;p40"/>
          <p:cNvPicPr preferRelativeResize="0"/>
          <p:nvPr/>
        </p:nvPicPr>
        <p:blipFill rotWithShape="1">
          <a:blip r:embed="rId3">
            <a:alphaModFix/>
          </a:blip>
          <a:srcRect b="0" l="0" r="0" t="1293"/>
          <a:stretch/>
        </p:blipFill>
        <p:spPr>
          <a:xfrm>
            <a:off x="3082975" y="1437700"/>
            <a:ext cx="5251326" cy="31989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1"/>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PCP Visits and VL Tests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General Stats</a:t>
            </a:r>
            <a:endParaRPr/>
          </a:p>
        </p:txBody>
      </p:sp>
      <p:sp>
        <p:nvSpPr>
          <p:cNvPr id="288" name="Google Shape;288;p15"/>
          <p:cNvSpPr txBox="1"/>
          <p:nvPr>
            <p:ph idx="1" type="body"/>
          </p:nvPr>
        </p:nvSpPr>
        <p:spPr>
          <a:xfrm>
            <a:off x="1303800" y="1282225"/>
            <a:ext cx="7030500" cy="3249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3859 data points</a:t>
            </a:r>
            <a:endParaRPr sz="1600"/>
          </a:p>
          <a:p>
            <a:pPr indent="-330200" lvl="0" marL="457200" rtl="0" algn="l">
              <a:spcBef>
                <a:spcPts val="0"/>
              </a:spcBef>
              <a:spcAft>
                <a:spcPts val="0"/>
              </a:spcAft>
              <a:buSzPts val="1600"/>
              <a:buChar char="●"/>
            </a:pPr>
            <a:r>
              <a:rPr lang="en" sz="1600"/>
              <a:t>Variables of interest:</a:t>
            </a:r>
            <a:endParaRPr sz="1600"/>
          </a:p>
          <a:p>
            <a:pPr indent="-317500" lvl="1" marL="914400" rtl="0" algn="l">
              <a:spcBef>
                <a:spcPts val="0"/>
              </a:spcBef>
              <a:spcAft>
                <a:spcPts val="0"/>
              </a:spcAft>
              <a:buSzPts val="1400"/>
              <a:buChar char="○"/>
            </a:pPr>
            <a:r>
              <a:rPr lang="en" sz="1400"/>
              <a:t>Sex</a:t>
            </a:r>
            <a:endParaRPr sz="1400"/>
          </a:p>
          <a:p>
            <a:pPr indent="-317500" lvl="1" marL="914400" rtl="0" algn="l">
              <a:spcBef>
                <a:spcPts val="0"/>
              </a:spcBef>
              <a:spcAft>
                <a:spcPts val="0"/>
              </a:spcAft>
              <a:buSzPts val="1400"/>
              <a:buChar char="○"/>
            </a:pPr>
            <a:r>
              <a:rPr lang="en" sz="1400"/>
              <a:t>Age Range</a:t>
            </a:r>
            <a:endParaRPr sz="1400"/>
          </a:p>
          <a:p>
            <a:pPr indent="-317500" lvl="1" marL="914400" rtl="0" algn="l">
              <a:spcBef>
                <a:spcPts val="0"/>
              </a:spcBef>
              <a:spcAft>
                <a:spcPts val="0"/>
              </a:spcAft>
              <a:buSzPts val="1400"/>
              <a:buChar char="○"/>
            </a:pPr>
            <a:r>
              <a:rPr lang="en" sz="1400"/>
              <a:t>Race</a:t>
            </a:r>
            <a:endParaRPr sz="1400"/>
          </a:p>
          <a:p>
            <a:pPr indent="-317500" lvl="1" marL="914400" rtl="0" algn="l">
              <a:spcBef>
                <a:spcPts val="0"/>
              </a:spcBef>
              <a:spcAft>
                <a:spcPts val="0"/>
              </a:spcAft>
              <a:buSzPts val="1400"/>
              <a:buChar char="○"/>
            </a:pPr>
            <a:r>
              <a:rPr lang="en" sz="1400"/>
              <a:t>Ethnicity</a:t>
            </a:r>
            <a:endParaRPr sz="1400"/>
          </a:p>
          <a:p>
            <a:pPr indent="-317500" lvl="1" marL="914400" rtl="0" algn="l">
              <a:spcBef>
                <a:spcPts val="0"/>
              </a:spcBef>
              <a:spcAft>
                <a:spcPts val="0"/>
              </a:spcAft>
              <a:buSzPts val="1400"/>
              <a:buChar char="○"/>
            </a:pPr>
            <a:r>
              <a:rPr lang="en" sz="1400"/>
              <a:t>Housing Status</a:t>
            </a:r>
            <a:endParaRPr sz="1400"/>
          </a:p>
          <a:p>
            <a:pPr indent="-317500" lvl="1" marL="914400" rtl="0" algn="l">
              <a:spcBef>
                <a:spcPts val="0"/>
              </a:spcBef>
              <a:spcAft>
                <a:spcPts val="0"/>
              </a:spcAft>
              <a:buSzPts val="1400"/>
              <a:buChar char="○"/>
            </a:pPr>
            <a:r>
              <a:rPr lang="en" sz="1400"/>
              <a:t>Case Management Agencies</a:t>
            </a:r>
            <a:endParaRPr sz="1400"/>
          </a:p>
          <a:p>
            <a:pPr indent="-317500" lvl="1" marL="914400" rtl="0" algn="l">
              <a:spcBef>
                <a:spcPts val="0"/>
              </a:spcBef>
              <a:spcAft>
                <a:spcPts val="0"/>
              </a:spcAft>
              <a:buSzPts val="1400"/>
              <a:buChar char="○"/>
            </a:pPr>
            <a:r>
              <a:rPr lang="en" sz="1400"/>
              <a:t>Programs Enrolled/Services </a:t>
            </a:r>
            <a:r>
              <a:rPr lang="en" sz="1400"/>
              <a:t>Received</a:t>
            </a:r>
            <a:endParaRPr sz="1400"/>
          </a:p>
          <a:p>
            <a:pPr indent="-317500" lvl="1" marL="914400" rtl="0" algn="l">
              <a:spcBef>
                <a:spcPts val="0"/>
              </a:spcBef>
              <a:spcAft>
                <a:spcPts val="0"/>
              </a:spcAft>
              <a:buSzPts val="1400"/>
              <a:buChar char="○"/>
            </a:pPr>
            <a:r>
              <a:rPr lang="en" sz="1400"/>
              <a:t>Viral Load</a:t>
            </a:r>
            <a:endParaRPr sz="1400"/>
          </a:p>
          <a:p>
            <a:pPr indent="-317500" lvl="1" marL="914400" rtl="0" algn="l">
              <a:spcBef>
                <a:spcPts val="0"/>
              </a:spcBef>
              <a:spcAft>
                <a:spcPts val="0"/>
              </a:spcAft>
              <a:buSzPts val="1400"/>
              <a:buChar char="○"/>
            </a:pPr>
            <a:r>
              <a:rPr lang="en" sz="1400"/>
              <a:t>Date of Last Primary Care Provider Visit</a:t>
            </a:r>
            <a:endParaRPr sz="1400"/>
          </a:p>
          <a:p>
            <a:pPr indent="-317500" lvl="1" marL="914400" rtl="0" algn="l">
              <a:spcBef>
                <a:spcPts val="0"/>
              </a:spcBef>
              <a:spcAft>
                <a:spcPts val="0"/>
              </a:spcAft>
              <a:buSzPts val="1400"/>
              <a:buChar char="○"/>
            </a:pPr>
            <a:r>
              <a:rPr lang="en" sz="1400"/>
              <a:t>Date of Last Viral Load Test</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None/>
            </a:pPr>
            <a:r>
              <a:rPr lang="en">
                <a:solidFill>
                  <a:srgbClr val="000000"/>
                </a:solidFill>
              </a:rPr>
              <a:t>Data of Last PCP Visit and Date of Last Viral Load Test</a:t>
            </a:r>
            <a:endParaRPr>
              <a:solidFill>
                <a:srgbClr val="000000"/>
              </a:solidFill>
            </a:endParaRPr>
          </a:p>
          <a:p>
            <a:pPr indent="0" lvl="0" marL="0" rtl="0" algn="l">
              <a:spcBef>
                <a:spcPts val="600"/>
              </a:spcBef>
              <a:spcAft>
                <a:spcPts val="0"/>
              </a:spcAft>
              <a:buNone/>
            </a:pPr>
            <a:r>
              <a:t/>
            </a:r>
            <a:endParaRPr/>
          </a:p>
        </p:txBody>
      </p:sp>
      <p:sp>
        <p:nvSpPr>
          <p:cNvPr id="476" name="Google Shape;476;p42"/>
          <p:cNvSpPr txBox="1"/>
          <p:nvPr>
            <p:ph idx="1" type="body"/>
          </p:nvPr>
        </p:nvSpPr>
        <p:spPr>
          <a:xfrm>
            <a:off x="658075" y="1711725"/>
            <a:ext cx="2937900" cy="28416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Most clients did their last VL test after 2020, with a small amounts not having a VL test since 2016.</a:t>
            </a:r>
            <a:endParaRPr/>
          </a:p>
          <a:p>
            <a:pPr indent="-298767" lvl="0" marL="457200" rtl="0" algn="l">
              <a:spcBef>
                <a:spcPts val="0"/>
              </a:spcBef>
              <a:spcAft>
                <a:spcPts val="0"/>
              </a:spcAft>
              <a:buSzPct val="100000"/>
              <a:buChar char="●"/>
            </a:pPr>
            <a:r>
              <a:rPr lang="en"/>
              <a:t>Most clients who had VL tests in recent years (Last 1-2 years) have also had a PCP check-up in the same amount of time.</a:t>
            </a:r>
            <a:endParaRPr/>
          </a:p>
          <a:p>
            <a:pPr indent="-298767" lvl="0" marL="457200" rtl="0" algn="l">
              <a:spcBef>
                <a:spcPts val="0"/>
              </a:spcBef>
              <a:spcAft>
                <a:spcPts val="0"/>
              </a:spcAft>
              <a:buSzPct val="100000"/>
              <a:buChar char="●"/>
            </a:pPr>
            <a:r>
              <a:rPr lang="en"/>
              <a:t>Some clients who have had a VL test in the recent years (Last 1-2 years) have not had a PCP check-up in the past 1-2 years.</a:t>
            </a:r>
            <a:endParaRPr/>
          </a:p>
          <a:p>
            <a:pPr indent="-298767" lvl="0" marL="457200" rtl="0" algn="l">
              <a:spcBef>
                <a:spcPts val="0"/>
              </a:spcBef>
              <a:spcAft>
                <a:spcPts val="0"/>
              </a:spcAft>
              <a:buSzPct val="100000"/>
              <a:buChar char="●"/>
            </a:pPr>
            <a:r>
              <a:rPr lang="en"/>
              <a:t>vertical lines mean that people are not going to the doctor but continuing to get VL tested</a:t>
            </a:r>
            <a:endParaRPr/>
          </a:p>
          <a:p>
            <a:pPr indent="0" lvl="0" marL="0" rtl="0" algn="l">
              <a:spcBef>
                <a:spcPts val="1200"/>
              </a:spcBef>
              <a:spcAft>
                <a:spcPts val="1200"/>
              </a:spcAft>
              <a:buNone/>
            </a:pPr>
            <a:r>
              <a:t/>
            </a:r>
            <a:endParaRPr/>
          </a:p>
        </p:txBody>
      </p:sp>
      <p:pic>
        <p:nvPicPr>
          <p:cNvPr id="477" name="Google Shape;477;p42"/>
          <p:cNvPicPr preferRelativeResize="0"/>
          <p:nvPr/>
        </p:nvPicPr>
        <p:blipFill rotWithShape="1">
          <a:blip r:embed="rId3">
            <a:alphaModFix/>
          </a:blip>
          <a:srcRect b="0" l="1690" r="0" t="0"/>
          <a:stretch/>
        </p:blipFill>
        <p:spPr>
          <a:xfrm>
            <a:off x="3595975" y="1416300"/>
            <a:ext cx="5385850" cy="3304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 of Interest</a:t>
            </a:r>
            <a:endParaRPr/>
          </a:p>
        </p:txBody>
      </p:sp>
      <p:sp>
        <p:nvSpPr>
          <p:cNvPr id="294" name="Google Shape;294;p16"/>
          <p:cNvSpPr txBox="1"/>
          <p:nvPr>
            <p:ph idx="1" type="body"/>
          </p:nvPr>
        </p:nvSpPr>
        <p:spPr>
          <a:xfrm>
            <a:off x="1245500" y="1597875"/>
            <a:ext cx="7030500" cy="2541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H</a:t>
            </a:r>
            <a:r>
              <a:rPr lang="en" sz="2000"/>
              <a:t>ow do demographics correlate with viral load, especially uncontrolled viral load?</a:t>
            </a:r>
            <a:endParaRPr sz="2000"/>
          </a:p>
          <a:p>
            <a:pPr indent="-355600" lvl="0" marL="457200" rtl="0" algn="l">
              <a:spcBef>
                <a:spcPts val="0"/>
              </a:spcBef>
              <a:spcAft>
                <a:spcPts val="0"/>
              </a:spcAft>
              <a:buSzPts val="2000"/>
              <a:buChar char="●"/>
            </a:pPr>
            <a:r>
              <a:rPr lang="en" sz="2000"/>
              <a:t>How often do people visit their PCP without getting VL tested and vice versa?</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7"/>
          <p:cNvSpPr txBox="1"/>
          <p:nvPr>
            <p:ph type="title"/>
          </p:nvPr>
        </p:nvSpPr>
        <p:spPr>
          <a:xfrm>
            <a:off x="1303800" y="598575"/>
            <a:ext cx="70305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Sex</a:t>
            </a:r>
            <a:endParaRPr/>
          </a:p>
        </p:txBody>
      </p:sp>
      <p:sp>
        <p:nvSpPr>
          <p:cNvPr id="300" name="Google Shape;300;p17"/>
          <p:cNvSpPr txBox="1"/>
          <p:nvPr>
            <p:ph idx="1" type="body"/>
          </p:nvPr>
        </p:nvSpPr>
        <p:spPr>
          <a:xfrm>
            <a:off x="733400" y="1203675"/>
            <a:ext cx="2477100" cy="3639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Most clients are cis men</a:t>
            </a:r>
            <a:endParaRPr sz="1500"/>
          </a:p>
          <a:p>
            <a:pPr indent="-323850" lvl="0" marL="457200" rtl="0" algn="l">
              <a:spcBef>
                <a:spcPts val="0"/>
              </a:spcBef>
              <a:spcAft>
                <a:spcPts val="0"/>
              </a:spcAft>
              <a:buSzPts val="1500"/>
              <a:buChar char="●"/>
            </a:pPr>
            <a:r>
              <a:rPr lang="en" sz="1500"/>
              <a:t>Next highest demographic is cis </a:t>
            </a:r>
            <a:r>
              <a:rPr lang="en" sz="1500"/>
              <a:t>female</a:t>
            </a:r>
            <a:endParaRPr sz="1500"/>
          </a:p>
          <a:p>
            <a:pPr indent="-323850" lvl="0" marL="457200" rtl="0" algn="l">
              <a:spcBef>
                <a:spcPts val="0"/>
              </a:spcBef>
              <a:spcAft>
                <a:spcPts val="0"/>
              </a:spcAft>
              <a:buSzPts val="1500"/>
              <a:buChar char="●"/>
            </a:pPr>
            <a:r>
              <a:rPr lang="en" sz="1500"/>
              <a:t>More MTF trans people than FTM trans people which makes sense</a:t>
            </a:r>
            <a:endParaRPr sz="1500"/>
          </a:p>
          <a:p>
            <a:pPr indent="0" lvl="0" marL="0" rtl="0" algn="l">
              <a:spcBef>
                <a:spcPts val="0"/>
              </a:spcBef>
              <a:spcAft>
                <a:spcPts val="0"/>
              </a:spcAft>
              <a:buNone/>
            </a:pPr>
            <a:r>
              <a:rPr lang="en" sz="1500"/>
              <a:t>Takeaways:</a:t>
            </a:r>
            <a:endParaRPr sz="1500"/>
          </a:p>
          <a:p>
            <a:pPr indent="-323850" lvl="0" marL="457200" rtl="0" algn="l">
              <a:spcBef>
                <a:spcPts val="0"/>
              </a:spcBef>
              <a:spcAft>
                <a:spcPts val="0"/>
              </a:spcAft>
              <a:buSzPts val="1500"/>
              <a:buChar char="●"/>
            </a:pPr>
            <a:r>
              <a:rPr lang="en" sz="1500"/>
              <a:t>Keep unbalanced data in mind when analysing graphs that use gender</a:t>
            </a:r>
            <a:endParaRPr sz="1500"/>
          </a:p>
        </p:txBody>
      </p:sp>
      <p:pic>
        <p:nvPicPr>
          <p:cNvPr id="301" name="Google Shape;301;p17"/>
          <p:cNvPicPr preferRelativeResize="0"/>
          <p:nvPr/>
        </p:nvPicPr>
        <p:blipFill>
          <a:blip r:embed="rId3">
            <a:alphaModFix/>
          </a:blip>
          <a:stretch>
            <a:fillRect/>
          </a:stretch>
        </p:blipFill>
        <p:spPr>
          <a:xfrm>
            <a:off x="3210500" y="718550"/>
            <a:ext cx="5712675" cy="4080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58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 Range</a:t>
            </a:r>
            <a:endParaRPr/>
          </a:p>
        </p:txBody>
      </p:sp>
      <p:sp>
        <p:nvSpPr>
          <p:cNvPr id="307" name="Google Shape;307;p18"/>
          <p:cNvSpPr txBox="1"/>
          <p:nvPr>
            <p:ph idx="1" type="body"/>
          </p:nvPr>
        </p:nvSpPr>
        <p:spPr>
          <a:xfrm>
            <a:off x="400425" y="1513900"/>
            <a:ext cx="2781000" cy="2973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Clients skew older</a:t>
            </a:r>
            <a:endParaRPr sz="1600"/>
          </a:p>
          <a:p>
            <a:pPr indent="-330200" lvl="0" marL="457200" rtl="0" algn="l">
              <a:spcBef>
                <a:spcPts val="0"/>
              </a:spcBef>
              <a:spcAft>
                <a:spcPts val="0"/>
              </a:spcAft>
              <a:buSzPts val="1600"/>
              <a:buChar char="●"/>
            </a:pPr>
            <a:r>
              <a:rPr lang="en" sz="1600"/>
              <a:t>Few clients who are &lt;25</a:t>
            </a:r>
            <a:endParaRPr sz="1600"/>
          </a:p>
          <a:p>
            <a:pPr indent="-330200" lvl="0" marL="457200" rtl="0" algn="l">
              <a:spcBef>
                <a:spcPts val="0"/>
              </a:spcBef>
              <a:spcAft>
                <a:spcPts val="0"/>
              </a:spcAft>
              <a:buSzPts val="1600"/>
              <a:buChar char="●"/>
            </a:pPr>
            <a:r>
              <a:rPr lang="en" sz="1600"/>
              <a:t>HIV is often transmitted sexually. There are fewer sexually active people in that age range</a:t>
            </a:r>
            <a:endParaRPr sz="1600"/>
          </a:p>
          <a:p>
            <a:pPr indent="0" lvl="0" marL="0" rtl="0" algn="l">
              <a:spcBef>
                <a:spcPts val="1200"/>
              </a:spcBef>
              <a:spcAft>
                <a:spcPts val="1200"/>
              </a:spcAft>
              <a:buNone/>
            </a:pPr>
            <a:r>
              <a:t/>
            </a:r>
            <a:endParaRPr sz="1600"/>
          </a:p>
        </p:txBody>
      </p:sp>
      <p:pic>
        <p:nvPicPr>
          <p:cNvPr id="308" name="Google Shape;308;p18"/>
          <p:cNvPicPr preferRelativeResize="0"/>
          <p:nvPr/>
        </p:nvPicPr>
        <p:blipFill rotWithShape="1">
          <a:blip r:embed="rId3">
            <a:alphaModFix/>
          </a:blip>
          <a:srcRect b="0" l="0" r="0" t="1136"/>
          <a:stretch/>
        </p:blipFill>
        <p:spPr>
          <a:xfrm>
            <a:off x="3276925" y="899825"/>
            <a:ext cx="5662900" cy="3998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1734000" cy="55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Race</a:t>
            </a:r>
            <a:endParaRPr/>
          </a:p>
        </p:txBody>
      </p:sp>
      <p:sp>
        <p:nvSpPr>
          <p:cNvPr id="314" name="Google Shape;314;p19"/>
          <p:cNvSpPr txBox="1"/>
          <p:nvPr>
            <p:ph idx="1" type="body"/>
          </p:nvPr>
        </p:nvSpPr>
        <p:spPr>
          <a:xfrm>
            <a:off x="215200" y="1506800"/>
            <a:ext cx="2944200" cy="2541600"/>
          </a:xfrm>
          <a:prstGeom prst="rect">
            <a:avLst/>
          </a:prstGeom>
        </p:spPr>
        <p:txBody>
          <a:bodyPr anchorCtr="0" anchor="t" bIns="91425" lIns="91425" spcFirstLastPara="1" rIns="91425" wrap="square" tIns="91425">
            <a:noAutofit/>
          </a:bodyPr>
          <a:lstStyle/>
          <a:p>
            <a:pPr indent="-311467" lvl="0" marL="457200" rtl="0" algn="l">
              <a:lnSpc>
                <a:spcPct val="105000"/>
              </a:lnSpc>
              <a:spcBef>
                <a:spcPts val="0"/>
              </a:spcBef>
              <a:spcAft>
                <a:spcPts val="0"/>
              </a:spcAft>
              <a:buSzPts val="1305"/>
              <a:buChar char="●"/>
            </a:pPr>
            <a:r>
              <a:rPr lang="en" sz="1305"/>
              <a:t>Majority of clients are white</a:t>
            </a:r>
            <a:endParaRPr sz="1305"/>
          </a:p>
          <a:p>
            <a:pPr indent="-311467" lvl="0" marL="457200" rtl="0" algn="l">
              <a:lnSpc>
                <a:spcPct val="105000"/>
              </a:lnSpc>
              <a:spcBef>
                <a:spcPts val="0"/>
              </a:spcBef>
              <a:spcAft>
                <a:spcPts val="0"/>
              </a:spcAft>
              <a:buSzPts val="1305"/>
              <a:buChar char="●"/>
            </a:pPr>
            <a:r>
              <a:rPr lang="en" sz="1305"/>
              <a:t>Second highest </a:t>
            </a:r>
            <a:r>
              <a:rPr lang="en" sz="1305"/>
              <a:t>demographic</a:t>
            </a:r>
            <a:r>
              <a:rPr lang="en" sz="1305"/>
              <a:t> is Black</a:t>
            </a:r>
            <a:endParaRPr sz="1305"/>
          </a:p>
          <a:p>
            <a:pPr indent="0" lvl="0" marL="0" rtl="0" algn="l">
              <a:lnSpc>
                <a:spcPct val="105000"/>
              </a:lnSpc>
              <a:spcBef>
                <a:spcPts val="1200"/>
              </a:spcBef>
              <a:spcAft>
                <a:spcPts val="0"/>
              </a:spcAft>
              <a:buSzPts val="935"/>
              <a:buNone/>
            </a:pPr>
            <a:r>
              <a:rPr lang="en" sz="1305"/>
              <a:t>Takeaway:</a:t>
            </a:r>
            <a:endParaRPr sz="1305"/>
          </a:p>
          <a:p>
            <a:pPr indent="-311467" lvl="0" marL="457200" rtl="0" algn="l">
              <a:lnSpc>
                <a:spcPct val="105000"/>
              </a:lnSpc>
              <a:spcBef>
                <a:spcPts val="1200"/>
              </a:spcBef>
              <a:spcAft>
                <a:spcPts val="0"/>
              </a:spcAft>
              <a:buSzPts val="1305"/>
              <a:buChar char="●"/>
            </a:pPr>
            <a:r>
              <a:rPr lang="en" sz="1305"/>
              <a:t>White people are represented proportionally to their population in Seattle</a:t>
            </a:r>
            <a:endParaRPr sz="1305"/>
          </a:p>
          <a:p>
            <a:pPr indent="-311467" lvl="0" marL="457200" rtl="0" algn="l">
              <a:lnSpc>
                <a:spcPct val="105000"/>
              </a:lnSpc>
              <a:spcBef>
                <a:spcPts val="0"/>
              </a:spcBef>
              <a:spcAft>
                <a:spcPts val="0"/>
              </a:spcAft>
              <a:buSzPts val="1305"/>
              <a:buChar char="●"/>
            </a:pPr>
            <a:r>
              <a:rPr lang="en" sz="1305"/>
              <a:t>Black people are overrepresented (6.8% in Seattle)</a:t>
            </a:r>
            <a:endParaRPr sz="1305"/>
          </a:p>
          <a:p>
            <a:pPr indent="-311467" lvl="0" marL="457200" rtl="0" algn="l">
              <a:lnSpc>
                <a:spcPct val="105000"/>
              </a:lnSpc>
              <a:spcBef>
                <a:spcPts val="0"/>
              </a:spcBef>
              <a:spcAft>
                <a:spcPts val="0"/>
              </a:spcAft>
              <a:buSzPts val="1305"/>
              <a:buChar char="●"/>
            </a:pPr>
            <a:r>
              <a:rPr lang="en" sz="1305"/>
              <a:t>Asian people are underrepresented</a:t>
            </a:r>
            <a:r>
              <a:rPr lang="en" sz="1305"/>
              <a:t> (14.9% in Seattle)</a:t>
            </a:r>
            <a:endParaRPr sz="1305"/>
          </a:p>
        </p:txBody>
      </p:sp>
      <p:sp>
        <p:nvSpPr>
          <p:cNvPr id="315" name="Google Shape;315;p19"/>
          <p:cNvSpPr txBox="1"/>
          <p:nvPr/>
        </p:nvSpPr>
        <p:spPr>
          <a:xfrm>
            <a:off x="568900" y="4690725"/>
            <a:ext cx="7332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Source: Seattle Census Data: https://www.seattle.gov/opcd/population-and-demographics/about-seattle#raceethnicity</a:t>
            </a:r>
            <a:endParaRPr sz="1000">
              <a:latin typeface="Nunito"/>
              <a:ea typeface="Nunito"/>
              <a:cs typeface="Nunito"/>
              <a:sym typeface="Nunito"/>
            </a:endParaRPr>
          </a:p>
        </p:txBody>
      </p:sp>
      <p:pic>
        <p:nvPicPr>
          <p:cNvPr id="316" name="Google Shape;316;p19"/>
          <p:cNvPicPr preferRelativeResize="0"/>
          <p:nvPr/>
        </p:nvPicPr>
        <p:blipFill rotWithShape="1">
          <a:blip r:embed="rId3">
            <a:alphaModFix/>
          </a:blip>
          <a:srcRect b="0" l="2567" r="916" t="1613"/>
          <a:stretch/>
        </p:blipFill>
        <p:spPr>
          <a:xfrm>
            <a:off x="3261075" y="598575"/>
            <a:ext cx="5572049" cy="4057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8598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a:t>Ethnicity</a:t>
            </a:r>
            <a:endParaRPr/>
          </a:p>
        </p:txBody>
      </p:sp>
      <p:sp>
        <p:nvSpPr>
          <p:cNvPr id="322" name="Google Shape;322;p20"/>
          <p:cNvSpPr txBox="1"/>
          <p:nvPr>
            <p:ph idx="1" type="body"/>
          </p:nvPr>
        </p:nvSpPr>
        <p:spPr>
          <a:xfrm>
            <a:off x="471125" y="1990050"/>
            <a:ext cx="2710200" cy="2541600"/>
          </a:xfrm>
          <a:prstGeom prst="rect">
            <a:avLst/>
          </a:prstGeom>
        </p:spPr>
        <p:txBody>
          <a:bodyPr anchorCtr="0" anchor="t" bIns="91425" lIns="91425" spcFirstLastPara="1" rIns="91425" wrap="square" tIns="91425">
            <a:normAutofit fontScale="85000" lnSpcReduction="20000"/>
          </a:bodyPr>
          <a:lstStyle/>
          <a:p>
            <a:pPr indent="-314960" lvl="0" marL="457200" rtl="0" algn="l">
              <a:spcBef>
                <a:spcPts val="0"/>
              </a:spcBef>
              <a:spcAft>
                <a:spcPts val="0"/>
              </a:spcAft>
              <a:buSzPct val="100000"/>
              <a:buChar char="●"/>
            </a:pPr>
            <a:r>
              <a:rPr lang="en" sz="1600"/>
              <a:t>Most clients are non-Hispanic (83% non-Hispanic, 17% Hispanic)</a:t>
            </a:r>
            <a:endParaRPr sz="1600"/>
          </a:p>
          <a:p>
            <a:pPr indent="-314960" lvl="0" marL="457200" rtl="0" algn="l">
              <a:spcBef>
                <a:spcPts val="0"/>
              </a:spcBef>
              <a:spcAft>
                <a:spcPts val="0"/>
              </a:spcAft>
              <a:buSzPct val="100000"/>
              <a:buChar char="●"/>
            </a:pPr>
            <a:r>
              <a:rPr lang="en" sz="1600"/>
              <a:t>Most Hispanic clients are Mexican</a:t>
            </a:r>
            <a:endParaRPr sz="1600"/>
          </a:p>
          <a:p>
            <a:pPr indent="0" lvl="0" marL="0" rtl="0" algn="l">
              <a:spcBef>
                <a:spcPts val="1200"/>
              </a:spcBef>
              <a:spcAft>
                <a:spcPts val="0"/>
              </a:spcAft>
              <a:buNone/>
            </a:pPr>
            <a:r>
              <a:rPr lang="en" sz="1600"/>
              <a:t>Takeaways:</a:t>
            </a:r>
            <a:endParaRPr sz="1600"/>
          </a:p>
          <a:p>
            <a:pPr indent="-314960" lvl="0" marL="457200" rtl="0" algn="l">
              <a:spcBef>
                <a:spcPts val="1200"/>
              </a:spcBef>
              <a:spcAft>
                <a:spcPts val="0"/>
              </a:spcAft>
              <a:buSzPct val="100000"/>
              <a:buChar char="●"/>
            </a:pPr>
            <a:r>
              <a:rPr lang="en" sz="1600"/>
              <a:t>Hispanic clients are overrepresented (6.6% of </a:t>
            </a:r>
            <a:r>
              <a:rPr lang="en" sz="1600"/>
              <a:t>Seattleites are Hispanic)</a:t>
            </a:r>
            <a:r>
              <a:rPr lang="en" sz="1600"/>
              <a:t> </a:t>
            </a:r>
            <a:endParaRPr sz="1600"/>
          </a:p>
        </p:txBody>
      </p:sp>
      <p:sp>
        <p:nvSpPr>
          <p:cNvPr id="323" name="Google Shape;323;p20"/>
          <p:cNvSpPr txBox="1"/>
          <p:nvPr/>
        </p:nvSpPr>
        <p:spPr>
          <a:xfrm>
            <a:off x="675125" y="4743300"/>
            <a:ext cx="7332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Source: Seattle Census Data: https://www.seattle.gov/opcd/population-and-demographics/about-seattle#raceethnicity</a:t>
            </a:r>
            <a:endParaRPr sz="1000">
              <a:latin typeface="Nunito"/>
              <a:ea typeface="Nunito"/>
              <a:cs typeface="Nunito"/>
              <a:sym typeface="Nunito"/>
            </a:endParaRPr>
          </a:p>
        </p:txBody>
      </p:sp>
      <p:pic>
        <p:nvPicPr>
          <p:cNvPr id="324" name="Google Shape;324;p20"/>
          <p:cNvPicPr preferRelativeResize="0"/>
          <p:nvPr/>
        </p:nvPicPr>
        <p:blipFill>
          <a:blip r:embed="rId4">
            <a:alphaModFix/>
          </a:blip>
          <a:stretch>
            <a:fillRect/>
          </a:stretch>
        </p:blipFill>
        <p:spPr>
          <a:xfrm>
            <a:off x="3327525" y="1054600"/>
            <a:ext cx="5539300" cy="3477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182875" y="598575"/>
            <a:ext cx="2701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Housing Status</a:t>
            </a:r>
            <a:endParaRPr/>
          </a:p>
        </p:txBody>
      </p:sp>
      <p:sp>
        <p:nvSpPr>
          <p:cNvPr id="330" name="Google Shape;330;p21"/>
          <p:cNvSpPr txBox="1"/>
          <p:nvPr>
            <p:ph idx="1" type="body"/>
          </p:nvPr>
        </p:nvSpPr>
        <p:spPr>
          <a:xfrm>
            <a:off x="267125" y="1597875"/>
            <a:ext cx="3089100" cy="2933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Most clients live in houses/apartments that they own/rent</a:t>
            </a:r>
            <a:endParaRPr sz="1500"/>
          </a:p>
          <a:p>
            <a:pPr indent="-323850" lvl="0" marL="457200" rtl="0" algn="l">
              <a:spcBef>
                <a:spcPts val="0"/>
              </a:spcBef>
              <a:spcAft>
                <a:spcPts val="0"/>
              </a:spcAft>
              <a:buSzPts val="1500"/>
              <a:buChar char="●"/>
            </a:pPr>
            <a:r>
              <a:rPr lang="en" sz="1500"/>
              <a:t>Homeless clients are overrepresented in the data compared to average Seattle homelessness rates</a:t>
            </a:r>
            <a:endParaRPr sz="1500"/>
          </a:p>
          <a:p>
            <a:pPr indent="-323850" lvl="1" marL="914400" rtl="0" algn="l">
              <a:spcBef>
                <a:spcPts val="0"/>
              </a:spcBef>
              <a:spcAft>
                <a:spcPts val="0"/>
              </a:spcAft>
              <a:buSzPts val="1500"/>
              <a:buChar char="○"/>
            </a:pPr>
            <a:r>
              <a:rPr lang="en" sz="1500"/>
              <a:t>9% here, 1% in Seattle</a:t>
            </a:r>
            <a:endParaRPr sz="1500"/>
          </a:p>
        </p:txBody>
      </p:sp>
      <p:sp>
        <p:nvSpPr>
          <p:cNvPr id="331" name="Google Shape;331;p21"/>
          <p:cNvSpPr txBox="1"/>
          <p:nvPr/>
        </p:nvSpPr>
        <p:spPr>
          <a:xfrm>
            <a:off x="558550" y="4531575"/>
            <a:ext cx="733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Source: Seattle Times: https://projects.seattletimes.com/2021/project-homeless-data-page/</a:t>
            </a:r>
            <a:endParaRPr>
              <a:latin typeface="Nunito"/>
              <a:ea typeface="Nunito"/>
              <a:cs typeface="Nunito"/>
              <a:sym typeface="Nunito"/>
            </a:endParaRPr>
          </a:p>
        </p:txBody>
      </p:sp>
      <p:pic>
        <p:nvPicPr>
          <p:cNvPr id="332" name="Google Shape;332;p21"/>
          <p:cNvPicPr preferRelativeResize="0"/>
          <p:nvPr/>
        </p:nvPicPr>
        <p:blipFill rotWithShape="1">
          <a:blip r:embed="rId3">
            <a:alphaModFix/>
          </a:blip>
          <a:srcRect b="0" l="754" r="0" t="1448"/>
          <a:stretch/>
        </p:blipFill>
        <p:spPr>
          <a:xfrm>
            <a:off x="3782075" y="798975"/>
            <a:ext cx="5262324" cy="373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