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43"/>
  </p:notesMasterIdLst>
  <p:sldIdLst>
    <p:sldId id="256" r:id="rId2"/>
    <p:sldId id="284" r:id="rId3"/>
    <p:sldId id="264" r:id="rId4"/>
    <p:sldId id="258" r:id="rId5"/>
    <p:sldId id="265" r:id="rId6"/>
    <p:sldId id="259" r:id="rId7"/>
    <p:sldId id="266" r:id="rId8"/>
    <p:sldId id="269" r:id="rId9"/>
    <p:sldId id="260" r:id="rId10"/>
    <p:sldId id="261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03" r:id="rId40"/>
    <p:sldId id="30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1)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CLI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Difficult without prior cli experience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2) GitHub Desktop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Easy introduction to the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universe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3) GitHub Web UI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Minimal effort required for quick changes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Extremely simple to use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Extremely limited in terms of actual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utility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5526F210-9451-46A7-BD39-1F9BC70FCEEF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Difficult without prior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vcs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experience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763405-8010-47A2-9F35-05FB71683939}" type="parTrans" cxnId="{50FB24E2-CFAF-4670-9636-380022196B91}">
      <dgm:prSet/>
      <dgm:spPr/>
      <dgm:t>
        <a:bodyPr/>
        <a:lstStyle/>
        <a:p>
          <a:endParaRPr lang="en-US"/>
        </a:p>
      </dgm:t>
    </dgm:pt>
    <dgm:pt modelId="{0A5E345A-39A2-40BC-9D4E-C45BE08CB64B}" type="sibTrans" cxnId="{50FB24E2-CFAF-4670-9636-380022196B91}">
      <dgm:prSet/>
      <dgm:spPr/>
      <dgm:t>
        <a:bodyPr/>
        <a:lstStyle/>
        <a:p>
          <a:endParaRPr lang="en-US"/>
        </a:p>
      </dgm:t>
    </dgm:pt>
    <dgm:pt modelId="{F493D024-137F-4B06-9425-BBB0D5158545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Faster to use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D78756-064F-44A3-9CBF-5B481B815722}" type="parTrans" cxnId="{C32561E3-0950-49E1-86BE-9C3174FEEE38}">
      <dgm:prSet/>
      <dgm:spPr/>
      <dgm:t>
        <a:bodyPr/>
        <a:lstStyle/>
        <a:p>
          <a:endParaRPr lang="en-US"/>
        </a:p>
      </dgm:t>
    </dgm:pt>
    <dgm:pt modelId="{85D8F934-7C0A-497C-9A27-20FA418344B4}" type="sibTrans" cxnId="{C32561E3-0950-49E1-86BE-9C3174FEEE38}">
      <dgm:prSet/>
      <dgm:spPr/>
      <dgm:t>
        <a:bodyPr/>
        <a:lstStyle/>
        <a:p>
          <a:endParaRPr lang="en-US"/>
        </a:p>
      </dgm:t>
    </dgm:pt>
    <dgm:pt modelId="{602943DE-7A18-42FD-9CCA-4964F2053009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Most flexible in terms of options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AA8211-F0D2-4F5A-AA17-28E4E7A0B1A6}" type="parTrans" cxnId="{8DD0D76B-0D40-44EB-AEC1-8B71BD87A63C}">
      <dgm:prSet/>
      <dgm:spPr/>
      <dgm:t>
        <a:bodyPr/>
        <a:lstStyle/>
        <a:p>
          <a:endParaRPr lang="en-US"/>
        </a:p>
      </dgm:t>
    </dgm:pt>
    <dgm:pt modelId="{E0474D49-1B1D-4958-89C6-1452AAE1F9BF}" type="sibTrans" cxnId="{8DD0D76B-0D40-44EB-AEC1-8B71BD87A63C}">
      <dgm:prSet/>
      <dgm:spPr/>
      <dgm:t>
        <a:bodyPr/>
        <a:lstStyle/>
        <a:p>
          <a:endParaRPr lang="en-US"/>
        </a:p>
      </dgm:t>
    </dgm:pt>
    <dgm:pt modelId="{F8261EBA-43D8-4251-8606-C6FB25BA5B7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Great preparation for other tools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E95C42-ABEC-427A-9C16-93433F81E961}" type="parTrans" cxnId="{2D79F8B8-6A38-4142-A31A-7180E63CA2D9}">
      <dgm:prSet/>
      <dgm:spPr/>
      <dgm:t>
        <a:bodyPr/>
        <a:lstStyle/>
        <a:p>
          <a:endParaRPr lang="en-US"/>
        </a:p>
      </dgm:t>
    </dgm:pt>
    <dgm:pt modelId="{CC6E7534-3159-4592-B0CF-AF324994273C}" type="sibTrans" cxnId="{2D79F8B8-6A38-4142-A31A-7180E63CA2D9}">
      <dgm:prSet/>
      <dgm:spPr/>
      <dgm:t>
        <a:bodyPr/>
        <a:lstStyle/>
        <a:p>
          <a:endParaRPr lang="en-US"/>
        </a:p>
      </dgm:t>
    </dgm:pt>
    <dgm:pt modelId="{B3A33302-1DF7-4AC8-9B25-5E244A4676D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Decent flexibility, perfect for beginners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72E41A-BD1C-4C7D-99FD-D6DE0276A02C}" type="parTrans" cxnId="{70740D1E-D8BF-4F22-A5A3-4B2B1821B41D}">
      <dgm:prSet/>
      <dgm:spPr/>
      <dgm:t>
        <a:bodyPr/>
        <a:lstStyle/>
        <a:p>
          <a:endParaRPr lang="en-US"/>
        </a:p>
      </dgm:t>
    </dgm:pt>
    <dgm:pt modelId="{A497CE8E-8FBE-4AAB-9AFD-7AD8F93F0FA3}" type="sibTrans" cxnId="{70740D1E-D8BF-4F22-A5A3-4B2B1821B41D}">
      <dgm:prSet/>
      <dgm:spPr/>
      <dgm:t>
        <a:bodyPr/>
        <a:lstStyle/>
        <a:p>
          <a:endParaRPr lang="en-US"/>
        </a:p>
      </dgm:t>
    </dgm:pt>
    <dgm:pt modelId="{7AC8979C-FF74-4265-9664-70DFD189622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Scientifically proven  to prevent premature greying of hair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657835-AB67-4A78-99E7-AB93AB9165B9}" type="parTrans" cxnId="{63544CD7-BDDE-4BCE-892E-CB9A745C970B}">
      <dgm:prSet/>
      <dgm:spPr/>
      <dgm:t>
        <a:bodyPr/>
        <a:lstStyle/>
        <a:p>
          <a:endParaRPr lang="en-US"/>
        </a:p>
      </dgm:t>
    </dgm:pt>
    <dgm:pt modelId="{9BAD92B4-3768-48DD-A538-78FC15DA4B02}" type="sibTrans" cxnId="{63544CD7-BDDE-4BCE-892E-CB9A745C970B}">
      <dgm:prSet/>
      <dgm:spPr/>
      <dgm:t>
        <a:bodyPr/>
        <a:lstStyle/>
        <a:p>
          <a:endParaRPr lang="en-US"/>
        </a:p>
      </dgm:t>
    </dgm:pt>
    <dgm:pt modelId="{FD2DB50C-115A-4806-A771-2869C886D8B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07BEB6-1AF0-4102-9D14-C8E6765FF58C}" type="parTrans" cxnId="{4645B6D4-E4B3-4C52-A433-6B6BC2DCF8DC}">
      <dgm:prSet/>
      <dgm:spPr/>
      <dgm:t>
        <a:bodyPr/>
        <a:lstStyle/>
        <a:p>
          <a:endParaRPr lang="en-US"/>
        </a:p>
      </dgm:t>
    </dgm:pt>
    <dgm:pt modelId="{05F10104-8EE9-4CBC-B8C3-50919AB7BBA3}" type="sibTrans" cxnId="{4645B6D4-E4B3-4C52-A433-6B6BC2DCF8DC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6506AF-8A5F-4729-80E4-44A10C760AFB}" type="presOf" srcId="{7AC8979C-FF74-4265-9664-70DFD1896223}" destId="{E4FD5043-5612-43C5-B6AE-CCD431549399}" srcOrd="0" destOrd="3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0740D1E-D8BF-4F22-A5A3-4B2B1821B41D}" srcId="{ABA77F75-8642-4931-8D7E-BE6C6DB9940D}" destId="{B3A33302-1DF7-4AC8-9B25-5E244A4676DE}" srcOrd="2" destOrd="0" parTransId="{6B72E41A-BD1C-4C7D-99FD-D6DE0276A02C}" sibTransId="{A497CE8E-8FBE-4AAB-9AFD-7AD8F93F0FA3}"/>
    <dgm:cxn modelId="{50FB24E2-CFAF-4670-9636-380022196B91}" srcId="{6857B86A-DEC1-407C-A1BB-5BF9ACCBCA6A}" destId="{5526F210-9451-46A7-BD39-1F9BC70FCEEF}" srcOrd="1" destOrd="0" parTransId="{28763405-8010-47A2-9F35-05FB71683939}" sibTransId="{0A5E345A-39A2-40BC-9D4E-C45BE08CB64B}"/>
    <dgm:cxn modelId="{6285BE77-C8D2-4E89-9899-B6FE048ADFB1}" type="presOf" srcId="{602943DE-7A18-42FD-9CCA-4964F2053009}" destId="{17CA1487-CDD9-4364-92F6-A11DBDAFE16C}" srcOrd="0" destOrd="2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C9850A70-5E57-4ABD-9FFE-65E006EED0C8}" type="presOf" srcId="{F493D024-137F-4B06-9425-BBB0D5158545}" destId="{17CA1487-CDD9-4364-92F6-A11DBDAFE16C}" srcOrd="0" destOrd="3" presId="urn:microsoft.com/office/officeart/2005/8/layout/hList1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E0A35C8-DE95-49CF-A195-38D180B3EA4F}" type="presOf" srcId="{FD2DB50C-115A-4806-A771-2869C886D8BD}" destId="{EA81ED6A-A7EA-4137-A3DC-D16E79F1B938}" srcOrd="0" destOrd="3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8DD0D76B-0D40-44EB-AEC1-8B71BD87A63C}" srcId="{6857B86A-DEC1-407C-A1BB-5BF9ACCBCA6A}" destId="{602943DE-7A18-42FD-9CCA-4964F2053009}" srcOrd="2" destOrd="0" parTransId="{DAAA8211-F0D2-4F5A-AA17-28E4E7A0B1A6}" sibTransId="{E0474D49-1B1D-4958-89C6-1452AAE1F9BF}"/>
    <dgm:cxn modelId="{2D79F8B8-6A38-4142-A31A-7180E63CA2D9}" srcId="{ABA77F75-8642-4931-8D7E-BE6C6DB9940D}" destId="{F8261EBA-43D8-4251-8606-C6FB25BA5B77}" srcOrd="1" destOrd="0" parTransId="{1BE95C42-ABEC-427A-9C16-93433F81E961}" sibTransId="{CC6E7534-3159-4592-B0CF-AF324994273C}"/>
    <dgm:cxn modelId="{06E4AE71-9644-4FB2-88DA-3BB2C7779257}" type="presOf" srcId="{B3A33302-1DF7-4AC8-9B25-5E244A4676DE}" destId="{E4FD5043-5612-43C5-B6AE-CCD431549399}" srcOrd="0" destOrd="2" presId="urn:microsoft.com/office/officeart/2005/8/layout/hList1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BB838870-B70D-4C3C-9CD6-BD8C413439C6}" type="presOf" srcId="{F8261EBA-43D8-4251-8606-C6FB25BA5B77}" destId="{E4FD5043-5612-43C5-B6AE-CCD431549399}" srcOrd="0" destOrd="1" presId="urn:microsoft.com/office/officeart/2005/8/layout/hList1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63544CD7-BDDE-4BCE-892E-CB9A745C970B}" srcId="{ABA77F75-8642-4931-8D7E-BE6C6DB9940D}" destId="{7AC8979C-FF74-4265-9664-70DFD1896223}" srcOrd="3" destOrd="0" parTransId="{2C657835-AB67-4A78-99E7-AB93AB9165B9}" sibTransId="{9BAD92B4-3768-48DD-A538-78FC15DA4B02}"/>
    <dgm:cxn modelId="{4645B6D4-E4B3-4C52-A433-6B6BC2DCF8DC}" srcId="{DA5DFAD8-E443-4F53-9341-A0903BBBD378}" destId="{FD2DB50C-115A-4806-A771-2869C886D8BD}" srcOrd="3" destOrd="0" parTransId="{BC07BEB6-1AF0-4102-9D14-C8E6765FF58C}" sibTransId="{05F10104-8EE9-4CBC-B8C3-50919AB7BBA3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3B01620F-CDF1-4A64-A8E1-1C078698B8C2}" type="presOf" srcId="{5526F210-9451-46A7-BD39-1F9BC70FCEEF}" destId="{17CA1487-CDD9-4364-92F6-A11DBDAFE16C}" srcOrd="0" destOrd="1" presId="urn:microsoft.com/office/officeart/2005/8/layout/hList1"/>
    <dgm:cxn modelId="{C32561E3-0950-49E1-86BE-9C3174FEEE38}" srcId="{6857B86A-DEC1-407C-A1BB-5BF9ACCBCA6A}" destId="{F493D024-137F-4B06-9425-BBB0D5158545}" srcOrd="3" destOrd="0" parTransId="{B1D78756-064F-44A3-9CBF-5B481B815722}" sibTransId="{85D8F934-7C0A-497C-9A27-20FA418344B4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Repository</a:t>
          </a:r>
          <a:endParaRPr lang="en-US" sz="4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Digital directory which holds your project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 custT="1"/>
      <dgm:spPr/>
      <dgm:t>
        <a:bodyPr/>
        <a:lstStyle/>
        <a:p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Commit</a:t>
          </a:r>
          <a:endParaRPr lang="en-US" sz="4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virtual “checkpoint” which denotes a point in time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 custT="1"/>
      <dgm:spPr/>
      <dgm:t>
        <a:bodyPr/>
        <a:lstStyle/>
        <a:p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Branch</a:t>
          </a:r>
          <a:endParaRPr lang="en-US" sz="4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way to isolate your work from others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 custT="1"/>
      <dgm:spPr/>
      <dgm:t>
        <a:bodyPr/>
        <a:lstStyle/>
        <a:p>
          <a:r>
            <a: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Merge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you pull your finished work into to main project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0002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1)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CLI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30002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821202"/>
          <a:ext cx="344737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Difficult without prior cli experience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Difficult without prior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vcs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experience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Most flexible in terms of options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Faster to use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821202"/>
        <a:ext cx="3447370" cy="3541050"/>
      </dsp:txXfrm>
    </dsp:sp>
    <dsp:sp modelId="{055A5EAB-EAE0-4501-8649-31F112FF9AD5}">
      <dsp:nvSpPr>
        <dsp:cNvPr id="0" name=""/>
        <dsp:cNvSpPr/>
      </dsp:nvSpPr>
      <dsp:spPr>
        <a:xfrm>
          <a:off x="3933537" y="130002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2) GitHub Desktop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30002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821202"/>
          <a:ext cx="344737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Easy introduction to the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universe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Great preparation for other tools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Decent flexibility, perfect for beginners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Scientifically proven  to prevent premature greying of hair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821202"/>
        <a:ext cx="3447370" cy="3541050"/>
      </dsp:txXfrm>
    </dsp:sp>
    <dsp:sp modelId="{23D06E36-F688-4B37-8BB8-73015E665B0E}">
      <dsp:nvSpPr>
        <dsp:cNvPr id="0" name=""/>
        <dsp:cNvSpPr/>
      </dsp:nvSpPr>
      <dsp:spPr>
        <a:xfrm>
          <a:off x="7863539" y="130002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3) GitHub Web UI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30002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821202"/>
          <a:ext cx="344737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Minimal effort required for quick changes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Extremely simple to use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Extremely limited in terms of actual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utility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821202"/>
        <a:ext cx="3447370" cy="3541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Digital directory which holds your project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Repository</a:t>
          </a:r>
          <a:endParaRPr lang="en-US" sz="4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virtual “checkpoint” which denotes a point in time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Commit</a:t>
          </a:r>
          <a:endParaRPr lang="en-US" sz="4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way to isolate your work from others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Branch</a:t>
          </a:r>
          <a:endParaRPr lang="en-US" sz="4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you pull your finished work into to main project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Merge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A913A-6A96-455F-ADC8-F3F2C1B8023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E2A73-6BCB-4223-A378-38EF336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Overview</a:t>
            </a:r>
            <a:r>
              <a:rPr lang="en-US" baseline="0" dirty="0" smtClean="0"/>
              <a:t> that we’re covering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GitHub, and why we need to learn it as up-and-coming software developers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touch of my background, along with mentioning my contact info.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84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26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2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9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y questions before we move forward?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4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fork</a:t>
            </a:r>
            <a:r>
              <a:rPr lang="en-US" dirty="0" smtClean="0"/>
              <a:t> is a copy of a repository. </a:t>
            </a:r>
            <a:r>
              <a:rPr lang="en-US" b="1" dirty="0" smtClean="0"/>
              <a:t>Forking</a:t>
            </a:r>
            <a:r>
              <a:rPr lang="en-US" dirty="0" smtClean="0"/>
              <a:t> a repository allows you to freely experiment with changes without affecting the original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using GitHub</a:t>
            </a:r>
            <a:r>
              <a:rPr lang="en-US" baseline="0" dirty="0" smtClean="0"/>
              <a:t> around 2015</a:t>
            </a:r>
          </a:p>
          <a:p>
            <a:r>
              <a:rPr lang="en-US" dirty="0" smtClean="0"/>
              <a:t>Exposed</a:t>
            </a:r>
            <a:r>
              <a:rPr lang="en-US" baseline="0" dirty="0" smtClean="0"/>
              <a:t> me to open source communities where I really got a friendly environment to learn how to work with a team</a:t>
            </a:r>
          </a:p>
          <a:p>
            <a:r>
              <a:rPr lang="en-US" baseline="0" dirty="0" smtClean="0"/>
              <a:t>Without GitHub, I wouldn’t have been able to grow as a software developer nearly as fast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Audience relevance</a:t>
            </a:r>
          </a:p>
          <a:p>
            <a:r>
              <a:rPr lang="en-US" baseline="0" dirty="0" smtClean="0"/>
              <a:t>Our goal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9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94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0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8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6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91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4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4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0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7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Software Developers need a way to download, edit, and re-upload code changes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7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7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2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Meaningful commit messages &amp;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53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can merge, others can’t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can merge, others can’t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6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https://github.com/alliedmodders/sourcemod/pull/791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66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cli and </a:t>
            </a:r>
            <a:r>
              <a:rPr lang="en-US" dirty="0" err="1" smtClean="0"/>
              <a:t>vcs</a:t>
            </a:r>
            <a:endParaRPr lang="en-US" dirty="0" smtClean="0"/>
          </a:p>
          <a:p>
            <a:r>
              <a:rPr lang="en-US" dirty="0" smtClean="0"/>
              <a:t>Ensure that everyon</a:t>
            </a:r>
            <a:r>
              <a:rPr lang="en-US" baseline="0" dirty="0" smtClean="0"/>
              <a:t>e knows we’re picking the GitHub web UI path for our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whiteboard to draw the way</a:t>
            </a:r>
            <a:r>
              <a:rPr lang="en-US" baseline="0" dirty="0" smtClean="0"/>
              <a:t> commit, branching, and merging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9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what a repository is,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5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E2A73-6BCB-4223-A378-38EF336E90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4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573" y="31650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Rockwell" panose="02060603020205020403" pitchFamily="18" charset="0"/>
              </a:rPr>
              <a:t>GitGud</a:t>
            </a:r>
            <a:r>
              <a:rPr lang="en-US" sz="5400" dirty="0" smtClean="0">
                <a:latin typeface="Rockwell" panose="02060603020205020403" pitchFamily="18" charset="0"/>
              </a:rPr>
              <a:t> v2.0</a:t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5400" dirty="0" err="1" smtClean="0">
                <a:latin typeface="Rockwell" panose="02060603020205020403" pitchFamily="18" charset="0"/>
              </a:rPr>
              <a:t>Github</a:t>
            </a:r>
            <a:r>
              <a:rPr lang="en-US" sz="5400" dirty="0" smtClean="0">
                <a:latin typeface="Rockwell" panose="02060603020205020403" pitchFamily="18" charset="0"/>
              </a:rPr>
              <a:t> </a:t>
            </a:r>
            <a:r>
              <a:rPr lang="en-US" sz="5400" dirty="0" smtClean="0">
                <a:latin typeface="Rockwell" panose="02060603020205020403" pitchFamily="18" charset="0"/>
              </a:rPr>
              <a:t>Workshop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2089" y="5262596"/>
            <a:ext cx="7450973" cy="132588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Michael Flaherty</a:t>
            </a:r>
          </a:p>
          <a:p>
            <a:pPr algn="ctr"/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michaelwflaherty@me.com</a:t>
            </a:r>
          </a:p>
          <a:p>
            <a:pPr algn="ctr"/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Headline#9999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089" y="2682599"/>
            <a:ext cx="769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brief </a:t>
            </a:r>
            <a:r>
              <a:rPr lang="en-US" dirty="0" smtClean="0"/>
              <a:t>introduction </a:t>
            </a:r>
            <a:r>
              <a:rPr lang="en-US" dirty="0" smtClean="0"/>
              <a:t>to </a:t>
            </a:r>
            <a:r>
              <a:rPr lang="en-US" dirty="0" err="1" smtClean="0"/>
              <a:t>git</a:t>
            </a:r>
            <a:r>
              <a:rPr lang="en-US" dirty="0" smtClean="0"/>
              <a:t>, GitHub, and the importance of version control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1</a:t>
            </a:r>
            <a:r>
              <a:rPr lang="en-US" sz="4400" baseline="30000" dirty="0" smtClean="0">
                <a:latin typeface="Rockwell" panose="02060603020205020403" pitchFamily="18" charset="0"/>
              </a:rPr>
              <a:t>st</a:t>
            </a:r>
            <a:r>
              <a:rPr lang="en-US" sz="4400" dirty="0" smtClean="0">
                <a:latin typeface="Rockwell" panose="02060603020205020403" pitchFamily="18" charset="0"/>
              </a:rPr>
              <a:t> step: Registration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01" y="1968319"/>
            <a:ext cx="8499101" cy="44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2</a:t>
            </a:r>
            <a:r>
              <a:rPr lang="en-US" sz="4400" baseline="30000" dirty="0" smtClean="0">
                <a:latin typeface="Rockwell" panose="02060603020205020403" pitchFamily="18" charset="0"/>
              </a:rPr>
              <a:t>nd</a:t>
            </a:r>
            <a:r>
              <a:rPr lang="en-US" sz="4400" dirty="0" smtClean="0">
                <a:latin typeface="Rockwell" panose="02060603020205020403" pitchFamily="18" charset="0"/>
              </a:rPr>
              <a:t> Step: Creating a repository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5" y="1783976"/>
            <a:ext cx="10214936" cy="48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2</a:t>
            </a:r>
            <a:r>
              <a:rPr lang="en-US" sz="4400" baseline="30000" dirty="0" smtClean="0">
                <a:latin typeface="Rockwell" panose="02060603020205020403" pitchFamily="18" charset="0"/>
              </a:rPr>
              <a:t>nd</a:t>
            </a:r>
            <a:r>
              <a:rPr lang="en-US" sz="4400" dirty="0" smtClean="0">
                <a:latin typeface="Rockwell" panose="02060603020205020403" pitchFamily="18" charset="0"/>
              </a:rPr>
              <a:t> Step: Creating a repository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27" y="2479302"/>
            <a:ext cx="6467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2</a:t>
            </a:r>
            <a:r>
              <a:rPr lang="en-US" sz="4400" baseline="30000" dirty="0" smtClean="0">
                <a:latin typeface="Rockwell" panose="02060603020205020403" pitchFamily="18" charset="0"/>
              </a:rPr>
              <a:t>nd</a:t>
            </a:r>
            <a:r>
              <a:rPr lang="en-US" sz="4400" dirty="0" smtClean="0">
                <a:latin typeface="Rockwell" panose="02060603020205020403" pitchFamily="18" charset="0"/>
              </a:rPr>
              <a:t> Step: Creating a repository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70" y="1631714"/>
            <a:ext cx="7913684" cy="504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2</a:t>
            </a:r>
            <a:r>
              <a:rPr lang="en-US" sz="4400" baseline="30000" dirty="0" smtClean="0">
                <a:latin typeface="Rockwell" panose="02060603020205020403" pitchFamily="18" charset="0"/>
              </a:rPr>
              <a:t>nd</a:t>
            </a:r>
            <a:r>
              <a:rPr lang="en-US" sz="4400" dirty="0" smtClean="0">
                <a:latin typeface="Rockwell" panose="02060603020205020403" pitchFamily="18" charset="0"/>
              </a:rPr>
              <a:t> Step: Creating a repository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43" y="1649507"/>
            <a:ext cx="7868098" cy="50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3</a:t>
            </a:r>
            <a:r>
              <a:rPr lang="en-US" sz="4400" baseline="30000" dirty="0" smtClean="0">
                <a:latin typeface="Rockwell" panose="02060603020205020403" pitchFamily="18" charset="0"/>
              </a:rPr>
              <a:t>nd</a:t>
            </a:r>
            <a:r>
              <a:rPr lang="en-US" sz="4400" dirty="0" smtClean="0">
                <a:latin typeface="Rockwell" panose="02060603020205020403" pitchFamily="18" charset="0"/>
              </a:rPr>
              <a:t> Step: Creating a file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07" y="1635835"/>
            <a:ext cx="7574409" cy="495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3</a:t>
            </a:r>
            <a:r>
              <a:rPr lang="en-US" sz="4400" baseline="30000" dirty="0" smtClean="0">
                <a:latin typeface="Rockwell" panose="02060603020205020403" pitchFamily="18" charset="0"/>
              </a:rPr>
              <a:t>nd</a:t>
            </a:r>
            <a:r>
              <a:rPr lang="en-US" sz="4400" dirty="0" smtClean="0">
                <a:latin typeface="Rockwell" panose="02060603020205020403" pitchFamily="18" charset="0"/>
              </a:rPr>
              <a:t> Step: Creating a file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26" y="1758411"/>
            <a:ext cx="7313771" cy="46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3</a:t>
            </a:r>
            <a:r>
              <a:rPr lang="en-US" sz="4400" baseline="30000" dirty="0" smtClean="0">
                <a:latin typeface="Rockwell" panose="02060603020205020403" pitchFamily="18" charset="0"/>
              </a:rPr>
              <a:t>nd</a:t>
            </a:r>
            <a:r>
              <a:rPr lang="en-US" sz="4400" dirty="0" smtClean="0">
                <a:latin typeface="Rockwell" panose="02060603020205020403" pitchFamily="18" charset="0"/>
              </a:rPr>
              <a:t> Step: Creating a file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1695222"/>
            <a:ext cx="9323294" cy="49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3</a:t>
            </a:r>
            <a:r>
              <a:rPr lang="en-US" sz="4400" baseline="30000" dirty="0" smtClean="0">
                <a:latin typeface="Rockwell" panose="02060603020205020403" pitchFamily="18" charset="0"/>
              </a:rPr>
              <a:t>nd</a:t>
            </a:r>
            <a:r>
              <a:rPr lang="en-US" sz="4400" dirty="0" smtClean="0">
                <a:latin typeface="Rockwell" panose="02060603020205020403" pitchFamily="18" charset="0"/>
              </a:rPr>
              <a:t> Step: Creating a file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9041605" cy="44530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995853" y="4703885"/>
            <a:ext cx="365760" cy="49236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Your first repository!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22" y="2097088"/>
            <a:ext cx="8710979" cy="40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50" y="413239"/>
            <a:ext cx="7398906" cy="60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Uploading projects to </a:t>
            </a:r>
            <a:r>
              <a:rPr lang="en-US" sz="4400" dirty="0" err="1" smtClean="0">
                <a:latin typeface="Rockwell" panose="02060603020205020403" pitchFamily="18" charset="0"/>
              </a:rPr>
              <a:t>github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for others to use or learn from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 reflection 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of extra-curricular work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storage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Private Repos on </a:t>
            </a:r>
            <a:r>
              <a:rPr lang="en-US" sz="4400" dirty="0" err="1" smtClean="0">
                <a:latin typeface="Rockwell" panose="02060603020205020403" pitchFamily="18" charset="0"/>
              </a:rPr>
              <a:t>github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5" y="2097088"/>
            <a:ext cx="5897074" cy="43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GitHub Student Dev.  Pack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21" y="1884225"/>
            <a:ext cx="6879981" cy="43920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8693" y="6392007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https://education.github.com/pack</a:t>
            </a:r>
          </a:p>
        </p:txBody>
      </p:sp>
    </p:spTree>
    <p:extLst>
      <p:ext uri="{BB962C8B-B14F-4D97-AF65-F5344CB8AC3E}">
        <p14:creationId xmlns:p14="http://schemas.microsoft.com/office/powerpoint/2010/main" val="25990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Uploading projects to </a:t>
            </a:r>
            <a:r>
              <a:rPr lang="en-US" sz="4400" dirty="0" err="1" smtClean="0">
                <a:latin typeface="Rockwell" panose="02060603020205020403" pitchFamily="18" charset="0"/>
              </a:rPr>
              <a:t>github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5" y="2097088"/>
            <a:ext cx="5897074" cy="43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64" y="2097088"/>
            <a:ext cx="7521696" cy="42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32" y="1845820"/>
            <a:ext cx="7931760" cy="46762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635369" y="1995854"/>
            <a:ext cx="7393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32" y="1845820"/>
            <a:ext cx="7931760" cy="46762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890846" y="3754315"/>
            <a:ext cx="7393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772748"/>
            <a:ext cx="10058400" cy="47720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525715" y="2795954"/>
            <a:ext cx="448407" cy="14067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0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772748"/>
            <a:ext cx="10058400" cy="47720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420209" y="3815862"/>
            <a:ext cx="448407" cy="14067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69" y="2097088"/>
            <a:ext cx="8892686" cy="42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The Problem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286267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a flexible tool to allow collaboration and code sharing.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Imagine a team of developers passing around a flash drive:</a:t>
            </a:r>
          </a:p>
          <a:p>
            <a:pPr lvl="2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Slow</a:t>
            </a:r>
          </a:p>
          <a:p>
            <a:pPr lvl="2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Unable to tell who edited certain things</a:t>
            </a:r>
          </a:p>
          <a:p>
            <a:pPr lvl="2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one person can edit at a time</a:t>
            </a:r>
          </a:p>
        </p:txBody>
      </p:sp>
    </p:spTree>
    <p:extLst>
      <p:ext uri="{BB962C8B-B14F-4D97-AF65-F5344CB8AC3E}">
        <p14:creationId xmlns:p14="http://schemas.microsoft.com/office/powerpoint/2010/main" val="405159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55" y="2097088"/>
            <a:ext cx="8746514" cy="43693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11215" y="5205046"/>
            <a:ext cx="694593" cy="263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89" y="2097088"/>
            <a:ext cx="7733446" cy="45777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617785" y="5416062"/>
            <a:ext cx="712177" cy="175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29" y="1800912"/>
            <a:ext cx="8128365" cy="47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72" y="1932861"/>
            <a:ext cx="7795479" cy="44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29" y="1873148"/>
            <a:ext cx="7315566" cy="46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27" y="2097088"/>
            <a:ext cx="6625370" cy="44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4" y="1775166"/>
            <a:ext cx="6687916" cy="485423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857500" y="3279531"/>
            <a:ext cx="114300" cy="316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90" y="1848343"/>
            <a:ext cx="6409844" cy="46491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59623" y="3833446"/>
            <a:ext cx="1292469" cy="2022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4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5" y="1858611"/>
            <a:ext cx="6508454" cy="45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Final Activity Cont.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29" y="1895347"/>
            <a:ext cx="8192965" cy="46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728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don’t lose the flash drive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99" y="1995853"/>
            <a:ext cx="60674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828" y="250886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You’re done!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2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Advantages of </a:t>
            </a:r>
            <a:r>
              <a:rPr lang="en-US" sz="4400" dirty="0" err="1" smtClean="0">
                <a:latin typeface="Rockwell" panose="02060603020205020403" pitchFamily="18" charset="0"/>
              </a:rPr>
              <a:t>git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of authored changes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distribution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Permissions system (allows public access)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collaborate with a team of developers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3 tracks to </a:t>
            </a:r>
            <a:r>
              <a:rPr lang="en-US" sz="4400" dirty="0" err="1" smtClean="0">
                <a:latin typeface="Rockwell" panose="02060603020205020403" pitchFamily="18" charset="0"/>
              </a:rPr>
              <a:t>git</a:t>
            </a:r>
            <a:r>
              <a:rPr lang="en-US" sz="4400" dirty="0" smtClean="0">
                <a:latin typeface="Rockwell" panose="02060603020205020403" pitchFamily="18" charset="0"/>
              </a:rPr>
              <a:t> excellence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34587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What is </a:t>
            </a:r>
            <a:r>
              <a:rPr lang="en-US" sz="4400" dirty="0" err="1" smtClean="0">
                <a:latin typeface="Rockwell" panose="02060603020205020403" pitchFamily="18" charset="0"/>
              </a:rPr>
              <a:t>github</a:t>
            </a:r>
            <a:r>
              <a:rPr lang="en-US" sz="4400" dirty="0" smtClean="0">
                <a:latin typeface="Rockwell" panose="02060603020205020403" pitchFamily="18" charset="0"/>
              </a:rPr>
              <a:t>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6772" y="2229141"/>
            <a:ext cx="487838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web-based repository hosting service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place for software developers to collaborate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haven for open source software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30" y="102542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STOP: Terminology TIME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08703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What do you </a:t>
            </a:r>
            <a:r>
              <a:rPr lang="en-US" sz="4400" dirty="0" smtClean="0">
                <a:latin typeface="Rockwell" panose="02060603020205020403" pitchFamily="18" charset="0"/>
              </a:rPr>
              <a:t>need?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4845" y="2643933"/>
            <a:ext cx="487838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email account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computer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4714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627</Words>
  <Application>Microsoft Office PowerPoint</Application>
  <PresentationFormat>Widescreen</PresentationFormat>
  <Paragraphs>141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GitGud v2.0 Github Workshop</vt:lpstr>
      <vt:lpstr>PowerPoint Presentation</vt:lpstr>
      <vt:lpstr>The Problem</vt:lpstr>
      <vt:lpstr>don’t lose the flash drive</vt:lpstr>
      <vt:lpstr>Advantages of git</vt:lpstr>
      <vt:lpstr>3 tracks to git excellence</vt:lpstr>
      <vt:lpstr>What is github?</vt:lpstr>
      <vt:lpstr>STOP: Terminology TIME</vt:lpstr>
      <vt:lpstr>What do you need?</vt:lpstr>
      <vt:lpstr>1st step: Registration</vt:lpstr>
      <vt:lpstr>2nd Step: Creating a repository</vt:lpstr>
      <vt:lpstr>2nd Step: Creating a repository</vt:lpstr>
      <vt:lpstr>2nd Step: Creating a repository</vt:lpstr>
      <vt:lpstr>2nd Step: Creating a repository</vt:lpstr>
      <vt:lpstr>3nd Step: Creating a file</vt:lpstr>
      <vt:lpstr>3nd Step: Creating a file</vt:lpstr>
      <vt:lpstr>3nd Step: Creating a file</vt:lpstr>
      <vt:lpstr>3nd Step: Creating a file</vt:lpstr>
      <vt:lpstr>Your first repository!</vt:lpstr>
      <vt:lpstr>Uploading projects to github</vt:lpstr>
      <vt:lpstr>Private Repos on github</vt:lpstr>
      <vt:lpstr>GitHub Student Dev.  Pack</vt:lpstr>
      <vt:lpstr>Uploading projects to github</vt:lpstr>
      <vt:lpstr>Final Activity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Final Activity Cont.</vt:lpstr>
      <vt:lpstr>You’re done!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2019-04-09T03:24:11Z</dcterms:created>
  <dcterms:modified xsi:type="dcterms:W3CDTF">2019-04-12T19:26:55Z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