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0"/>
  </p:notesMasterIdLst>
  <p:sldIdLst>
    <p:sldId id="256" r:id="rId5"/>
    <p:sldId id="257" r:id="rId6"/>
    <p:sldId id="258" r:id="rId7"/>
    <p:sldId id="259" r:id="rId8"/>
    <p:sldId id="260" r:id="rId9"/>
    <p:sldId id="261" r:id="rId10"/>
    <p:sldId id="262" r:id="rId11"/>
    <p:sldId id="276" r:id="rId12"/>
    <p:sldId id="277" r:id="rId13"/>
    <p:sldId id="264" r:id="rId14"/>
    <p:sldId id="265" r:id="rId15"/>
    <p:sldId id="266" r:id="rId16"/>
    <p:sldId id="267" r:id="rId17"/>
    <p:sldId id="268" r:id="rId18"/>
    <p:sldId id="269" r:id="rId19"/>
  </p:sldIdLst>
  <p:sldSz cx="12192000" cy="6858000"/>
  <p:notesSz cx="6858000" cy="9144000"/>
  <p:embeddedFontLst>
    <p:embeddedFont>
      <p:font typeface="Century Gothic" panose="020B0502020202020204" pitchFamily="34" charset="0"/>
      <p:regular r:id="rId21"/>
      <p:bold r:id="rId22"/>
      <p:italic r:id="rId23"/>
      <p:boldItalic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742"/>
  </p:normalViewPr>
  <p:slideViewPr>
    <p:cSldViewPr snapToGrid="0">
      <p:cViewPr varScale="1">
        <p:scale>
          <a:sx n="76" d="100"/>
          <a:sy n="76" d="100"/>
        </p:scale>
        <p:origin x="102" y="10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gs" Target="tags/tag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Hello everyone Welcome to my presentation.</a:t>
            </a:r>
            <a:endParaRPr dirty="0"/>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This is a demonstration used for production and pre-production and how it all ties into each other.</a:t>
            </a:r>
            <a:endParaRPr dirty="0"/>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a:t>
            </a:r>
            <a:r>
              <a:rPr lang="en-US" dirty="0" err="1"/>
              <a:t>DevSecOps</a:t>
            </a:r>
            <a:r>
              <a:rPr lang="en-US" dirty="0"/>
              <a:t> Pipeline Overview has a few feature that helps with the process as 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Design phase: Utilizes static analysis tools and built-in IDE tools.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Build phase: Uses static analysis tools and compiler.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Verify and test: Automated analysis and testing tools run after each build.</a:t>
            </a:r>
            <a:endParaRPr dirty="0"/>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pPr>
            <a:r>
              <a:rPr lang="en-US" dirty="0"/>
              <a:t>The policy should be applied to every phase of the </a:t>
            </a:r>
            <a:r>
              <a:rPr lang="en-US" dirty="0" err="1"/>
              <a:t>DevSecOps</a:t>
            </a:r>
            <a:r>
              <a:rPr lang="en-US" dirty="0"/>
              <a:t> pipeline.</a:t>
            </a:r>
            <a:endParaRPr dirty="0"/>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Some recommendations can help with better results.</a:t>
            </a:r>
            <a:endParaRPr dirty="0"/>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My thought on Understanding hacker motivations is essential for effective threat modeling. By following established security standards and referencing frameworks like </a:t>
            </a:r>
            <a:r>
              <a:rPr lang="en-US" dirty="0" err="1"/>
              <a:t>Madarie</a:t>
            </a:r>
            <a:r>
              <a:rPr lang="en-US" dirty="0"/>
              <a:t> (2017), teams can anticipate attacker behavior. Aligning these motivations with the specific application type ensures defenses are context-aware and strategically focused.</a:t>
            </a:r>
            <a:endParaRPr dirty="0"/>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b="1" dirty="0"/>
              <a:t>Security Policies:</a:t>
            </a:r>
          </a:p>
          <a:p>
            <a:pPr marL="171450" lvl="0" indent="-171450" algn="l" rtl="0">
              <a:lnSpc>
                <a:spcPct val="100000"/>
              </a:lnSpc>
              <a:spcBef>
                <a:spcPts val="0"/>
              </a:spcBef>
              <a:spcAft>
                <a:spcPts val="0"/>
              </a:spcAft>
              <a:buSzPts val="1100"/>
            </a:pPr>
            <a:r>
              <a:rPr lang="en-US" dirty="0"/>
              <a:t>“</a:t>
            </a:r>
            <a:r>
              <a:rPr lang="en-US" sz="1100" b="0" i="0" u="none" strike="noStrike" cap="none" dirty="0">
                <a:solidFill>
                  <a:srgbClr val="000000"/>
                </a:solidFill>
                <a:effectLst/>
                <a:latin typeface="Arial"/>
                <a:ea typeface="Arial"/>
                <a:cs typeface="Arial"/>
                <a:sym typeface="Arial"/>
              </a:rPr>
              <a:t>define what is required of an organization’s employees from a security perspective” (Dunham, 2020)</a:t>
            </a:r>
          </a:p>
          <a:p>
            <a:pPr marL="171450" lvl="0" indent="-171450" algn="l" rtl="0">
              <a:lnSpc>
                <a:spcPct val="100000"/>
              </a:lnSpc>
              <a:spcBef>
                <a:spcPts val="0"/>
              </a:spcBef>
              <a:spcAft>
                <a:spcPts val="0"/>
              </a:spcAft>
              <a:buSzPts val="1100"/>
            </a:pPr>
            <a:r>
              <a:rPr lang="en-US" sz="1100" b="0" i="0" u="none" strike="noStrike" cap="none" dirty="0">
                <a:solidFill>
                  <a:srgbClr val="000000"/>
                </a:solidFill>
                <a:effectLst/>
                <a:latin typeface="Arial"/>
                <a:cs typeface="Arial"/>
                <a:sym typeface="Arial"/>
              </a:rPr>
              <a:t>“</a:t>
            </a:r>
            <a:r>
              <a:rPr lang="en-US" sz="1100" b="0" i="0" u="none" strike="noStrike" cap="none" dirty="0">
                <a:solidFill>
                  <a:srgbClr val="000000"/>
                </a:solidFill>
                <a:effectLst/>
                <a:latin typeface="Arial"/>
                <a:ea typeface="Arial"/>
                <a:cs typeface="Arial"/>
                <a:sym typeface="Arial"/>
              </a:rPr>
              <a:t>support an organization’s legal and ethical responsibilities” (Dunham, 2020)</a:t>
            </a:r>
          </a:p>
          <a:p>
            <a:pPr marL="171450" lvl="0" indent="-171450" algn="l" rtl="0">
              <a:lnSpc>
                <a:spcPct val="100000"/>
              </a:lnSpc>
              <a:spcBef>
                <a:spcPts val="0"/>
              </a:spcBef>
              <a:spcAft>
                <a:spcPts val="0"/>
              </a:spcAft>
              <a:buSzPts val="1100"/>
            </a:pPr>
            <a:r>
              <a:rPr lang="en-US" sz="1100" b="0" i="0" u="none" strike="noStrike" cap="none" dirty="0">
                <a:solidFill>
                  <a:srgbClr val="000000"/>
                </a:solidFill>
                <a:effectLst/>
                <a:latin typeface="Arial"/>
                <a:cs typeface="Arial"/>
                <a:sym typeface="Arial"/>
              </a:rPr>
              <a:t>“</a:t>
            </a:r>
            <a:r>
              <a:rPr lang="en-US" sz="1100" b="0" i="0" u="none" strike="noStrike" cap="none" dirty="0">
                <a:solidFill>
                  <a:srgbClr val="000000"/>
                </a:solidFill>
                <a:effectLst/>
                <a:latin typeface="Arial"/>
                <a:ea typeface="Arial"/>
                <a:cs typeface="Arial"/>
                <a:sym typeface="Arial"/>
              </a:rPr>
              <a:t>hold individuals accountable for compliance with expected behaviors with regard to information security” (Dunham, 2020)</a:t>
            </a:r>
          </a:p>
          <a:p>
            <a:pPr marL="171450" lvl="0" indent="-171450" algn="l" rtl="0">
              <a:lnSpc>
                <a:spcPct val="100000"/>
              </a:lnSpc>
              <a:spcBef>
                <a:spcPts val="0"/>
              </a:spcBef>
              <a:spcAft>
                <a:spcPts val="0"/>
              </a:spcAft>
              <a:buSzPts val="1100"/>
            </a:pPr>
            <a:r>
              <a:rPr lang="en-US" sz="1100" b="0" i="0" u="none" strike="noStrike" cap="none" dirty="0">
                <a:solidFill>
                  <a:srgbClr val="000000"/>
                </a:solidFill>
                <a:effectLst/>
                <a:latin typeface="Arial"/>
                <a:cs typeface="Arial"/>
                <a:sym typeface="Arial"/>
              </a:rPr>
              <a:t>Supports Defense in Depth by creating layers of security in which if one fails, others can take its place</a:t>
            </a:r>
            <a:endParaRPr dirty="0"/>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STD-001-CPP – C</a:t>
            </a:r>
            <a:r>
              <a:rPr lang="en-US" sz="1100" b="0" i="0" u="none" strike="noStrike" cap="none" dirty="0">
                <a:solidFill>
                  <a:srgbClr val="000000"/>
                </a:solidFill>
                <a:effectLst/>
                <a:latin typeface="Arial"/>
                <a:ea typeface="Arial"/>
                <a:cs typeface="Arial"/>
                <a:sym typeface="Arial"/>
              </a:rPr>
              <a:t>hoose appropriate types of integers. Choose the most appropriate type of integer needed for a variable. Integer types provide a “finite subset of the mathematical set of integers” based on the specific type of integer. Using an incorrectly sized integer variable can cause a buffer overflow or numerical overflow (wraparound) and lead to exploitable vulnerabilities or undefined behavior (</a:t>
            </a:r>
            <a:r>
              <a:rPr lang="en-US" sz="1100" b="0" i="0" u="none" strike="noStrike" cap="none" dirty="0" err="1">
                <a:solidFill>
                  <a:srgbClr val="000000"/>
                </a:solidFill>
                <a:effectLst/>
                <a:latin typeface="Arial"/>
                <a:ea typeface="Arial"/>
                <a:cs typeface="Arial"/>
                <a:sym typeface="Arial"/>
              </a:rPr>
              <a:t>Seacord</a:t>
            </a:r>
            <a:r>
              <a:rPr lang="en-US" sz="1100" b="0" i="0" u="none" strike="noStrike" cap="none" dirty="0">
                <a:solidFill>
                  <a:srgbClr val="000000"/>
                </a:solidFill>
                <a:effectLst/>
                <a:latin typeface="Arial"/>
                <a:ea typeface="Arial"/>
                <a:cs typeface="Arial"/>
                <a:sym typeface="Arial"/>
              </a:rPr>
              <a:t>, 2013, pp 87-113).</a:t>
            </a:r>
          </a:p>
          <a:p>
            <a:pPr marL="171450" lvl="0" indent="-171450" algn="l" rtl="0">
              <a:lnSpc>
                <a:spcPct val="100000"/>
              </a:lnSpc>
              <a:spcBef>
                <a:spcPts val="0"/>
              </a:spcBef>
              <a:spcAft>
                <a:spcPts val="0"/>
              </a:spcAft>
              <a:buSzPts val="1100"/>
            </a:pPr>
            <a:endParaRPr lang="en-US" sz="1100" b="0" i="0" u="none" strike="noStrike" cap="none" dirty="0">
              <a:solidFill>
                <a:srgbClr val="000000"/>
              </a:solidFill>
              <a:effectLst/>
              <a:latin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STD-002-CPP – E</a:t>
            </a:r>
            <a:r>
              <a:rPr lang="en-US" sz="1100" b="0" i="0" u="none" strike="noStrike" cap="none" dirty="0">
                <a:solidFill>
                  <a:srgbClr val="000000"/>
                </a:solidFill>
                <a:effectLst/>
                <a:latin typeface="Arial"/>
                <a:ea typeface="Arial"/>
                <a:cs typeface="Arial"/>
                <a:sym typeface="Arial"/>
              </a:rPr>
              <a:t>nsure operations on signed integers do not wrap. Operations on signed integers should not wrap. As seen in standard STD-001-CPP, the data type can be updated to an unsigned integer which will help prevent wrap in some cases but not all. Prior to executing a mathematical operation on a signed integer, code should check for a potential overflow and act accordingly (Software Engineering Institute, 2006).</a:t>
            </a:r>
            <a:r>
              <a:rPr lang="en-US" dirty="0">
                <a:effectLst/>
              </a:rPr>
              <a:t> </a:t>
            </a:r>
          </a:p>
          <a:p>
            <a:pPr marL="171450" lvl="0" indent="-171450" algn="l" rtl="0">
              <a:lnSpc>
                <a:spcPct val="100000"/>
              </a:lnSpc>
              <a:spcBef>
                <a:spcPts val="0"/>
              </a:spcBef>
              <a:spcAft>
                <a:spcPts val="0"/>
              </a:spcAft>
              <a:buSzPts val="1100"/>
            </a:pPr>
            <a:endParaRPr lang="en-US" dirty="0">
              <a:effectLst/>
            </a:endParaRPr>
          </a:p>
          <a:p>
            <a:pPr marL="171450" lvl="0" indent="-171450" algn="l" rtl="0">
              <a:lnSpc>
                <a:spcPct val="100000"/>
              </a:lnSpc>
              <a:spcBef>
                <a:spcPts val="0"/>
              </a:spcBef>
              <a:spcAft>
                <a:spcPts val="0"/>
              </a:spcAft>
              <a:buSzPts val="1100"/>
            </a:pPr>
            <a:r>
              <a:rPr lang="en-US" dirty="0">
                <a:effectLst/>
              </a:rPr>
              <a:t>STD-003-CPP – E</a:t>
            </a:r>
            <a:r>
              <a:rPr lang="en-US" sz="1100" b="0" i="0" u="none" strike="noStrike" cap="none" dirty="0">
                <a:solidFill>
                  <a:srgbClr val="000000"/>
                </a:solidFill>
                <a:effectLst/>
                <a:latin typeface="Arial"/>
                <a:ea typeface="Arial"/>
                <a:cs typeface="Arial"/>
                <a:sym typeface="Arial"/>
              </a:rPr>
              <a:t>nsure that strings have enough storage space for the character data and a null terminator. Data inserted or copied into an insufficiently sized buffer may result in a buffer overflow.  Strings should be either truncated or measures should be in place to ensure sufficient space is available prior to assigning a value (Software Engineering Institute, 2008).</a:t>
            </a:r>
            <a:r>
              <a:rPr lang="en-US" dirty="0">
                <a:effectLst/>
              </a:rPr>
              <a:t> </a:t>
            </a:r>
          </a:p>
          <a:p>
            <a:pPr marL="171450" lvl="0" indent="-171450" algn="l" rtl="0">
              <a:lnSpc>
                <a:spcPct val="100000"/>
              </a:lnSpc>
              <a:spcBef>
                <a:spcPts val="0"/>
              </a:spcBef>
              <a:spcAft>
                <a:spcPts val="0"/>
              </a:spcAft>
              <a:buSzPts val="1100"/>
            </a:pPr>
            <a:endParaRPr lang="en-US" dirty="0">
              <a:effectLst/>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effectLst/>
              </a:rPr>
              <a:t>STD-004-CPP – P</a:t>
            </a:r>
            <a:r>
              <a:rPr lang="en-US" sz="1100" b="0" i="0" u="none" strike="noStrike" cap="none" dirty="0">
                <a:solidFill>
                  <a:srgbClr val="000000"/>
                </a:solidFill>
                <a:effectLst/>
                <a:latin typeface="Arial"/>
                <a:ea typeface="Arial"/>
                <a:cs typeface="Arial"/>
                <a:sym typeface="Arial"/>
              </a:rPr>
              <a:t>revent SQL injection. SQL queries can be maliciously altered, if not sanitized and validated, resulting in information leaks and/or data modification. Stored procedures are the primary defense against SQL injection as no raw SQL string is being sent across the network. Parameterized queries should be used when an application is writing raw queries itself (Software Engineering Institute, 2009).</a:t>
            </a:r>
            <a:r>
              <a:rPr lang="en-US" dirty="0">
                <a:effectLst/>
              </a:rPr>
              <a:t> </a:t>
            </a:r>
          </a:p>
          <a:p>
            <a:pPr marL="171450" lvl="0" indent="-171450" algn="l" rtl="0">
              <a:lnSpc>
                <a:spcPct val="100000"/>
              </a:lnSpc>
              <a:spcBef>
                <a:spcPts val="0"/>
              </a:spcBef>
              <a:spcAft>
                <a:spcPts val="0"/>
              </a:spcAft>
              <a:buSzPts val="1100"/>
            </a:pPr>
            <a:endParaRPr lang="en-US" dirty="0">
              <a:effectLst/>
            </a:endParaRPr>
          </a:p>
          <a:p>
            <a:pPr marL="171450" lvl="0" indent="-171450" algn="l" rtl="0">
              <a:lnSpc>
                <a:spcPct val="100000"/>
              </a:lnSpc>
              <a:spcBef>
                <a:spcPts val="0"/>
              </a:spcBef>
              <a:spcAft>
                <a:spcPts val="0"/>
              </a:spcAft>
              <a:buSzPts val="1100"/>
            </a:pPr>
            <a:r>
              <a:rPr lang="en-US" dirty="0">
                <a:effectLst/>
              </a:rPr>
              <a:t>STD-005-CPP – D</a:t>
            </a:r>
            <a:r>
              <a:rPr lang="en-US" sz="1100" b="0" i="0" u="none" strike="noStrike" cap="none" dirty="0">
                <a:solidFill>
                  <a:srgbClr val="000000"/>
                </a:solidFill>
                <a:effectLst/>
                <a:latin typeface="Arial"/>
                <a:ea typeface="Arial"/>
                <a:cs typeface="Arial"/>
                <a:sym typeface="Arial"/>
              </a:rPr>
              <a:t>o not access memory that has already been freed. Avoid creating or using dangling pointers. Dangling pointers are pointers to memory that has been freed or deallocated by a memory management function. Dangling pointers can lead to unexpected behavior and result in vulnerabilities that can be exploited by a hacker (Software Engineering Institute, 2008)</a:t>
            </a:r>
            <a:r>
              <a:rPr lang="en-US" dirty="0">
                <a:effectLst/>
              </a:rPr>
              <a:t> </a:t>
            </a:r>
          </a:p>
          <a:p>
            <a:pPr marL="171450" lvl="0" indent="-171450" algn="l" rtl="0">
              <a:lnSpc>
                <a:spcPct val="100000"/>
              </a:lnSpc>
              <a:spcBef>
                <a:spcPts val="0"/>
              </a:spcBef>
              <a:spcAft>
                <a:spcPts val="0"/>
              </a:spcAft>
              <a:buSzPts val="1100"/>
            </a:pPr>
            <a:endParaRPr lang="en-US" dirty="0">
              <a:effectLst/>
            </a:endParaRPr>
          </a:p>
          <a:p>
            <a:pPr marL="171450" lvl="0" indent="-171450" algn="l" rtl="0">
              <a:lnSpc>
                <a:spcPct val="100000"/>
              </a:lnSpc>
              <a:spcBef>
                <a:spcPts val="0"/>
              </a:spcBef>
              <a:spcAft>
                <a:spcPts val="0"/>
              </a:spcAft>
              <a:buSzPts val="1100"/>
            </a:pPr>
            <a:r>
              <a:rPr lang="en-US" dirty="0">
                <a:effectLst/>
              </a:rPr>
              <a:t>STD-006-CPP – </a:t>
            </a:r>
            <a:r>
              <a:rPr lang="en-US" sz="1100" b="0" i="0" u="none" strike="noStrike" cap="none" dirty="0">
                <a:solidFill>
                  <a:srgbClr val="000000"/>
                </a:solidFill>
                <a:effectLst/>
                <a:latin typeface="Arial"/>
                <a:ea typeface="Arial"/>
                <a:cs typeface="Arial"/>
                <a:sym typeface="Arial"/>
              </a:rPr>
              <a:t>Use assertions liberally throughout the code.</a:t>
            </a:r>
            <a:r>
              <a:rPr lang="en-US" dirty="0">
                <a:effectLst/>
              </a:rPr>
              <a:t> </a:t>
            </a:r>
            <a:r>
              <a:rPr lang="en-US" sz="1100" b="0" i="0" u="none" strike="noStrike" cap="none" dirty="0">
                <a:solidFill>
                  <a:srgbClr val="000000"/>
                </a:solidFill>
                <a:effectLst/>
                <a:latin typeface="Arial"/>
                <a:ea typeface="Arial"/>
                <a:cs typeface="Arial"/>
                <a:sym typeface="Arial"/>
              </a:rPr>
              <a:t>Assert statements can catch bugs early and make debugging easier and quicker. Assertions should include a descriptive error message that is printed if the assert statement fails. This will help with debugging in being able to identify where the build failed and under what conditions (LLVM, 2003).</a:t>
            </a:r>
            <a:r>
              <a:rPr lang="en-US" dirty="0">
                <a:effectLst/>
              </a:rPr>
              <a:t> </a:t>
            </a:r>
          </a:p>
          <a:p>
            <a:pPr marL="171450" lvl="0" indent="-171450" algn="l" rtl="0">
              <a:lnSpc>
                <a:spcPct val="100000"/>
              </a:lnSpc>
              <a:spcBef>
                <a:spcPts val="0"/>
              </a:spcBef>
              <a:spcAft>
                <a:spcPts val="0"/>
              </a:spcAft>
              <a:buSzPts val="1100"/>
            </a:pPr>
            <a:endParaRPr lang="en-US" dirty="0">
              <a:effectLst/>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effectLst/>
              </a:rPr>
              <a:t>STD-007-CPP – Handle all exceptions. </a:t>
            </a:r>
            <a:r>
              <a:rPr lang="en-US" sz="1100" dirty="0">
                <a:effectLst/>
                <a:latin typeface="Times New Roman" panose="02020603050405020304" pitchFamily="18" charset="0"/>
                <a:ea typeface="Times New Roman" panose="02020603050405020304" pitchFamily="18" charset="0"/>
              </a:rPr>
              <a:t>Catching all errors using the </a:t>
            </a:r>
            <a:r>
              <a:rPr lang="en-US" sz="1100" dirty="0">
                <a:effectLst/>
                <a:latin typeface="Courier New" panose="02070309020205020404" pitchFamily="49" charset="0"/>
                <a:ea typeface="Times New Roman" panose="02020603050405020304" pitchFamily="18" charset="0"/>
              </a:rPr>
              <a:t>catch(…)</a:t>
            </a:r>
            <a:r>
              <a:rPr lang="en-US" sz="1100" dirty="0">
                <a:effectLst/>
                <a:latin typeface="Times New Roman" panose="02020603050405020304" pitchFamily="18" charset="0"/>
                <a:ea typeface="Times New Roman" panose="02020603050405020304" pitchFamily="18" charset="0"/>
              </a:rPr>
              <a:t> must not be used without reason or proper error handling within the catch statement.  This is otherwise considered “error hiding” and can cause unforeseen problems as the source of the error is not fixed or known.</a:t>
            </a:r>
            <a:r>
              <a:rPr lang="en-US" dirty="0">
                <a:effectLst/>
              </a:rPr>
              <a:t>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effectLst/>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effectLst/>
              </a:rPr>
              <a:t>STD-008-CPP – </a:t>
            </a:r>
            <a:r>
              <a:rPr lang="en-US" sz="1100" b="0" i="0" u="none" strike="noStrike" cap="none" dirty="0">
                <a:solidFill>
                  <a:srgbClr val="000000"/>
                </a:solidFill>
                <a:effectLst/>
                <a:latin typeface="Arial"/>
                <a:ea typeface="Arial"/>
                <a:cs typeface="Arial"/>
                <a:sym typeface="Arial"/>
              </a:rPr>
              <a:t>Do not read uninitialized variables. Variables of type T must be initialized before being read. Attempting to read an uninitialized variable can result in a coding error and vulnerability. This happens because the variable can be removed during compilation as part of the compiler’s optimizations (Software Engineering Institute, 2008)</a:t>
            </a:r>
            <a:r>
              <a:rPr lang="en-US" dirty="0">
                <a:effectLst/>
              </a:rPr>
              <a:t>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effectLst/>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effectLst/>
              </a:rPr>
              <a:t>STD-009-CPP – </a:t>
            </a:r>
            <a:r>
              <a:rPr lang="en-US" sz="1100" b="0" i="0" u="none" strike="noStrike" cap="none" dirty="0">
                <a:solidFill>
                  <a:srgbClr val="000000"/>
                </a:solidFill>
                <a:effectLst/>
                <a:latin typeface="Arial"/>
                <a:ea typeface="Arial"/>
                <a:cs typeface="Arial"/>
                <a:sym typeface="Arial"/>
              </a:rPr>
              <a:t>Do not store an already owned pointer into an unrelated smart pointer.  Smart pointers enclose a regular pointer and automatically manage its memory allocation via internal constructor and destructor methods in the smart pointer classes.</a:t>
            </a:r>
            <a:r>
              <a:rPr lang="en-US" dirty="0">
                <a:effectLst/>
              </a:rPr>
              <a:t> </a:t>
            </a: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dirty="0">
              <a:effectLst/>
            </a:endParaRPr>
          </a:p>
          <a:p>
            <a:pPr marL="171450" marR="0" lvl="0" indent="-171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effectLst/>
              </a:rPr>
              <a:t>STD-010-CPP - </a:t>
            </a:r>
            <a:r>
              <a:rPr lang="en-US" sz="1100" b="0" i="0" u="none" strike="noStrike" cap="none" dirty="0">
                <a:solidFill>
                  <a:srgbClr val="000000"/>
                </a:solidFill>
                <a:effectLst/>
                <a:latin typeface="Arial"/>
                <a:ea typeface="Arial"/>
                <a:cs typeface="Arial"/>
                <a:sym typeface="Arial"/>
              </a:rPr>
              <a:t>Do not create strings from null pointers. Passing a null pointer to some of the underlying methods in the string class can result in undefined behavior (Software Engineering Institute, 2014).</a:t>
            </a:r>
            <a:r>
              <a:rPr lang="en-US" dirty="0">
                <a:effectLst/>
              </a:rPr>
              <a:t> </a:t>
            </a:r>
            <a:endParaRPr lang="en-US" sz="1100" b="0" i="0" u="none" strike="noStrike" cap="none" dirty="0">
              <a:solidFill>
                <a:srgbClr val="000000"/>
              </a:solidFill>
              <a:effectLst/>
              <a:latin typeface="Arial"/>
              <a:ea typeface="Arial"/>
              <a:cs typeface="Arial"/>
              <a:sym typeface="Arial"/>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These are the 10 principes at which are currently  uses as input data.</a:t>
            </a:r>
            <a:endParaRPr dirty="0"/>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dirty="0"/>
              <a:t>All coding structures have a code standard they fallow by as you can see.</a:t>
            </a:r>
          </a:p>
          <a:p>
            <a:r>
              <a:rPr lang="en-US" b="1" dirty="0"/>
              <a:t>STD-001-CPP</a:t>
            </a:r>
            <a:r>
              <a:rPr lang="en-US" dirty="0"/>
              <a:t> – Select integer types that match the required range and usage context</a:t>
            </a:r>
          </a:p>
          <a:p>
            <a:r>
              <a:rPr lang="en-US" b="1" dirty="0"/>
              <a:t>STD-002-CPP</a:t>
            </a:r>
            <a:r>
              <a:rPr lang="en-US" dirty="0"/>
              <a:t> – Prevent signed integer overflow during arithmetic operations</a:t>
            </a:r>
          </a:p>
          <a:p>
            <a:r>
              <a:rPr lang="en-US" b="1" dirty="0"/>
              <a:t>STD-003-CPP</a:t>
            </a:r>
            <a:r>
              <a:rPr lang="en-US" dirty="0"/>
              <a:t> – Allocate sufficient space for strings, including null terminators</a:t>
            </a:r>
          </a:p>
          <a:p>
            <a:r>
              <a:rPr lang="en-US" b="1" dirty="0"/>
              <a:t>STD-004-CPP</a:t>
            </a:r>
            <a:r>
              <a:rPr lang="en-US" dirty="0"/>
              <a:t> – Sanitize inputs to eliminate SQL injection vulnerabilities</a:t>
            </a:r>
          </a:p>
          <a:p>
            <a:r>
              <a:rPr lang="en-US" b="1" dirty="0"/>
              <a:t>STD-005-CPP</a:t>
            </a:r>
            <a:r>
              <a:rPr lang="en-US" dirty="0"/>
              <a:t> – Avoid accessing memory after it has been deallocated</a:t>
            </a:r>
          </a:p>
          <a:p>
            <a:r>
              <a:rPr lang="en-US" b="1" dirty="0"/>
              <a:t>STD-006-CPP</a:t>
            </a:r>
            <a:r>
              <a:rPr lang="en-US" dirty="0"/>
              <a:t> – Use assertions to validate assumptions and catch logic errors early</a:t>
            </a:r>
          </a:p>
          <a:p>
            <a:r>
              <a:rPr lang="en-US" b="1" dirty="0"/>
              <a:t>STD-007-CPP</a:t>
            </a:r>
            <a:r>
              <a:rPr lang="en-US" dirty="0"/>
              <a:t> – Ensure all exceptions are properly caught and handled</a:t>
            </a:r>
          </a:p>
          <a:p>
            <a:r>
              <a:rPr lang="en-US" b="1" dirty="0"/>
              <a:t>STD-008-CPP</a:t>
            </a:r>
            <a:r>
              <a:rPr lang="en-US" dirty="0"/>
              <a:t> – Initialize variables before use to prevent undefined behavior</a:t>
            </a:r>
          </a:p>
          <a:p>
            <a:r>
              <a:rPr lang="en-US" b="1" dirty="0"/>
              <a:t>STD-009-CPP</a:t>
            </a:r>
            <a:r>
              <a:rPr lang="en-US" dirty="0"/>
              <a:t> – Do not assign raw pointers to unrelated smart pointer types</a:t>
            </a:r>
          </a:p>
          <a:p>
            <a:r>
              <a:rPr lang="en-US" b="1" dirty="0"/>
              <a:t>STD-010-CPP</a:t>
            </a:r>
            <a:r>
              <a:rPr lang="en-US" dirty="0"/>
              <a:t> – Avoid constructing strings from null pointer values</a:t>
            </a:r>
          </a:p>
          <a:p>
            <a:pPr marL="342900">
              <a:lnSpc>
                <a:spcPct val="100000"/>
              </a:lnSpc>
              <a:spcBef>
                <a:spcPts val="0"/>
              </a:spcBef>
              <a:buClr>
                <a:schemeClr val="bg1"/>
              </a:buClr>
              <a:buSzPts val="1100"/>
              <a:defRPr/>
            </a:pPr>
            <a:endParaRPr lang="en-US" dirty="0">
              <a:solidFill>
                <a:schemeClr val="bg1"/>
              </a:solidFill>
              <a:latin typeface="Century Gothic" panose="020B0502020202020204" pitchFamily="34" charset="0"/>
              <a:ea typeface="Arial"/>
              <a:cs typeface="Arial"/>
              <a:sym typeface="Arial"/>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Data storage on disk should be encrypted before saving to prevent access by other users or systems. In flight, data should be sent through secure encrypted channels like HTTPS. In use, a user's password should be stored as a hashed password, verified via a hashed password, to prevent unauthorized access.</a:t>
            </a:r>
            <a:endParaRPr dirty="0"/>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Authentication involves user logins using credentials like usernames, passwords, or biometrics. Authorization determines user access to specific parts of a system or program. Multiple authorization frameworks can be used within the same program. Accounting involves recording user actions throughout the system to identify if they need more or less authorization or if they are a malicious actor. This policy applies to all system actions from login to exit.</a:t>
            </a:r>
            <a:endParaRPr dirty="0"/>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 typeface="Arial" panose="020B0604020202020204" pitchFamily="34" charset="0"/>
              <a:buNone/>
            </a:pPr>
            <a:r>
              <a:rPr lang="en-US" sz="1100" b="0" i="0" u="none" strike="noStrike" cap="none" dirty="0">
                <a:solidFill>
                  <a:srgbClr val="000000"/>
                </a:solidFill>
                <a:effectLst/>
                <a:latin typeface="Arial"/>
                <a:ea typeface="Arial"/>
                <a:cs typeface="Arial"/>
                <a:sym typeface="Arial"/>
              </a:rPr>
              <a:t>Unit Testing Overviews have serval processor they have to fallow by as well some here are.</a:t>
            </a:r>
          </a:p>
          <a:p>
            <a:pPr marL="158750" indent="0">
              <a:buFont typeface="Arial" panose="020B0604020202020204" pitchFamily="34" charset="0"/>
              <a:buNone/>
            </a:pP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CollectionSmartPointer</a:t>
            </a:r>
            <a:r>
              <a:rPr lang="en-US" sz="1100" b="0" i="0" u="none" strike="noStrike" cap="none" dirty="0">
                <a:solidFill>
                  <a:srgbClr val="000000"/>
                </a:solidFill>
                <a:effectLst/>
                <a:latin typeface="Arial"/>
                <a:ea typeface="Arial"/>
                <a:cs typeface="Arial"/>
                <a:sym typeface="Arial"/>
              </a:rPr>
              <a:t> is not null.</a:t>
            </a:r>
          </a:p>
          <a:p>
            <a:pPr marL="158750" indent="0">
              <a:buFont typeface="Arial" panose="020B0604020202020204" pitchFamily="34" charset="0"/>
              <a:buNone/>
            </a:pPr>
            <a:r>
              <a:rPr lang="en-US" sz="1100" b="0" i="0" u="none" strike="noStrike" cap="none" dirty="0">
                <a:solidFill>
                  <a:srgbClr val="000000"/>
                </a:solidFill>
                <a:effectLst/>
                <a:latin typeface="Arial"/>
                <a:ea typeface="Arial"/>
                <a:cs typeface="Arial"/>
                <a:sym typeface="Arial"/>
              </a:rPr>
              <a:t>• Empty on Create.</a:t>
            </a:r>
          </a:p>
          <a:p>
            <a:pPr marL="158750" indent="0">
              <a:buFont typeface="Arial" panose="020B0604020202020204" pitchFamily="34" charset="0"/>
              <a:buNone/>
            </a:pPr>
            <a:r>
              <a:rPr lang="en-US" sz="1100" b="0" i="0" u="none" strike="noStrike" cap="none" dirty="0">
                <a:solidFill>
                  <a:srgbClr val="000000"/>
                </a:solidFill>
                <a:effectLst/>
                <a:latin typeface="Arial"/>
                <a:ea typeface="Arial"/>
                <a:cs typeface="Arial"/>
                <a:sym typeface="Arial"/>
              </a:rPr>
              <a:t>• Can add to empty vector.</a:t>
            </a:r>
          </a:p>
          <a:p>
            <a:pPr marL="158750" indent="0">
              <a:buFont typeface="Arial" panose="020B0604020202020204" pitchFamily="34" charset="0"/>
              <a:buNone/>
            </a:pPr>
            <a:r>
              <a:rPr lang="en-US" sz="1100" b="0" i="0" u="none" strike="noStrike" cap="none" dirty="0">
                <a:solidFill>
                  <a:srgbClr val="000000"/>
                </a:solidFill>
                <a:effectLst/>
                <a:latin typeface="Arial"/>
                <a:ea typeface="Arial"/>
                <a:cs typeface="Arial"/>
                <a:sym typeface="Arial"/>
              </a:rPr>
              <a:t>• Maximum and capacity are greater than or equal to size.</a:t>
            </a:r>
          </a:p>
          <a:p>
            <a:pPr marL="158750" indent="0">
              <a:buFont typeface="Arial" panose="020B0604020202020204" pitchFamily="34" charset="0"/>
              <a:buNone/>
            </a:pPr>
            <a:r>
              <a:rPr lang="en-US" sz="1100" b="0" i="0" u="none" strike="noStrike" cap="none" dirty="0">
                <a:solidFill>
                  <a:srgbClr val="000000"/>
                </a:solidFill>
                <a:effectLst/>
                <a:latin typeface="Arial"/>
                <a:ea typeface="Arial"/>
                <a:cs typeface="Arial"/>
                <a:sym typeface="Arial"/>
              </a:rPr>
              <a:t>• Resizing increases or decreases collection</a:t>
            </a:r>
          </a:p>
        </p:txBody>
      </p:sp>
    </p:spTree>
    <p:extLst>
      <p:ext uri="{BB962C8B-B14F-4D97-AF65-F5344CB8AC3E}">
        <p14:creationId xmlns:p14="http://schemas.microsoft.com/office/powerpoint/2010/main" val="768568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Unit Testing Overview</a:t>
            </a:r>
          </a:p>
          <a:p>
            <a:pPr marL="158750" indent="0">
              <a:buNone/>
            </a:pPr>
            <a:r>
              <a:rPr lang="en-US" dirty="0"/>
              <a:t>• Resizing Collection to Zero.</a:t>
            </a:r>
          </a:p>
          <a:p>
            <a:pPr marL="158750" indent="0">
              <a:buNone/>
            </a:pPr>
            <a:r>
              <a:rPr lang="en-US" dirty="0"/>
              <a:t>• Clear and Erase Collection.</a:t>
            </a:r>
          </a:p>
          <a:p>
            <a:pPr marL="158750" indent="0">
              <a:buNone/>
            </a:pPr>
            <a:r>
              <a:rPr lang="en-US" dirty="0"/>
              <a:t>• Reserve Increases Capacity, Not Size.</a:t>
            </a:r>
          </a:p>
          <a:p>
            <a:pPr marL="158750" indent="0">
              <a:buNone/>
            </a:pPr>
            <a:r>
              <a:rPr lang="en-US" dirty="0"/>
              <a:t>• Throws </a:t>
            </a:r>
            <a:r>
              <a:rPr lang="en-US" dirty="0" err="1"/>
              <a:t>OutOfRangeException</a:t>
            </a:r>
            <a:r>
              <a:rPr lang="en-US" dirty="0"/>
              <a:t> with Index Out of Bounds.</a:t>
            </a:r>
          </a:p>
          <a:p>
            <a:pPr marL="158750" indent="0">
              <a:buNone/>
            </a:pPr>
            <a:r>
              <a:rPr lang="en-US" dirty="0"/>
              <a:t>• Front Returns First Collection Elements.</a:t>
            </a:r>
          </a:p>
          <a:p>
            <a:pPr marL="158750" indent="0">
              <a:buNone/>
            </a:pPr>
            <a:r>
              <a:rPr lang="en-US" dirty="0"/>
              <a:t>• Resize Throws Exception When Length Exceeds </a:t>
            </a:r>
            <a:r>
              <a:rPr lang="en-US" dirty="0" err="1"/>
              <a:t>MaxSize</a:t>
            </a:r>
            <a:endParaRPr lang="en-US" dirty="0"/>
          </a:p>
        </p:txBody>
      </p:sp>
    </p:spTree>
    <p:extLst>
      <p:ext uri="{BB962C8B-B14F-4D97-AF65-F5344CB8AC3E}">
        <p14:creationId xmlns:p14="http://schemas.microsoft.com/office/powerpoint/2010/main" val="36790054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hyperlink" Target="https://link.springer.com/article/10.1007/s12646-017-0423-9" TargetMode="External"/><Relationship Id="rId4" Type="http://schemas.openxmlformats.org/officeDocument/2006/relationships/hyperlink" Target="https://banglatechinfo.com/hackers-motivations-exploring-schwartzs-theory-of-motivational-types-in-cybercriminals/"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Casey Farmer</a:t>
            </a:r>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title="DevSec Ops Toolchain Diagram"/>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509675"/>
            <a:ext cx="10820400" cy="1996440"/>
          </a:xfrm>
          <a:prstGeom prst="rect">
            <a:avLst/>
          </a:prstGeom>
          <a:noFill/>
          <a:ln>
            <a:noFill/>
          </a:ln>
        </p:spPr>
        <p:txBody>
          <a:bodyPr spcFirstLastPara="1" wrap="square" lIns="91425" tIns="45700" rIns="91425" bIns="45700" anchor="t" anchorCtr="0">
            <a:normAutofit/>
          </a:bodyPr>
          <a:lstStyle/>
          <a:p>
            <a:pPr marL="457200" lvl="1" indent="0" algn="l" rtl="0">
              <a:lnSpc>
                <a:spcPct val="90000"/>
              </a:lnSpc>
              <a:spcBef>
                <a:spcPts val="500"/>
              </a:spcBef>
              <a:spcAft>
                <a:spcPts val="0"/>
              </a:spcAft>
              <a:buClr>
                <a:schemeClr val="lt1"/>
              </a:buClr>
              <a:buSzPts val="2000"/>
              <a:buNone/>
            </a:pPr>
            <a:r>
              <a:rPr lang="en-US" sz="1600" dirty="0" err="1"/>
              <a:t>DevSecOps</a:t>
            </a:r>
            <a:r>
              <a:rPr lang="en-US" sz="1600" dirty="0"/>
              <a:t> Pipeline Overview</a:t>
            </a:r>
          </a:p>
          <a:p>
            <a:pPr marL="457200" lvl="1" indent="0" algn="l" rtl="0">
              <a:lnSpc>
                <a:spcPct val="90000"/>
              </a:lnSpc>
              <a:spcBef>
                <a:spcPts val="500"/>
              </a:spcBef>
              <a:spcAft>
                <a:spcPts val="0"/>
              </a:spcAft>
              <a:buClr>
                <a:schemeClr val="lt1"/>
              </a:buClr>
              <a:buSzPts val="2000"/>
              <a:buNone/>
            </a:pPr>
            <a:r>
              <a:rPr lang="en-US" sz="1600" dirty="0"/>
              <a:t>• Design phase: Utilizes static analysis tools and built-in IDE tools.</a:t>
            </a:r>
          </a:p>
          <a:p>
            <a:pPr marL="457200" lvl="1" indent="0" algn="l" rtl="0">
              <a:lnSpc>
                <a:spcPct val="90000"/>
              </a:lnSpc>
              <a:spcBef>
                <a:spcPts val="500"/>
              </a:spcBef>
              <a:spcAft>
                <a:spcPts val="0"/>
              </a:spcAft>
              <a:buClr>
                <a:schemeClr val="lt1"/>
              </a:buClr>
              <a:buSzPts val="2000"/>
              <a:buNone/>
            </a:pPr>
            <a:r>
              <a:rPr lang="en-US" sz="1600" dirty="0"/>
              <a:t>• Build phase: Uses static analysis tools and compiler.</a:t>
            </a:r>
          </a:p>
          <a:p>
            <a:pPr marL="457200" lvl="1" indent="0" algn="l" rtl="0">
              <a:lnSpc>
                <a:spcPct val="90000"/>
              </a:lnSpc>
              <a:spcBef>
                <a:spcPts val="500"/>
              </a:spcBef>
              <a:spcAft>
                <a:spcPts val="0"/>
              </a:spcAft>
              <a:buClr>
                <a:schemeClr val="lt1"/>
              </a:buClr>
              <a:buSzPts val="2000"/>
              <a:buNone/>
            </a:pPr>
            <a:r>
              <a:rPr lang="en-US" sz="1600" dirty="0"/>
              <a:t>• Verify and test: Automated analysis and testing tools run after each build.</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2000"/>
              <a:buNone/>
            </a:pPr>
            <a:r>
              <a:rPr lang="en-US" dirty="0"/>
              <a:t>Risks and Benefits of Application Security</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r>
              <a:rPr lang="en-US" dirty="0"/>
              <a:t>Problems:</a:t>
            </a:r>
          </a:p>
          <a:p>
            <a:pPr marL="0" lvl="0" indent="0" algn="l" rtl="0">
              <a:lnSpc>
                <a:spcPct val="90000"/>
              </a:lnSpc>
              <a:spcBef>
                <a:spcPts val="0"/>
              </a:spcBef>
              <a:spcAft>
                <a:spcPts val="0"/>
              </a:spcAft>
              <a:buClr>
                <a:schemeClr val="lt1"/>
              </a:buClr>
              <a:buSzPts val="2000"/>
              <a:buNone/>
            </a:pPr>
            <a:r>
              <a:rPr lang="en-US" dirty="0"/>
              <a:t>• Unexpected behavior and crashes.</a:t>
            </a:r>
          </a:p>
          <a:p>
            <a:pPr marL="0" lvl="0" indent="0" algn="l" rtl="0">
              <a:lnSpc>
                <a:spcPct val="90000"/>
              </a:lnSpc>
              <a:spcBef>
                <a:spcPts val="0"/>
              </a:spcBef>
              <a:spcAft>
                <a:spcPts val="0"/>
              </a:spcAft>
              <a:buClr>
                <a:schemeClr val="lt1"/>
              </a:buClr>
              <a:buSzPts val="2000"/>
              <a:buNone/>
            </a:pPr>
            <a:r>
              <a:rPr lang="en-US" dirty="0"/>
              <a:t>• Exposure of sensitive information.</a:t>
            </a:r>
          </a:p>
          <a:p>
            <a:pPr marL="0" lvl="0" indent="0" algn="l" rtl="0">
              <a:lnSpc>
                <a:spcPct val="90000"/>
              </a:lnSpc>
              <a:spcBef>
                <a:spcPts val="0"/>
              </a:spcBef>
              <a:spcAft>
                <a:spcPts val="0"/>
              </a:spcAft>
              <a:buClr>
                <a:schemeClr val="lt1"/>
              </a:buClr>
              <a:buSzPts val="2000"/>
              <a:buNone/>
            </a:pPr>
            <a:r>
              <a:rPr lang="en-US" dirty="0"/>
              <a:t>• Execution of malicious code.</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r>
              <a:rPr lang="en-US" dirty="0"/>
              <a:t>Solutions:</a:t>
            </a:r>
          </a:p>
          <a:p>
            <a:pPr marL="0" lvl="0" indent="0" algn="l" rtl="0">
              <a:lnSpc>
                <a:spcPct val="90000"/>
              </a:lnSpc>
              <a:spcBef>
                <a:spcPts val="0"/>
              </a:spcBef>
              <a:spcAft>
                <a:spcPts val="0"/>
              </a:spcAft>
              <a:buClr>
                <a:schemeClr val="lt1"/>
              </a:buClr>
              <a:buSzPts val="2000"/>
              <a:buNone/>
            </a:pPr>
            <a:r>
              <a:rPr lang="en-US" dirty="0"/>
              <a:t>• Code defensively, prioritize threats.</a:t>
            </a:r>
          </a:p>
          <a:p>
            <a:pPr marL="0" lvl="0" indent="0" algn="l" rtl="0">
              <a:lnSpc>
                <a:spcPct val="90000"/>
              </a:lnSpc>
              <a:spcBef>
                <a:spcPts val="0"/>
              </a:spcBef>
              <a:spcAft>
                <a:spcPts val="0"/>
              </a:spcAft>
              <a:buClr>
                <a:schemeClr val="lt1"/>
              </a:buClr>
              <a:buSzPts val="2000"/>
              <a:buNone/>
            </a:pPr>
            <a:r>
              <a:rPr lang="en-US" dirty="0"/>
              <a:t>• Follow policies and coding standards.</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r>
              <a:rPr lang="en-US" dirty="0"/>
              <a:t>Risks:</a:t>
            </a:r>
          </a:p>
          <a:p>
            <a:pPr marL="0" lvl="0" indent="0" algn="l" rtl="0">
              <a:lnSpc>
                <a:spcPct val="90000"/>
              </a:lnSpc>
              <a:spcBef>
                <a:spcPts val="0"/>
              </a:spcBef>
              <a:spcAft>
                <a:spcPts val="0"/>
              </a:spcAft>
              <a:buClr>
                <a:schemeClr val="lt1"/>
              </a:buClr>
              <a:buSzPts val="2000"/>
              <a:buNone/>
            </a:pPr>
            <a:r>
              <a:rPr lang="en-US" dirty="0"/>
              <a:t>• Additional cost and time.</a:t>
            </a:r>
          </a:p>
          <a:p>
            <a:pPr marL="0" lvl="0" indent="0" algn="l" rtl="0">
              <a:lnSpc>
                <a:spcPct val="90000"/>
              </a:lnSpc>
              <a:spcBef>
                <a:spcPts val="0"/>
              </a:spcBef>
              <a:spcAft>
                <a:spcPts val="0"/>
              </a:spcAft>
              <a:buClr>
                <a:schemeClr val="lt1"/>
              </a:buClr>
              <a:buSzPts val="2000"/>
              <a:buNone/>
            </a:pPr>
            <a:r>
              <a:rPr lang="en-US" dirty="0"/>
              <a:t>• Potential loss of trust and reputational damage.</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r>
              <a:rPr lang="en-US" dirty="0"/>
              <a:t>Benefits:</a:t>
            </a:r>
          </a:p>
          <a:p>
            <a:pPr marL="0" lvl="0" indent="0" algn="l" rtl="0">
              <a:lnSpc>
                <a:spcPct val="90000"/>
              </a:lnSpc>
              <a:spcBef>
                <a:spcPts val="0"/>
              </a:spcBef>
              <a:spcAft>
                <a:spcPts val="0"/>
              </a:spcAft>
              <a:buClr>
                <a:schemeClr val="lt1"/>
              </a:buClr>
              <a:buSzPts val="2000"/>
              <a:buNone/>
            </a:pPr>
            <a:r>
              <a:rPr lang="en-US" dirty="0"/>
              <a:t>• Increased quality and consumer trust.</a:t>
            </a:r>
          </a:p>
          <a:p>
            <a:pPr marL="0" lvl="0" indent="0" algn="l" rtl="0">
              <a:lnSpc>
                <a:spcPct val="90000"/>
              </a:lnSpc>
              <a:spcBef>
                <a:spcPts val="0"/>
              </a:spcBef>
              <a:spcAft>
                <a:spcPts val="0"/>
              </a:spcAft>
              <a:buClr>
                <a:schemeClr val="lt1"/>
              </a:buClr>
              <a:buSzPts val="2000"/>
              <a:buNone/>
            </a:pPr>
            <a:r>
              <a:rPr lang="en-US" dirty="0"/>
              <a:t>• Secure application.</a:t>
            </a: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RECOMMENDATIONS</a:t>
            </a:r>
            <a:endParaRPr dirty="0"/>
          </a:p>
        </p:txBody>
      </p:sp>
      <p:sp>
        <p:nvSpPr>
          <p:cNvPr id="224" name="Google Shape;224;p12"/>
          <p:cNvSpPr txBox="1">
            <a:spLocks noGrp="1"/>
          </p:cNvSpPr>
          <p:nvPr>
            <p:ph type="body" idx="1"/>
          </p:nvPr>
        </p:nvSpPr>
        <p:spPr>
          <a:xfrm>
            <a:off x="685800" y="2449830"/>
            <a:ext cx="10820400" cy="1958340"/>
          </a:xfrm>
          <a:prstGeom prst="rect">
            <a:avLst/>
          </a:prstGeom>
          <a:noFill/>
          <a:ln>
            <a:noFill/>
          </a:ln>
        </p:spPr>
        <p:txBody>
          <a:bodyPr spcFirstLastPara="1" wrap="square" lIns="91425" tIns="45700" rIns="91425" bIns="45700" anchor="t" anchorCtr="0">
            <a:normAutofit/>
          </a:bodyPr>
          <a:lstStyle/>
          <a:p>
            <a:pPr marL="0" indent="0">
              <a:spcBef>
                <a:spcPts val="0"/>
              </a:spcBef>
              <a:buNone/>
            </a:pPr>
            <a:r>
              <a:rPr lang="en-US" dirty="0"/>
              <a:t>Recommendations for Automation</a:t>
            </a:r>
          </a:p>
          <a:p>
            <a:pPr marL="0" indent="0">
              <a:spcBef>
                <a:spcPts val="0"/>
              </a:spcBef>
              <a:buNone/>
            </a:pPr>
            <a:r>
              <a:rPr lang="en-US" dirty="0"/>
              <a:t>• Regularly update security policy to address new risks and attack vectors.</a:t>
            </a:r>
          </a:p>
          <a:p>
            <a:pPr marL="0" indent="0">
              <a:spcBef>
                <a:spcPts val="0"/>
              </a:spcBef>
              <a:buNone/>
            </a:pPr>
            <a:r>
              <a:rPr lang="en-US" dirty="0"/>
              <a:t>• Implement policies to prevent human failure in automation.</a:t>
            </a:r>
          </a:p>
          <a:p>
            <a:pPr marL="0" indent="0">
              <a:spcBef>
                <a:spcPts val="0"/>
              </a:spcBef>
              <a:buNone/>
            </a:pPr>
            <a:r>
              <a:rPr lang="en-US" dirty="0"/>
              <a:t>• Regularly re-evaluate standards with language upgrades.</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755900" y="785683"/>
            <a:ext cx="80137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CONCLUSIONS</a:t>
            </a:r>
            <a:endParaRPr dirty="0"/>
          </a:p>
        </p:txBody>
      </p:sp>
      <p:sp>
        <p:nvSpPr>
          <p:cNvPr id="231" name="Google Shape;231;p13"/>
          <p:cNvSpPr txBox="1">
            <a:spLocks noGrp="1"/>
          </p:cNvSpPr>
          <p:nvPr>
            <p:ph type="body" idx="1"/>
          </p:nvPr>
        </p:nvSpPr>
        <p:spPr>
          <a:xfrm>
            <a:off x="694274" y="2258061"/>
            <a:ext cx="10820400" cy="20472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dirty="0"/>
              <a:t>Hacker Motivations Analysis</a:t>
            </a:r>
          </a:p>
          <a:p>
            <a:pPr marL="0" lvl="0" indent="0" algn="l" rtl="0">
              <a:lnSpc>
                <a:spcPct val="90000"/>
              </a:lnSpc>
              <a:spcBef>
                <a:spcPts val="0"/>
              </a:spcBef>
              <a:spcAft>
                <a:spcPts val="0"/>
              </a:spcAft>
              <a:buClr>
                <a:schemeClr val="lt1"/>
              </a:buClr>
              <a:buSzPts val="2200"/>
              <a:buNone/>
            </a:pPr>
            <a:r>
              <a:rPr lang="en-US" dirty="0"/>
              <a:t>• Follow standards and policies.</a:t>
            </a:r>
          </a:p>
          <a:p>
            <a:pPr marL="0" lvl="0" indent="0" algn="l" rtl="0">
              <a:lnSpc>
                <a:spcPct val="90000"/>
              </a:lnSpc>
              <a:spcBef>
                <a:spcPts val="0"/>
              </a:spcBef>
              <a:spcAft>
                <a:spcPts val="0"/>
              </a:spcAft>
              <a:buClr>
                <a:schemeClr val="lt1"/>
              </a:buClr>
              <a:buSzPts val="2200"/>
              <a:buNone/>
            </a:pPr>
            <a:r>
              <a:rPr lang="en-US" dirty="0"/>
              <a:t>• Consider hacker motivations (Madarie, 2017).</a:t>
            </a:r>
          </a:p>
          <a:p>
            <a:pPr marL="0" lvl="0" indent="0" algn="l" rtl="0">
              <a:lnSpc>
                <a:spcPct val="90000"/>
              </a:lnSpc>
              <a:spcBef>
                <a:spcPts val="0"/>
              </a:spcBef>
              <a:spcAft>
                <a:spcPts val="0"/>
              </a:spcAft>
              <a:buClr>
                <a:schemeClr val="lt1"/>
              </a:buClr>
              <a:buSzPts val="2200"/>
              <a:buNone/>
            </a:pPr>
            <a:r>
              <a:rPr lang="en-US" dirty="0"/>
              <a:t>• Start with aligning motivations with application type.</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142739"/>
          </a:xfrm>
          <a:prstGeom prst="rect">
            <a:avLst/>
          </a:prstGeom>
          <a:noFill/>
          <a:ln>
            <a:noFill/>
          </a:ln>
        </p:spPr>
        <p:txBody>
          <a:bodyPr spcFirstLastPara="1" wrap="square" lIns="91425" tIns="45700" rIns="91425" bIns="45700" anchor="t" anchorCtr="0">
            <a:noAutofit/>
          </a:bodyPr>
          <a:lstStyle/>
          <a:p>
            <a:pPr marL="0" lvl="0" indent="0">
              <a:spcBef>
                <a:spcPts val="0"/>
              </a:spcBef>
              <a:buSzPts val="2200"/>
              <a:buNone/>
            </a:pPr>
            <a:r>
              <a:rPr lang="en-US" sz="1800" dirty="0"/>
              <a:t>Madarie, R. (2017) – Hackers’ Motivations: Testing Schwartz’s Theory of Motivational Types of Values in a Sample of Hackers. International Journal of Cyber Criminology, 11(1), 78–97.</a:t>
            </a:r>
          </a:p>
          <a:p>
            <a:pPr marL="0" lvl="0" indent="0">
              <a:spcBef>
                <a:spcPts val="0"/>
              </a:spcBef>
              <a:buSzPts val="2200"/>
              <a:buNone/>
            </a:pPr>
            <a:r>
              <a:rPr lang="en-US" sz="1800" u="sng" dirty="0">
                <a:hlinkClick r:id="rId4"/>
              </a:rPr>
              <a:t>https://banglatechinfo.com/hackers-motivations-exploring-schwartzs-theory-of-motivational-types-in-cybercriminals/</a:t>
            </a:r>
            <a:endParaRPr lang="en-US" sz="1800" u="sng" dirty="0"/>
          </a:p>
          <a:p>
            <a:pPr marL="0" lvl="0" indent="0">
              <a:spcBef>
                <a:spcPts val="0"/>
              </a:spcBef>
              <a:buSzPts val="2200"/>
              <a:buNone/>
            </a:pPr>
            <a:endParaRPr lang="en-US" sz="1800" u="sng" dirty="0"/>
          </a:p>
          <a:p>
            <a:pPr marL="0" lvl="0" indent="0">
              <a:spcBef>
                <a:spcPts val="0"/>
              </a:spcBef>
              <a:buSzPts val="2200"/>
              <a:buNone/>
            </a:pPr>
            <a:r>
              <a:rPr lang="en-US" sz="1800" dirty="0"/>
              <a:t>Cayubit, R. F. O., et al. (2017) – A Cyber Phenomenon: A Q-Analysis on the Motivation of Computer Hackers. Psychological Studies, 62, 386–394. </a:t>
            </a:r>
          </a:p>
          <a:p>
            <a:pPr marL="0" lvl="0" indent="0">
              <a:spcBef>
                <a:spcPts val="0"/>
              </a:spcBef>
              <a:buSzPts val="2200"/>
              <a:buNone/>
            </a:pPr>
            <a:r>
              <a:rPr lang="en-US" sz="1800" u="sng" dirty="0">
                <a:hlinkClick r:id="rId5"/>
              </a:rPr>
              <a:t>https://link.springer.com/article/10.1007/s12646-017-0423-9</a:t>
            </a:r>
            <a:endParaRPr lang="en-US" sz="1800" u="sng" dirty="0"/>
          </a:p>
          <a:p>
            <a:pPr marL="0" lvl="0" indent="0">
              <a:spcBef>
                <a:spcPts val="0"/>
              </a:spcBef>
              <a:buSzPts val="2200"/>
              <a:buNone/>
            </a:pPr>
            <a:endParaRPr lang="en-US" sz="1800" u="sng" dirty="0"/>
          </a:p>
          <a:p>
            <a:pPr marL="0" lvl="0" indent="0">
              <a:spcBef>
                <a:spcPts val="0"/>
              </a:spcBef>
              <a:buSzPts val="2200"/>
              <a:buNone/>
            </a:pPr>
            <a:r>
              <a:rPr lang="en-US" sz="1800" dirty="0"/>
              <a:t>Ablon, L. (2018) – Data Thieves: The Motivations of Cyber Threat Actors and Their Use and Monetization of Stolen Data. RAND Corporation testimony before the U.S. House Financial Services Committee.</a:t>
            </a:r>
          </a:p>
          <a:p>
            <a:pPr marL="0" lvl="0" indent="0">
              <a:spcBef>
                <a:spcPts val="0"/>
              </a:spcBef>
              <a:buSzPts val="2200"/>
              <a:buNone/>
            </a:pPr>
            <a:endParaRPr lang="en-US" sz="1800" u="sng" dirty="0"/>
          </a:p>
          <a:p>
            <a:pPr marL="0" lvl="0" indent="0">
              <a:spcBef>
                <a:spcPts val="0"/>
              </a:spcBef>
              <a:buSzPts val="2200"/>
              <a:buNone/>
            </a:pPr>
            <a:r>
              <a:rPr lang="en-US" sz="1800" u="sng" dirty="0"/>
              <a:t>https://www.rand.org/pubs/testimonies/CT490.html#:~:text=Testimony%20presented%20before%20the%20House%20Financial%20Services%20Committee%2C,publication%20is%20part%20of%20the%20RAND%20testimony%20series.</a:t>
            </a:r>
          </a:p>
        </p:txBody>
      </p:sp>
      <p:pic>
        <p:nvPicPr>
          <p:cNvPr id="239" name="Google Shape;239;p14" descr="Green Pace logo"/>
          <p:cNvPicPr preferRelativeResize="0"/>
          <p:nvPr/>
        </p:nvPicPr>
        <p:blipFill>
          <a:blip r:embed="rId6">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513567" y="2194560"/>
            <a:ext cx="3820439" cy="4024125"/>
          </a:xfrm>
          <a:prstGeom prst="rect">
            <a:avLst/>
          </a:prstGeom>
          <a:noFill/>
          <a:ln>
            <a:noFill/>
          </a:ln>
        </p:spPr>
        <p:txBody>
          <a:bodyPr spcFirstLastPara="1" wrap="square" lIns="91425" tIns="45700" rIns="91425" bIns="45700" anchor="t" anchorCtr="0">
            <a:normAutofit/>
          </a:bodyPr>
          <a:lstStyle/>
          <a:p>
            <a:pPr marL="342900">
              <a:buSzPts val="2200"/>
            </a:pPr>
            <a:endParaRPr lang="en-US" dirty="0"/>
          </a:p>
          <a:p>
            <a:pPr marL="342900">
              <a:buSzPts val="2200"/>
            </a:pPr>
            <a:r>
              <a:rPr lang="en-US" dirty="0"/>
              <a:t>A security policy is required to guarantee the quality, safety, and security of applications.</a:t>
            </a:r>
          </a:p>
          <a:p>
            <a:pPr marL="342900">
              <a:buSzPts val="2200"/>
            </a:pPr>
            <a:endParaRPr lang="en-US" dirty="0"/>
          </a:p>
          <a:p>
            <a:pPr marL="342900">
              <a:buSzPts val="2200"/>
            </a:pPr>
            <a:r>
              <a:rPr lang="en-US" dirty="0"/>
              <a:t>The policy ensures the implementation of multiple security levels.</a:t>
            </a:r>
          </a:p>
        </p:txBody>
      </p:sp>
      <p:pic>
        <p:nvPicPr>
          <p:cNvPr id="153" name="Google Shape;153;p3" descr="Shows the following layers of developer defense: Physical security, Cloud security, Perimeter security, network security, Host security, Endpoint security, APP security and critical assets, systems, and data security." title="NHS (Healthcare) Defense in Depth – Shaun Van Niekerk"/>
          <p:cNvPicPr preferRelativeResize="0"/>
          <p:nvPr/>
        </p:nvPicPr>
        <p:blipFill rotWithShape="1">
          <a:blip r:embed="rId4">
            <a:alphaModFix/>
          </a:blip>
          <a:srcRect/>
          <a:stretch/>
        </p:blipFill>
        <p:spPr>
          <a:xfrm>
            <a:off x="4630817" y="2194560"/>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graphicFrame>
        <p:nvGraphicFramePr>
          <p:cNvPr id="161" name="Google Shape;161;p4"/>
          <p:cNvGraphicFramePr/>
          <p:nvPr>
            <p:extLst>
              <p:ext uri="{D42A27DB-BD31-4B8C-83A1-F6EECF244321}">
                <p14:modId xmlns:p14="http://schemas.microsoft.com/office/powerpoint/2010/main" val="3063689208"/>
              </p:ext>
            </p:extLst>
          </p:nvPr>
        </p:nvGraphicFramePr>
        <p:xfrm>
          <a:off x="1490134" y="1954656"/>
          <a:ext cx="10380133" cy="4230009"/>
        </p:xfrm>
        <a:graphic>
          <a:graphicData uri="http://schemas.openxmlformats.org/drawingml/2006/table">
            <a:tbl>
              <a:tblPr>
                <a:noFill/>
                <a:tableStyleId>{802198C4-3087-4945-87E3-76CBB3509B7E}</a:tableStyleId>
              </a:tblPr>
              <a:tblGrid>
                <a:gridCol w="4935105">
                  <a:extLst>
                    <a:ext uri="{9D8B030D-6E8A-4147-A177-3AD203B41FA5}">
                      <a16:colId xmlns:a16="http://schemas.microsoft.com/office/drawing/2014/main" val="20000"/>
                    </a:ext>
                  </a:extLst>
                </a:gridCol>
                <a:gridCol w="5445028">
                  <a:extLst>
                    <a:ext uri="{9D8B030D-6E8A-4147-A177-3AD203B41FA5}">
                      <a16:colId xmlns:a16="http://schemas.microsoft.com/office/drawing/2014/main" val="20001"/>
                    </a:ext>
                  </a:extLst>
                </a:gridCol>
              </a:tblGrid>
              <a:tr h="2523816">
                <a:tc>
                  <a:txBody>
                    <a:bodyPr/>
                    <a:lstStyle/>
                    <a:p>
                      <a:pPr marL="0" marR="0" lvl="0" indent="0" algn="ctr" rtl="0">
                        <a:lnSpc>
                          <a:spcPct val="100000"/>
                        </a:lnSpc>
                        <a:spcBef>
                          <a:spcPts val="0"/>
                        </a:spcBef>
                        <a:spcAft>
                          <a:spcPts val="0"/>
                        </a:spcAft>
                        <a:buClr>
                          <a:srgbClr val="000000"/>
                        </a:buClr>
                        <a:buSzPts val="3600"/>
                        <a:buFont typeface="Arial"/>
                        <a:buNone/>
                      </a:pPr>
                      <a:r>
                        <a:rPr lang="en-US" sz="2200" b="1" u="none" strike="noStrike" cap="none" dirty="0">
                          <a:solidFill>
                            <a:schemeClr val="tx1"/>
                          </a:solidFill>
                        </a:rPr>
                        <a:t>Likely – Low Priority</a:t>
                      </a:r>
                    </a:p>
                    <a:p>
                      <a:pPr marL="0" marR="0" lvl="0" indent="0" algn="ctr" rtl="0">
                        <a:lnSpc>
                          <a:spcPct val="100000"/>
                        </a:lnSpc>
                        <a:spcBef>
                          <a:spcPts val="0"/>
                        </a:spcBef>
                        <a:spcAft>
                          <a:spcPts val="0"/>
                        </a:spcAft>
                        <a:buClr>
                          <a:srgbClr val="000000"/>
                        </a:buClr>
                        <a:buSzPts val="3600"/>
                        <a:buFont typeface="Arial"/>
                        <a:buNone/>
                      </a:pPr>
                      <a:r>
                        <a:rPr lang="en-US" sz="1700" dirty="0">
                          <a:effectLst/>
                        </a:rPr>
                        <a:t>STD-007-CPP is a document that outlines the process of handling all exceptions.</a:t>
                      </a:r>
                    </a:p>
                  </a:txBody>
                  <a:tcPr marL="84838" marR="84838" marT="84838" marB="84838">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200" b="0" u="none" strike="noStrike" cap="none" dirty="0">
                          <a:solidFill>
                            <a:schemeClr val="tx1"/>
                          </a:solidFill>
                        </a:rPr>
                        <a:t>Likely – High Priority</a:t>
                      </a:r>
                    </a:p>
                    <a:p>
                      <a:pPr marL="0" marR="0" lvl="0" indent="0" algn="ctr" rtl="0">
                        <a:lnSpc>
                          <a:spcPct val="100000"/>
                        </a:lnSpc>
                        <a:spcBef>
                          <a:spcPts val="0"/>
                        </a:spcBef>
                        <a:spcAft>
                          <a:spcPts val="0"/>
                        </a:spcAft>
                        <a:buClr>
                          <a:srgbClr val="000000"/>
                        </a:buClr>
                        <a:buSzPts val="3600"/>
                        <a:buFont typeface="Arial"/>
                        <a:buNone/>
                      </a:pPr>
                      <a:r>
                        <a:rPr lang="en-US" sz="2200" b="0" u="none" strike="noStrike" cap="none" dirty="0">
                          <a:solidFill>
                            <a:schemeClr val="tx1"/>
                          </a:solidFill>
                        </a:rPr>
                        <a:t>The STD-003-CPP guidelines ensure sufficient storage for character data and null terminator in strings, prevent SQL injection, avoid accessing freed memory, read uninitialized variables, store owned pointers, and avoid creating strings from null pointers.</a:t>
                      </a:r>
                    </a:p>
                  </a:txBody>
                  <a:tcPr marL="84838" marR="84838" marT="84838" marB="84838">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378093">
                <a:tc>
                  <a:txBody>
                    <a:bodyPr/>
                    <a:lstStyle/>
                    <a:p>
                      <a:pPr marL="0" marR="0" lvl="0" indent="0" algn="ctr" rtl="0">
                        <a:lnSpc>
                          <a:spcPct val="100000"/>
                        </a:lnSpc>
                        <a:spcBef>
                          <a:spcPts val="0"/>
                        </a:spcBef>
                        <a:spcAft>
                          <a:spcPts val="0"/>
                        </a:spcAft>
                        <a:buClr>
                          <a:srgbClr val="000000"/>
                        </a:buClr>
                        <a:buSzPts val="3600"/>
                        <a:buFont typeface="Arial"/>
                        <a:buNone/>
                      </a:pPr>
                      <a:r>
                        <a:rPr lang="en-US" sz="2200" b="1" u="none" strike="noStrike" cap="none" dirty="0">
                          <a:solidFill>
                            <a:schemeClr val="tx1"/>
                          </a:solidFill>
                        </a:rPr>
                        <a:t>Unlikely – Low Priority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700" b="0" i="0" u="none" strike="noStrike" cap="none" dirty="0">
                          <a:solidFill>
                            <a:srgbClr val="000000"/>
                          </a:solidFill>
                          <a:effectLst/>
                          <a:latin typeface="Arial"/>
                          <a:ea typeface="Arial"/>
                          <a:cs typeface="Arial"/>
                          <a:sym typeface="Arial"/>
                        </a:rPr>
                        <a:t>STD-002-CPP ensures that operations on signed integers do not wrap, while STD-006-CPP allows for the liberal use of assertions.</a:t>
                      </a:r>
                    </a:p>
                  </a:txBody>
                  <a:tcPr marL="84838" marR="84838" marT="84838" marB="84838">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2200" b="1" u="none" strike="noStrike" cap="none" dirty="0">
                          <a:solidFill>
                            <a:schemeClr val="tx1"/>
                          </a:solidFill>
                        </a:rPr>
                        <a:t>Unlikely – High Priority</a:t>
                      </a:r>
                    </a:p>
                    <a:p>
                      <a:pPr marL="0" marR="0" lvl="0" indent="0" algn="ctr" rtl="0">
                        <a:lnSpc>
                          <a:spcPct val="100000"/>
                        </a:lnSpc>
                        <a:spcBef>
                          <a:spcPts val="0"/>
                        </a:spcBef>
                        <a:spcAft>
                          <a:spcPts val="0"/>
                        </a:spcAft>
                        <a:buClr>
                          <a:srgbClr val="000000"/>
                        </a:buClr>
                        <a:buSzPts val="3600"/>
                        <a:buFont typeface="Arial"/>
                        <a:buNone/>
                      </a:pPr>
                      <a:r>
                        <a:rPr lang="en-US" sz="2200" b="0" u="none" strike="noStrike" cap="none" dirty="0">
                          <a:solidFill>
                            <a:schemeClr val="tx1"/>
                          </a:solidFill>
                        </a:rPr>
                        <a:t>STD-001-CPP focuses on selecting suitable types of integers.</a:t>
                      </a:r>
                    </a:p>
                  </a:txBody>
                  <a:tcPr marL="84838" marR="84838" marT="84838" marB="84838">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92241" y="5478197"/>
            <a:ext cx="886601" cy="1149225"/>
          </a:xfrm>
          <a:prstGeom prst="rect">
            <a:avLst/>
          </a:prstGeom>
          <a:noFill/>
          <a:ln>
            <a:noFill/>
          </a:ln>
        </p:spPr>
      </p:pic>
      <p:sp>
        <p:nvSpPr>
          <p:cNvPr id="2" name="TextBox 1">
            <a:extLst>
              <a:ext uri="{FF2B5EF4-FFF2-40B4-BE49-F238E27FC236}">
                <a16:creationId xmlns:a16="http://schemas.microsoft.com/office/drawing/2014/main" id="{8A106BFE-BC55-C04E-88D7-48767EA7598F}"/>
              </a:ext>
            </a:extLst>
          </p:cNvPr>
          <p:cNvSpPr txBox="1"/>
          <p:nvPr/>
        </p:nvSpPr>
        <p:spPr>
          <a:xfrm>
            <a:off x="135464" y="3926927"/>
            <a:ext cx="1223412" cy="369332"/>
          </a:xfrm>
          <a:prstGeom prst="rect">
            <a:avLst/>
          </a:prstGeom>
          <a:noFill/>
        </p:spPr>
        <p:txBody>
          <a:bodyPr wrap="none" rtlCol="0">
            <a:spAutoFit/>
          </a:bodyPr>
          <a:lstStyle/>
          <a:p>
            <a:r>
              <a:rPr lang="en-US" sz="1800" dirty="0">
                <a:solidFill>
                  <a:schemeClr val="bg1"/>
                </a:solidFill>
              </a:rPr>
              <a:t>Likelihood</a:t>
            </a:r>
          </a:p>
        </p:txBody>
      </p:sp>
      <p:sp>
        <p:nvSpPr>
          <p:cNvPr id="7" name="TextBox 6">
            <a:extLst>
              <a:ext uri="{FF2B5EF4-FFF2-40B4-BE49-F238E27FC236}">
                <a16:creationId xmlns:a16="http://schemas.microsoft.com/office/drawing/2014/main" id="{D4722966-2302-6B4E-872F-F031142A0E54}"/>
              </a:ext>
            </a:extLst>
          </p:cNvPr>
          <p:cNvSpPr txBox="1"/>
          <p:nvPr/>
        </p:nvSpPr>
        <p:spPr>
          <a:xfrm>
            <a:off x="5943602" y="6051086"/>
            <a:ext cx="902811" cy="369332"/>
          </a:xfrm>
          <a:prstGeom prst="rect">
            <a:avLst/>
          </a:prstGeom>
          <a:noFill/>
        </p:spPr>
        <p:txBody>
          <a:bodyPr wrap="none" rtlCol="0">
            <a:spAutoFit/>
          </a:bodyPr>
          <a:lstStyle/>
          <a:p>
            <a:r>
              <a:rPr lang="en-US" sz="1800" dirty="0">
                <a:solidFill>
                  <a:schemeClr val="bg1"/>
                </a:solidFill>
              </a:rPr>
              <a:t>Priority</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941552"/>
            <a:ext cx="10820400" cy="4648199"/>
          </a:xfrm>
          <a:prstGeom prst="rect">
            <a:avLst/>
          </a:prstGeom>
          <a:noFill/>
          <a:ln>
            <a:noFill/>
          </a:ln>
        </p:spPr>
        <p:txBody>
          <a:bodyPr spcFirstLastPara="1" wrap="square" lIns="91425" tIns="45700" rIns="91425" bIns="45700" anchor="t" anchorCtr="0">
            <a:normAutofit/>
          </a:bodyPr>
          <a:lstStyle/>
          <a:p>
            <a:pPr marL="0" lvl="0" indent="0">
              <a:spcBef>
                <a:spcPts val="0"/>
              </a:spcBef>
              <a:buSzPts val="2200"/>
              <a:buNone/>
            </a:pPr>
            <a:r>
              <a:rPr lang="en-US" sz="1800" dirty="0"/>
              <a:t>1• Validate input data (STD-003-CPP, STD-004-CPP)</a:t>
            </a:r>
          </a:p>
          <a:p>
            <a:pPr marL="0" lvl="0" indent="0">
              <a:spcBef>
                <a:spcPts val="0"/>
              </a:spcBef>
              <a:buSzPts val="2200"/>
              <a:buNone/>
            </a:pPr>
            <a:r>
              <a:rPr lang="en-US" sz="1800" dirty="0"/>
              <a:t>2• Adhere to compiler warnings (STD-003-CPP, STD-005-CPP, STD-006-CPP, STD-007-CPP, STD-008-CPP, STD-009-CPP)</a:t>
            </a:r>
          </a:p>
          <a:p>
            <a:pPr marL="0" lvl="0" indent="0">
              <a:spcBef>
                <a:spcPts val="0"/>
              </a:spcBef>
              <a:buSzPts val="2200"/>
              <a:buNone/>
            </a:pPr>
            <a:r>
              <a:rPr lang="en-US" sz="1800" dirty="0"/>
              <a:t>3• Architect and design security policies (STD-004-CPP)</a:t>
            </a:r>
          </a:p>
          <a:p>
            <a:pPr marL="0" lvl="0" indent="0">
              <a:spcBef>
                <a:spcPts val="0"/>
              </a:spcBef>
              <a:buSzPts val="2200"/>
              <a:buNone/>
            </a:pPr>
            <a:r>
              <a:rPr lang="en-US" sz="1800" dirty="0"/>
              <a:t>4• Adhere to the Principle of Least Privilege (STD-004-CPP)</a:t>
            </a:r>
          </a:p>
          <a:p>
            <a:pPr marL="0" lvl="0" indent="0">
              <a:spcBef>
                <a:spcPts val="0"/>
              </a:spcBef>
              <a:buSzPts val="2200"/>
              <a:buNone/>
            </a:pPr>
            <a:r>
              <a:rPr lang="en-US" sz="1800" dirty="0"/>
              <a:t>5• Sanitize data sent to other systems (STD-004-CPP)</a:t>
            </a:r>
          </a:p>
          <a:p>
            <a:pPr marL="0" lvl="0" indent="0">
              <a:spcBef>
                <a:spcPts val="0"/>
              </a:spcBef>
              <a:buSzPts val="2200"/>
              <a:buNone/>
            </a:pPr>
            <a:r>
              <a:rPr lang="en-US" sz="1800" dirty="0"/>
              <a:t>6• Practice defense in depth (STD-001-CPP, STD-002-CPP, STD-003-CPP, STD-004-CPP, STD-007-CPP)</a:t>
            </a:r>
          </a:p>
          <a:p>
            <a:pPr marL="0" lvl="0" indent="0">
              <a:spcBef>
                <a:spcPts val="0"/>
              </a:spcBef>
              <a:buSzPts val="2200"/>
              <a:buNone/>
            </a:pPr>
            <a:r>
              <a:rPr lang="en-US" sz="1800" dirty="0"/>
              <a:t>7• Use effective quality assurance techniques (STD-003-CPP, STD-004-CPP, STD-006-CPP, STD-007-CPP, STD-008-CPP, STD-010-CPP)</a:t>
            </a:r>
          </a:p>
          <a:p>
            <a:pPr marL="0" lvl="0" indent="0">
              <a:spcBef>
                <a:spcPts val="0"/>
              </a:spcBef>
              <a:buSzPts val="2200"/>
              <a:buNone/>
            </a:pPr>
            <a:r>
              <a:rPr lang="en-US" sz="1800" dirty="0"/>
              <a:t>8• Adopt a secure coding standard (STD-001-CPP, STD-002-CPP)</a:t>
            </a:r>
          </a:p>
          <a:p>
            <a:pPr marL="0" lvl="0" indent="0">
              <a:spcBef>
                <a:spcPts val="0"/>
              </a:spcBef>
              <a:buSzPts val="2200"/>
              <a:buNone/>
            </a:pPr>
            <a:r>
              <a:rPr lang="en-US" sz="1800" dirty="0"/>
              <a:t>9. Adopt a secure coding standard STD-003-CPP, </a:t>
            </a:r>
          </a:p>
          <a:p>
            <a:pPr marL="0" lvl="0" indent="0">
              <a:spcBef>
                <a:spcPts val="0"/>
              </a:spcBef>
              <a:buSzPts val="2200"/>
              <a:buNone/>
            </a:pPr>
            <a:r>
              <a:rPr lang="en-US" sz="1800" dirty="0"/>
              <a:t>10. Adopt a secure coding standard STD-004-CPP, </a:t>
            </a:r>
          </a:p>
          <a:p>
            <a:pPr marL="0" lvl="0" indent="0">
              <a:spcBef>
                <a:spcPts val="0"/>
              </a:spcBef>
              <a:buSzPts val="2200"/>
              <a:buNone/>
            </a:pPr>
            <a:r>
              <a:rPr lang="en-US" sz="1800" dirty="0"/>
              <a:t>STD-005-CPP, </a:t>
            </a:r>
          </a:p>
          <a:p>
            <a:pPr marL="0" lvl="0" indent="0">
              <a:spcBef>
                <a:spcPts val="0"/>
              </a:spcBef>
              <a:buSzPts val="2200"/>
              <a:buNone/>
            </a:pPr>
            <a:endParaRPr lang="en-US" sz="18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406400" y="1841500"/>
            <a:ext cx="11564275" cy="4864100"/>
          </a:xfrm>
          <a:prstGeom prst="rect">
            <a:avLst/>
          </a:prstGeom>
          <a:noFill/>
          <a:ln>
            <a:noFill/>
          </a:ln>
        </p:spPr>
        <p:txBody>
          <a:bodyPr spcFirstLastPara="1" wrap="square" lIns="91425" tIns="45700" rIns="91425" bIns="45700" anchor="t" anchorCtr="0">
            <a:noAutofit/>
          </a:bodyPr>
          <a:lstStyle/>
          <a:p>
            <a:r>
              <a:rPr lang="en-US" b="1" dirty="0"/>
              <a:t>STD-001-CPP</a:t>
            </a:r>
            <a:r>
              <a:rPr lang="en-US" dirty="0"/>
              <a:t> – Select integer types that match the required range and usage context</a:t>
            </a:r>
          </a:p>
          <a:p>
            <a:r>
              <a:rPr lang="en-US" b="1" dirty="0"/>
              <a:t>STD-002-CPP</a:t>
            </a:r>
            <a:r>
              <a:rPr lang="en-US" dirty="0"/>
              <a:t> – Prevent signed integer overflow during arithmetic operations</a:t>
            </a:r>
          </a:p>
          <a:p>
            <a:r>
              <a:rPr lang="en-US" b="1" dirty="0"/>
              <a:t>STD-003-CPP</a:t>
            </a:r>
            <a:r>
              <a:rPr lang="en-US" dirty="0"/>
              <a:t> – Allocate sufficient space for strings, including null terminators</a:t>
            </a:r>
          </a:p>
          <a:p>
            <a:r>
              <a:rPr lang="en-US" b="1" dirty="0"/>
              <a:t>STD-004-CPP</a:t>
            </a:r>
            <a:r>
              <a:rPr lang="en-US" dirty="0"/>
              <a:t> – Sanitize inputs to eliminate SQL injection vulnerabilities</a:t>
            </a:r>
          </a:p>
          <a:p>
            <a:r>
              <a:rPr lang="en-US" b="1" dirty="0"/>
              <a:t>STD-005-CPP</a:t>
            </a:r>
            <a:r>
              <a:rPr lang="en-US" dirty="0"/>
              <a:t> – Avoid accessing memory after it has been deallocated</a:t>
            </a:r>
          </a:p>
          <a:p>
            <a:r>
              <a:rPr lang="en-US" b="1" dirty="0"/>
              <a:t>STD-006-CPP</a:t>
            </a:r>
            <a:r>
              <a:rPr lang="en-US" dirty="0"/>
              <a:t> – Use assertions to validate assumptions and catch logic errors early</a:t>
            </a:r>
          </a:p>
          <a:p>
            <a:r>
              <a:rPr lang="en-US" b="1" dirty="0"/>
              <a:t>STD-007-CPP</a:t>
            </a:r>
            <a:r>
              <a:rPr lang="en-US" dirty="0"/>
              <a:t> – Ensure all exceptions are properly caught and handled</a:t>
            </a:r>
          </a:p>
          <a:p>
            <a:r>
              <a:rPr lang="en-US" b="1" dirty="0"/>
              <a:t>STD-008-CPP</a:t>
            </a:r>
            <a:r>
              <a:rPr lang="en-US" dirty="0"/>
              <a:t> – Initialize variables before use to prevent undefined behavior</a:t>
            </a:r>
          </a:p>
          <a:p>
            <a:r>
              <a:rPr lang="en-US" b="1" dirty="0"/>
              <a:t>STD-009-CPP</a:t>
            </a:r>
            <a:r>
              <a:rPr lang="en-US" dirty="0"/>
              <a:t> – Do not assign raw pointers to unrelated smart pointer types</a:t>
            </a:r>
          </a:p>
          <a:p>
            <a:r>
              <a:rPr lang="en-US" b="1" dirty="0"/>
              <a:t>STD-010-CPP</a:t>
            </a:r>
            <a:r>
              <a:rPr lang="en-US" dirty="0"/>
              <a:t> – Avoid constructing strings from null pointer values</a:t>
            </a:r>
          </a:p>
          <a:p>
            <a:pPr marL="342900">
              <a:spcBef>
                <a:spcPts val="0"/>
              </a:spcBef>
              <a:buClr>
                <a:schemeClr val="bg1"/>
              </a:buClr>
              <a:buSzPts val="2000"/>
            </a:pPr>
            <a:endParaRPr lang="en-US" dirty="0">
              <a:solidFill>
                <a:schemeClr val="bg1"/>
              </a:solidFill>
              <a:latin typeface="Century Gothic" panose="020B0502020202020204" pitchFamily="34" charset="0"/>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685800" y="2740661"/>
            <a:ext cx="10820400" cy="2479040"/>
          </a:xfrm>
          <a:prstGeom prst="rect">
            <a:avLst/>
          </a:prstGeom>
          <a:noFill/>
          <a:ln>
            <a:noFill/>
          </a:ln>
        </p:spPr>
        <p:txBody>
          <a:bodyPr spcFirstLastPara="1" wrap="square" lIns="91425" tIns="45700" rIns="91425" bIns="45700" anchor="t" anchorCtr="0">
            <a:normAutofit/>
          </a:bodyPr>
          <a:lstStyle/>
          <a:p>
            <a:pPr marL="0" lvl="0" indent="0">
              <a:spcBef>
                <a:spcPts val="0"/>
              </a:spcBef>
              <a:buSzPts val="2000"/>
              <a:buNone/>
            </a:pPr>
            <a:r>
              <a:rPr lang="en-US" sz="2400" dirty="0"/>
              <a:t>Data Management Overview</a:t>
            </a:r>
          </a:p>
          <a:p>
            <a:pPr marL="0" lvl="0" indent="0">
              <a:spcBef>
                <a:spcPts val="0"/>
              </a:spcBef>
              <a:buSzPts val="2000"/>
              <a:buNone/>
            </a:pPr>
            <a:r>
              <a:rPr lang="en-US" sz="2400" dirty="0"/>
              <a:t>• At rest: Data stored on disk, not memory.</a:t>
            </a:r>
          </a:p>
          <a:p>
            <a:pPr marL="0" lvl="0" indent="0">
              <a:spcBef>
                <a:spcPts val="0"/>
              </a:spcBef>
              <a:buSzPts val="2000"/>
              <a:buNone/>
            </a:pPr>
            <a:r>
              <a:rPr lang="en-US" sz="2400" dirty="0"/>
              <a:t>• In flight: Data sent internally or externally.</a:t>
            </a:r>
          </a:p>
          <a:p>
            <a:pPr marL="0" lvl="0" indent="0">
              <a:spcBef>
                <a:spcPts val="0"/>
              </a:spcBef>
              <a:buSzPts val="2000"/>
              <a:buNone/>
            </a:pPr>
            <a:r>
              <a:rPr lang="en-US" sz="2400" dirty="0"/>
              <a:t>• In use: Secure handling and encryption of data within application.</a:t>
            </a:r>
            <a:endParaRPr sz="2400" dirty="0"/>
          </a:p>
          <a:p>
            <a:pPr marL="228600" lvl="0" indent="-88900" algn="l" rtl="0">
              <a:lnSpc>
                <a:spcPct val="90000"/>
              </a:lnSpc>
              <a:spcBef>
                <a:spcPts val="1000"/>
              </a:spcBef>
              <a:spcAft>
                <a:spcPts val="0"/>
              </a:spcAft>
              <a:buClr>
                <a:schemeClr val="lt1"/>
              </a:buClr>
              <a:buSzPts val="2200"/>
              <a:buNone/>
            </a:pPr>
            <a:endParaRPr sz="2400"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dirty="0"/>
              <a:t>Authentication, Authorization, Accounting</a:t>
            </a:r>
          </a:p>
          <a:p>
            <a:pPr marL="228600" lvl="0" indent="-228600" algn="l" rtl="0">
              <a:lnSpc>
                <a:spcPct val="90000"/>
              </a:lnSpc>
              <a:spcBef>
                <a:spcPts val="0"/>
              </a:spcBef>
              <a:spcAft>
                <a:spcPts val="0"/>
              </a:spcAft>
              <a:buClr>
                <a:schemeClr val="lt1"/>
              </a:buClr>
              <a:buSzPts val="2400"/>
              <a:buChar char="•"/>
            </a:pPr>
            <a:r>
              <a:rPr lang="en-US" dirty="0"/>
              <a:t>• Verifying identity.</a:t>
            </a:r>
          </a:p>
          <a:p>
            <a:pPr marL="228600" lvl="0" indent="-228600" algn="l" rtl="0">
              <a:lnSpc>
                <a:spcPct val="90000"/>
              </a:lnSpc>
              <a:spcBef>
                <a:spcPts val="0"/>
              </a:spcBef>
              <a:spcAft>
                <a:spcPts val="0"/>
              </a:spcAft>
              <a:buClr>
                <a:schemeClr val="lt1"/>
              </a:buClr>
              <a:buSzPts val="2400"/>
              <a:buChar char="•"/>
            </a:pPr>
            <a:r>
              <a:rPr lang="en-US" dirty="0"/>
              <a:t>• Providing appropriate access based on roles.</a:t>
            </a:r>
          </a:p>
          <a:p>
            <a:pPr marL="228600" lvl="0" indent="-228600" algn="l" rtl="0">
              <a:lnSpc>
                <a:spcPct val="90000"/>
              </a:lnSpc>
              <a:spcBef>
                <a:spcPts val="0"/>
              </a:spcBef>
              <a:spcAft>
                <a:spcPts val="0"/>
              </a:spcAft>
              <a:buClr>
                <a:schemeClr val="lt1"/>
              </a:buClr>
              <a:buSzPts val="2400"/>
              <a:buChar char="•"/>
            </a:pPr>
            <a:r>
              <a:rPr lang="en-US" dirty="0"/>
              <a:t>• Logging and recording actions.</a:t>
            </a:r>
          </a:p>
          <a:p>
            <a:pPr marL="228600" lvl="0" indent="-228600" algn="l" rtl="0">
              <a:lnSpc>
                <a:spcPct val="90000"/>
              </a:lnSpc>
              <a:spcBef>
                <a:spcPts val="0"/>
              </a:spcBef>
              <a:spcAft>
                <a:spcPts val="0"/>
              </a:spcAft>
              <a:buClr>
                <a:schemeClr val="lt1"/>
              </a:buClr>
              <a:buSzPts val="2400"/>
              <a:buChar char="•"/>
            </a:pPr>
            <a:r>
              <a:rPr lang="en-US" dirty="0"/>
              <a:t>• Adherence to 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379C-A7A6-0C41-A309-6D200AC45317}"/>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9E6D1A59-4899-864D-A6BA-E0F716A563F4}"/>
              </a:ext>
            </a:extLst>
          </p:cNvPr>
          <p:cNvSpPr>
            <a:spLocks noGrp="1"/>
          </p:cNvSpPr>
          <p:nvPr>
            <p:ph type="body" idx="1"/>
          </p:nvPr>
        </p:nvSpPr>
        <p:spPr>
          <a:xfrm>
            <a:off x="685800" y="2069503"/>
            <a:ext cx="10820400" cy="3371024"/>
          </a:xfrm>
        </p:spPr>
        <p:txBody>
          <a:bodyPr/>
          <a:lstStyle/>
          <a:p>
            <a:pPr marL="114300" indent="0">
              <a:buNone/>
            </a:pPr>
            <a:r>
              <a:rPr lang="en-US" dirty="0"/>
              <a:t>Unit Testing Overview</a:t>
            </a:r>
          </a:p>
          <a:p>
            <a:pPr marL="114300" indent="0">
              <a:buNone/>
            </a:pPr>
            <a:r>
              <a:rPr lang="en-US" dirty="0"/>
              <a:t>• </a:t>
            </a:r>
            <a:r>
              <a:rPr lang="en-US" dirty="0" err="1"/>
              <a:t>CollectionSmartPointer</a:t>
            </a:r>
            <a:r>
              <a:rPr lang="en-US" dirty="0"/>
              <a:t> is not null.</a:t>
            </a:r>
          </a:p>
          <a:p>
            <a:pPr marL="114300" indent="0">
              <a:buNone/>
            </a:pPr>
            <a:r>
              <a:rPr lang="en-US" dirty="0"/>
              <a:t>• Empty on Create.</a:t>
            </a:r>
          </a:p>
          <a:p>
            <a:pPr marL="114300" indent="0">
              <a:buNone/>
            </a:pPr>
            <a:r>
              <a:rPr lang="en-US" dirty="0"/>
              <a:t>• Can add to empty vector.</a:t>
            </a:r>
          </a:p>
          <a:p>
            <a:pPr marL="114300" indent="0">
              <a:buNone/>
            </a:pPr>
            <a:r>
              <a:rPr lang="en-US" dirty="0"/>
              <a:t>• Maximum and capacity are greater than or equal to size.</a:t>
            </a:r>
          </a:p>
          <a:p>
            <a:pPr marL="114300" indent="0">
              <a:buNone/>
            </a:pPr>
            <a:r>
              <a:rPr lang="en-US" dirty="0"/>
              <a:t>• Resizing increases or decreases collection.</a:t>
            </a:r>
          </a:p>
        </p:txBody>
      </p:sp>
      <p:pic>
        <p:nvPicPr>
          <p:cNvPr id="4" name="Google Shape;197;g9504e29505_0_0" descr="Green Pace logo">
            <a:extLst>
              <a:ext uri="{FF2B5EF4-FFF2-40B4-BE49-F238E27FC236}">
                <a16:creationId xmlns:a16="http://schemas.microsoft.com/office/drawing/2014/main" id="{A13649B3-4407-A74B-9D15-38AEB0D38240}"/>
              </a:ext>
            </a:extLst>
          </p:cNvPr>
          <p:cNvPicPr preferRelativeResize="0"/>
          <p:nvPr/>
        </p:nvPicPr>
        <p:blipFill>
          <a:blip r:embed="rId3">
            <a:alphaModFix/>
          </a:blip>
          <a:stretch>
            <a:fillRect/>
          </a:stretch>
        </p:blipFill>
        <p:spPr>
          <a:xfrm>
            <a:off x="11084074" y="5440526"/>
            <a:ext cx="886601" cy="1149225"/>
          </a:xfrm>
          <a:prstGeom prst="rect">
            <a:avLst/>
          </a:prstGeom>
          <a:noFill/>
          <a:ln>
            <a:noFill/>
          </a:ln>
        </p:spPr>
      </p:pic>
    </p:spTree>
    <p:extLst>
      <p:ext uri="{BB962C8B-B14F-4D97-AF65-F5344CB8AC3E}">
        <p14:creationId xmlns:p14="http://schemas.microsoft.com/office/powerpoint/2010/main" val="433842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379C-A7A6-0C41-A309-6D200AC45317}"/>
              </a:ext>
            </a:extLst>
          </p:cNvPr>
          <p:cNvSpPr>
            <a:spLocks noGrp="1"/>
          </p:cNvSpPr>
          <p:nvPr>
            <p:ph type="title"/>
          </p:nvPr>
        </p:nvSpPr>
        <p:spPr/>
        <p:txBody>
          <a:bodyPr/>
          <a:lstStyle/>
          <a:p>
            <a:r>
              <a:rPr lang="en-US" dirty="0"/>
              <a:t>Unit Testing</a:t>
            </a:r>
          </a:p>
        </p:txBody>
      </p:sp>
      <p:sp>
        <p:nvSpPr>
          <p:cNvPr id="3" name="Text Placeholder 2">
            <a:extLst>
              <a:ext uri="{FF2B5EF4-FFF2-40B4-BE49-F238E27FC236}">
                <a16:creationId xmlns:a16="http://schemas.microsoft.com/office/drawing/2014/main" id="{9E6D1A59-4899-864D-A6BA-E0F716A563F4}"/>
              </a:ext>
            </a:extLst>
          </p:cNvPr>
          <p:cNvSpPr>
            <a:spLocks noGrp="1"/>
          </p:cNvSpPr>
          <p:nvPr>
            <p:ph type="body" idx="1"/>
          </p:nvPr>
        </p:nvSpPr>
        <p:spPr/>
        <p:txBody>
          <a:bodyPr/>
          <a:lstStyle/>
          <a:p>
            <a:pPr marL="114300" indent="0">
              <a:buNone/>
            </a:pPr>
            <a:r>
              <a:rPr lang="en-US" dirty="0"/>
              <a:t>Unit Testing Overview</a:t>
            </a:r>
          </a:p>
          <a:p>
            <a:pPr marL="114300" indent="0">
              <a:buNone/>
            </a:pPr>
            <a:r>
              <a:rPr lang="en-US" dirty="0"/>
              <a:t>• Resizing Collection to Zero.</a:t>
            </a:r>
          </a:p>
          <a:p>
            <a:pPr marL="114300" indent="0">
              <a:buNone/>
            </a:pPr>
            <a:r>
              <a:rPr lang="en-US" dirty="0"/>
              <a:t>• Clear and Erase Collection.</a:t>
            </a:r>
          </a:p>
          <a:p>
            <a:pPr marL="114300" indent="0">
              <a:buNone/>
            </a:pPr>
            <a:r>
              <a:rPr lang="en-US" dirty="0"/>
              <a:t>• Reserve Increases Capacity, Not Size.</a:t>
            </a:r>
          </a:p>
          <a:p>
            <a:pPr marL="114300" indent="0">
              <a:buNone/>
            </a:pPr>
            <a:r>
              <a:rPr lang="en-US" dirty="0"/>
              <a:t>• Throws </a:t>
            </a:r>
            <a:r>
              <a:rPr lang="en-US" dirty="0" err="1"/>
              <a:t>OutOfRangeException</a:t>
            </a:r>
            <a:r>
              <a:rPr lang="en-US" dirty="0"/>
              <a:t> with Index Out of Bounds.</a:t>
            </a:r>
          </a:p>
          <a:p>
            <a:pPr marL="114300" indent="0">
              <a:buNone/>
            </a:pPr>
            <a:r>
              <a:rPr lang="en-US" dirty="0"/>
              <a:t>• Front Returns First Collection Elements.</a:t>
            </a:r>
          </a:p>
          <a:p>
            <a:pPr marL="114300" indent="0">
              <a:buNone/>
            </a:pPr>
            <a:r>
              <a:rPr lang="en-US" dirty="0"/>
              <a:t>• Resize Throws Exception When Length Exceeds </a:t>
            </a:r>
            <a:r>
              <a:rPr lang="en-US" dirty="0" err="1"/>
              <a:t>MaxSize</a:t>
            </a:r>
            <a:r>
              <a:rPr lang="en-US" dirty="0"/>
              <a:t>.</a:t>
            </a:r>
          </a:p>
        </p:txBody>
      </p:sp>
      <p:pic>
        <p:nvPicPr>
          <p:cNvPr id="4" name="Google Shape;197;g9504e29505_0_0" descr="Green Pace logo">
            <a:extLst>
              <a:ext uri="{FF2B5EF4-FFF2-40B4-BE49-F238E27FC236}">
                <a16:creationId xmlns:a16="http://schemas.microsoft.com/office/drawing/2014/main" id="{A13649B3-4407-A74B-9D15-38AEB0D38240}"/>
              </a:ext>
            </a:extLst>
          </p:cNvPr>
          <p:cNvPicPr preferRelativeResize="0"/>
          <p:nvPr/>
        </p:nvPicPr>
        <p:blipFill>
          <a:blip r:embed="rId3">
            <a:alphaModFix/>
          </a:blip>
          <a:stretch>
            <a:fillRect/>
          </a:stretch>
        </p:blipFill>
        <p:spPr>
          <a:xfrm>
            <a:off x="11084074" y="5440526"/>
            <a:ext cx="886601" cy="1149225"/>
          </a:xfrm>
          <a:prstGeom prst="rect">
            <a:avLst/>
          </a:prstGeom>
          <a:noFill/>
          <a:ln>
            <a:noFill/>
          </a:ln>
        </p:spPr>
      </p:pic>
    </p:spTree>
    <p:extLst>
      <p:ext uri="{BB962C8B-B14F-4D97-AF65-F5344CB8AC3E}">
        <p14:creationId xmlns:p14="http://schemas.microsoft.com/office/powerpoint/2010/main" val="2146060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4E8B3F853F3643899B5ED2F267C57B" ma:contentTypeVersion="5" ma:contentTypeDescription="Create a new document." ma:contentTypeScope="" ma:versionID="73e9915033aaa7ce06b2afdca1ba911c">
  <xsd:schema xmlns:xsd="http://www.w3.org/2001/XMLSchema" xmlns:xs="http://www.w3.org/2001/XMLSchema" xmlns:p="http://schemas.microsoft.com/office/2006/metadata/properties" xmlns:ns3="5b6f9183-fe11-4f01-a40a-1f42919571e4" targetNamespace="http://schemas.microsoft.com/office/2006/metadata/properties" ma:root="true" ma:fieldsID="c4ed75d1bb0cfede7ce864165e7c2216" ns3:_="">
    <xsd:import namespace="5b6f9183-fe11-4f01-a40a-1f42919571e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6f9183-fe11-4f01-a40a-1f42919571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E9B35DD-16B6-4415-A905-CDACA4FC6DBE}">
  <ds:schemaRefs>
    <ds:schemaRef ds:uri="http://schemas.microsoft.com/office/2006/documentManagement/types"/>
    <ds:schemaRef ds:uri="http://purl.org/dc/dcmitype/"/>
    <ds:schemaRef ds:uri="http://www.w3.org/XML/1998/namespace"/>
    <ds:schemaRef ds:uri="http://schemas.microsoft.com/office/infopath/2007/PartnerControls"/>
    <ds:schemaRef ds:uri="http://purl.org/dc/terms/"/>
    <ds:schemaRef ds:uri="5b6f9183-fe11-4f01-a40a-1f42919571e4"/>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3.xml><?xml version="1.0" encoding="utf-8"?>
<ds:datastoreItem xmlns:ds="http://schemas.openxmlformats.org/officeDocument/2006/customXml" ds:itemID="{70E749DA-E844-4770-8195-C04EE9A71A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6f9183-fe11-4f01-a40a-1f42919571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706</TotalTime>
  <Words>2097</Words>
  <Application>Microsoft Office PowerPoint</Application>
  <PresentationFormat>Widescreen</PresentationFormat>
  <Paragraphs>173</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Century Gothic</vt:lpstr>
      <vt:lpstr>Courier New</vt:lpstr>
      <vt:lpstr>Arial</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Pace</dc:title>
  <dc:creator>Kathy Shields</dc:creator>
  <cp:lastModifiedBy>Farmer, Casey</cp:lastModifiedBy>
  <cp:revision>65</cp:revision>
  <dcterms:created xsi:type="dcterms:W3CDTF">2020-08-19T17:59:24Z</dcterms:created>
  <dcterms:modified xsi:type="dcterms:W3CDTF">2025-08-14T23:15:03Z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0x0101007B4E8B3F853F3643899B5ED2F267C57B</vt:lpwstr>
  </property>
</Properties>
</file>