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6" r:id="rId9"/>
    <p:sldId id="262" r:id="rId10"/>
    <p:sldId id="267" r:id="rId11"/>
    <p:sldId id="269" r:id="rId12"/>
    <p:sldId id="270" r:id="rId13"/>
    <p:sldId id="271"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CDE30E-3A7F-6B90-C371-4EF4B1E2F960}" v="426" dt="2024-07-18T01:08:22.4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ahmedhamada0/brain-tumor-detection/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451381"/>
            <a:ext cx="10512552" cy="4066540"/>
          </a:xfrm>
        </p:spPr>
        <p:txBody>
          <a:bodyPr anchor="b">
            <a:normAutofit/>
          </a:bodyPr>
          <a:lstStyle/>
          <a:p>
            <a:pPr algn="l"/>
            <a:r>
              <a:rPr lang="en-US" sz="6600"/>
              <a:t>Brain Tumor Detection</a:t>
            </a:r>
          </a:p>
        </p:txBody>
      </p:sp>
      <p:sp>
        <p:nvSpPr>
          <p:cNvPr id="3" name="Subtitle 2"/>
          <p:cNvSpPr>
            <a:spLocks noGrp="1"/>
          </p:cNvSpPr>
          <p:nvPr>
            <p:ph type="subTitle" idx="1"/>
          </p:nvPr>
        </p:nvSpPr>
        <p:spPr>
          <a:xfrm>
            <a:off x="838199" y="4983276"/>
            <a:ext cx="10512552" cy="1126680"/>
          </a:xfrm>
        </p:spPr>
        <p:txBody>
          <a:bodyPr vert="horz" lIns="91440" tIns="45720" rIns="91440" bIns="45720" rtlCol="0">
            <a:normAutofit/>
          </a:bodyPr>
          <a:lstStyle/>
          <a:p>
            <a:pPr algn="l"/>
            <a:r>
              <a:rPr lang="en-US" dirty="0"/>
              <a:t>Casey Patel</a:t>
            </a:r>
            <a:endParaRPr lang="en-US"/>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139D4C-096E-0103-CDB2-E03F483E3291}"/>
              </a:ext>
            </a:extLst>
          </p:cNvPr>
          <p:cNvSpPr>
            <a:spLocks noGrp="1"/>
          </p:cNvSpPr>
          <p:nvPr>
            <p:ph type="title"/>
          </p:nvPr>
        </p:nvSpPr>
        <p:spPr>
          <a:xfrm>
            <a:off x="630936" y="639520"/>
            <a:ext cx="3429000" cy="1719072"/>
          </a:xfrm>
        </p:spPr>
        <p:txBody>
          <a:bodyPr anchor="b">
            <a:normAutofit/>
          </a:bodyPr>
          <a:lstStyle/>
          <a:p>
            <a:r>
              <a:rPr lang="en-US" sz="3000"/>
              <a:t>Visualizing accuracy and loss of the model</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99EADA-B510-CFFB-EE56-498C53B07471}"/>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1700">
                <a:latin typeface="Segoe UI"/>
                <a:cs typeface="Segoe UI"/>
              </a:rPr>
              <a:t>Next</a:t>
            </a:r>
            <a:r>
              <a:rPr lang="en-US" sz="1700" b="1">
                <a:latin typeface="Segoe UI"/>
                <a:cs typeface="Segoe UI"/>
              </a:rPr>
              <a:t>, </a:t>
            </a:r>
            <a:r>
              <a:rPr lang="en-US" sz="1700">
                <a:latin typeface="Segoe UI"/>
                <a:cs typeface="Segoe UI"/>
              </a:rPr>
              <a:t>visualized the training history of a Convolutional Neural Network (CNN) model by plotting the accuracy and loss for both the training and validation datasets over the epochs.</a:t>
            </a:r>
          </a:p>
          <a:p>
            <a:r>
              <a:rPr lang="en-US" sz="1700">
                <a:latin typeface="Segoe UI"/>
                <a:cs typeface="Segoe UI"/>
              </a:rPr>
              <a:t>The high accuracy of the model, around 98%, indicates a robust and well-trained AI system that can significantly improve brain tumor detection. </a:t>
            </a:r>
          </a:p>
          <a:p>
            <a:endParaRPr lang="en-US" sz="1700">
              <a:latin typeface="Segoe UI"/>
              <a:cs typeface="Segoe UI"/>
            </a:endParaRPr>
          </a:p>
        </p:txBody>
      </p:sp>
      <p:pic>
        <p:nvPicPr>
          <p:cNvPr id="4" name="Picture 3"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D0C66CF6-E03A-24D5-4363-71FCDBACE1E9}"/>
              </a:ext>
            </a:extLst>
          </p:cNvPr>
          <p:cNvPicPr>
            <a:picLocks noChangeAspect="1"/>
          </p:cNvPicPr>
          <p:nvPr/>
        </p:nvPicPr>
        <p:blipFill>
          <a:blip r:embed="rId2"/>
          <a:stretch>
            <a:fillRect/>
          </a:stretch>
        </p:blipFill>
        <p:spPr>
          <a:xfrm>
            <a:off x="4654296" y="1754848"/>
            <a:ext cx="6903720" cy="3348304"/>
          </a:xfrm>
          <a:prstGeom prst="rect">
            <a:avLst/>
          </a:prstGeom>
        </p:spPr>
      </p:pic>
    </p:spTree>
    <p:extLst>
      <p:ext uri="{BB962C8B-B14F-4D97-AF65-F5344CB8AC3E}">
        <p14:creationId xmlns:p14="http://schemas.microsoft.com/office/powerpoint/2010/main" val="333093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4443CC-56EA-8B16-996E-954024CA96B9}"/>
              </a:ext>
            </a:extLst>
          </p:cNvPr>
          <p:cNvSpPr>
            <a:spLocks noGrp="1"/>
          </p:cNvSpPr>
          <p:nvPr>
            <p:ph type="title"/>
          </p:nvPr>
        </p:nvSpPr>
        <p:spPr>
          <a:xfrm>
            <a:off x="641979" y="109994"/>
            <a:ext cx="4807845" cy="2309588"/>
          </a:xfrm>
        </p:spPr>
        <p:txBody>
          <a:bodyPr vert="horz" lIns="91440" tIns="45720" rIns="91440" bIns="45720" rtlCol="0" anchor="b">
            <a:normAutofit fontScale="90000"/>
          </a:bodyPr>
          <a:lstStyle/>
          <a:p>
            <a:br>
              <a:rPr lang="en-US" sz="5000" dirty="0"/>
            </a:br>
            <a:br>
              <a:rPr lang="en-US" sz="5000" dirty="0"/>
            </a:br>
            <a:r>
              <a:rPr lang="en-US" sz="5000" kern="1200" dirty="0">
                <a:latin typeface="+mj-lt"/>
                <a:ea typeface="+mj-ea"/>
                <a:cs typeface="+mj-cs"/>
              </a:rPr>
              <a:t>Heatmap of confusion Matrix</a:t>
            </a:r>
          </a:p>
          <a:p>
            <a:endParaRPr lang="en-US" sz="50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1114B2-01B2-A525-54F1-54A11A398C12}"/>
              </a:ext>
            </a:extLst>
          </p:cNvPr>
          <p:cNvSpPr>
            <a:spLocks noGrp="1"/>
          </p:cNvSpPr>
          <p:nvPr>
            <p:ph sz="half" idx="1"/>
          </p:nvPr>
        </p:nvSpPr>
        <p:spPr>
          <a:xfrm>
            <a:off x="630936" y="2660904"/>
            <a:ext cx="4818888" cy="3547872"/>
          </a:xfrm>
        </p:spPr>
        <p:txBody>
          <a:bodyPr vert="horz" lIns="91440" tIns="45720" rIns="91440" bIns="45720" rtlCol="0" anchor="t">
            <a:normAutofit/>
          </a:bodyPr>
          <a:lstStyle/>
          <a:p>
            <a:r>
              <a:rPr lang="en-US" sz="2200"/>
              <a:t>visualized the performance of a machine learning model(CNNs) using a confusion matrix plotted as a heatmap.</a:t>
            </a:r>
          </a:p>
          <a:p>
            <a:r>
              <a:rPr lang="en-US" sz="2200"/>
              <a:t>As we can see in the figure 98% of the time model predicts correct image. </a:t>
            </a:r>
          </a:p>
        </p:txBody>
      </p:sp>
      <p:pic>
        <p:nvPicPr>
          <p:cNvPr id="5" name="Content Placeholder 4" descr="A diagram of a heatmap&#10;&#10;Description automatically generated">
            <a:extLst>
              <a:ext uri="{FF2B5EF4-FFF2-40B4-BE49-F238E27FC236}">
                <a16:creationId xmlns:a16="http://schemas.microsoft.com/office/drawing/2014/main" id="{679D373E-8E43-3233-D3F4-E70793D32C2B}"/>
              </a:ext>
            </a:extLst>
          </p:cNvPr>
          <p:cNvPicPr>
            <a:picLocks noGrp="1" noChangeAspect="1"/>
          </p:cNvPicPr>
          <p:nvPr>
            <p:ph sz="half" idx="2"/>
          </p:nvPr>
        </p:nvPicPr>
        <p:blipFill>
          <a:blip r:embed="rId2"/>
          <a:stretch>
            <a:fillRect/>
          </a:stretch>
        </p:blipFill>
        <p:spPr>
          <a:xfrm>
            <a:off x="6099048" y="1081644"/>
            <a:ext cx="5458968" cy="4694711"/>
          </a:xfrm>
          <a:prstGeom prst="rect">
            <a:avLst/>
          </a:prstGeom>
        </p:spPr>
      </p:pic>
    </p:spTree>
    <p:extLst>
      <p:ext uri="{BB962C8B-B14F-4D97-AF65-F5344CB8AC3E}">
        <p14:creationId xmlns:p14="http://schemas.microsoft.com/office/powerpoint/2010/main" val="1062705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A832CA-BC18-F829-CD17-0C0A316DE1FA}"/>
              </a:ext>
            </a:extLst>
          </p:cNvPr>
          <p:cNvSpPr>
            <a:spLocks noGrp="1"/>
          </p:cNvSpPr>
          <p:nvPr>
            <p:ph sz="half" idx="1"/>
          </p:nvPr>
        </p:nvSpPr>
        <p:spPr>
          <a:xfrm>
            <a:off x="630936" y="2807208"/>
            <a:ext cx="3429000" cy="3410712"/>
          </a:xfrm>
        </p:spPr>
        <p:txBody>
          <a:bodyPr vert="horz" lIns="91440" tIns="45720" rIns="91440" bIns="45720" rtlCol="0" anchor="t">
            <a:normAutofit/>
          </a:bodyPr>
          <a:lstStyle/>
          <a:p>
            <a:r>
              <a:rPr lang="en-US" sz="1700"/>
              <a:t>Next computed and plotted the Receiver Operating Characteristic (ROC) curve and Area Under the Curve (AUC) score for a multi-class classification model.</a:t>
            </a:r>
          </a:p>
          <a:p>
            <a:r>
              <a:rPr lang="en-US" sz="1700"/>
              <a:t>The ROC curve is curving near the point (0,1), it signifies that the model has excellent discriminatory power, making it a robust and accurate classifier for the given task.</a:t>
            </a:r>
          </a:p>
        </p:txBody>
      </p:sp>
      <p:pic>
        <p:nvPicPr>
          <p:cNvPr id="5" name="Content Placeholder 4" descr="A graph with red and blue lines&#10;&#10;Description automatically generated">
            <a:extLst>
              <a:ext uri="{FF2B5EF4-FFF2-40B4-BE49-F238E27FC236}">
                <a16:creationId xmlns:a16="http://schemas.microsoft.com/office/drawing/2014/main" id="{A9830519-A42E-6E0E-10D7-BB2922A41AB6}"/>
              </a:ext>
            </a:extLst>
          </p:cNvPr>
          <p:cNvPicPr>
            <a:picLocks noGrp="1" noChangeAspect="1"/>
          </p:cNvPicPr>
          <p:nvPr>
            <p:ph sz="half" idx="2"/>
          </p:nvPr>
        </p:nvPicPr>
        <p:blipFill>
          <a:blip r:embed="rId2"/>
          <a:stretch>
            <a:fillRect/>
          </a:stretch>
        </p:blipFill>
        <p:spPr>
          <a:xfrm>
            <a:off x="4654296" y="978179"/>
            <a:ext cx="6903720" cy="4901641"/>
          </a:xfrm>
          <a:prstGeom prst="rect">
            <a:avLst/>
          </a:prstGeom>
        </p:spPr>
      </p:pic>
    </p:spTree>
    <p:extLst>
      <p:ext uri="{BB962C8B-B14F-4D97-AF65-F5344CB8AC3E}">
        <p14:creationId xmlns:p14="http://schemas.microsoft.com/office/powerpoint/2010/main" val="283483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7988E9-BA17-25CC-73B8-0C7AD1F21174}"/>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400" kern="1200">
                <a:solidFill>
                  <a:schemeClr val="tx1"/>
                </a:solidFill>
                <a:latin typeface="+mj-lt"/>
                <a:ea typeface="+mj-ea"/>
                <a:cs typeface="+mj-cs"/>
              </a:rPr>
              <a:t>Predicting images</a:t>
            </a:r>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746428-A6D1-9CFE-6A6D-24318C8CBDFE}"/>
              </a:ext>
            </a:extLst>
          </p:cNvPr>
          <p:cNvSpPr>
            <a:spLocks noGrp="1"/>
          </p:cNvSpPr>
          <p:nvPr>
            <p:ph sz="half" idx="1"/>
          </p:nvPr>
        </p:nvSpPr>
        <p:spPr>
          <a:xfrm>
            <a:off x="630936" y="2807208"/>
            <a:ext cx="3429000" cy="3410712"/>
          </a:xfrm>
        </p:spPr>
        <p:txBody>
          <a:bodyPr vert="horz" lIns="91440" tIns="45720" rIns="91440" bIns="45720" rtlCol="0" anchor="t">
            <a:normAutofit/>
          </a:bodyPr>
          <a:lstStyle/>
          <a:p>
            <a:r>
              <a:rPr lang="en-US" sz="1700"/>
              <a:t>created a function which iterates through the first 16 test images (X_test) of a tumor classification model. For each image, it displays the image itself, along with its actual and predicted labels as titles. This visualization helps in understanding how well the model is performing by comparing its predictions against the ground truth labels.</a:t>
            </a:r>
          </a:p>
        </p:txBody>
      </p:sp>
      <p:pic>
        <p:nvPicPr>
          <p:cNvPr id="5" name="Content Placeholder 4" descr="A collage of images of a brain&#10;&#10;Description automatically generated">
            <a:extLst>
              <a:ext uri="{FF2B5EF4-FFF2-40B4-BE49-F238E27FC236}">
                <a16:creationId xmlns:a16="http://schemas.microsoft.com/office/drawing/2014/main" id="{F918C1C0-A17D-A1A7-7707-A81F3EE599A0}"/>
              </a:ext>
            </a:extLst>
          </p:cNvPr>
          <p:cNvPicPr>
            <a:picLocks noGrp="1" noChangeAspect="1"/>
          </p:cNvPicPr>
          <p:nvPr>
            <p:ph sz="half" idx="2"/>
          </p:nvPr>
        </p:nvPicPr>
        <p:blipFill>
          <a:blip r:embed="rId2"/>
          <a:stretch>
            <a:fillRect/>
          </a:stretch>
        </p:blipFill>
        <p:spPr>
          <a:xfrm>
            <a:off x="4654296" y="1564996"/>
            <a:ext cx="6903720" cy="3728008"/>
          </a:xfrm>
          <a:prstGeom prst="rect">
            <a:avLst/>
          </a:prstGeom>
        </p:spPr>
      </p:pic>
    </p:spTree>
    <p:extLst>
      <p:ext uri="{BB962C8B-B14F-4D97-AF65-F5344CB8AC3E}">
        <p14:creationId xmlns:p14="http://schemas.microsoft.com/office/powerpoint/2010/main" val="2025535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E38B05-D25C-47DD-FA03-E88F953A70F0}"/>
              </a:ext>
            </a:extLst>
          </p:cNvPr>
          <p:cNvSpPr>
            <a:spLocks noGrp="1"/>
          </p:cNvSpPr>
          <p:nvPr>
            <p:ph sz="half" idx="1"/>
          </p:nvPr>
        </p:nvSpPr>
        <p:spPr>
          <a:xfrm>
            <a:off x="640080" y="2706624"/>
            <a:ext cx="6894576" cy="3483864"/>
          </a:xfrm>
        </p:spPr>
        <p:txBody>
          <a:bodyPr vert="horz" lIns="91440" tIns="45720" rIns="91440" bIns="45720" rtlCol="0">
            <a:normAutofit/>
          </a:bodyPr>
          <a:lstStyle/>
          <a:p>
            <a:r>
              <a:rPr lang="en-US" sz="2200"/>
              <a:t>created a function Predict to predict the images. </a:t>
            </a:r>
          </a:p>
          <a:p>
            <a:r>
              <a:rPr lang="en-US" sz="2200"/>
              <a:t>Defines the class labels that the model will predict. In this case, it distinguishes between a "Healthy Brain" and a "Tumor Brain".</a:t>
            </a:r>
          </a:p>
          <a:p>
            <a:r>
              <a:rPr lang="en-US" sz="2200"/>
              <a:t>Model predicted correct image.</a:t>
            </a:r>
          </a:p>
        </p:txBody>
      </p:sp>
      <p:pic>
        <p:nvPicPr>
          <p:cNvPr id="5" name="Content Placeholder 4" descr="A screenshot of a computer screen&#10;&#10;Description automatically generated">
            <a:extLst>
              <a:ext uri="{FF2B5EF4-FFF2-40B4-BE49-F238E27FC236}">
                <a16:creationId xmlns:a16="http://schemas.microsoft.com/office/drawing/2014/main" id="{760BBEE6-7E46-5616-D4C8-B5F0D61526F3}"/>
              </a:ext>
            </a:extLst>
          </p:cNvPr>
          <p:cNvPicPr>
            <a:picLocks noGrp="1" noChangeAspect="1"/>
          </p:cNvPicPr>
          <p:nvPr>
            <p:ph sz="half" idx="2"/>
          </p:nvPr>
        </p:nvPicPr>
        <p:blipFill>
          <a:blip r:embed="rId2"/>
          <a:stretch>
            <a:fillRect/>
          </a:stretch>
        </p:blipFill>
        <p:spPr>
          <a:xfrm>
            <a:off x="7863840" y="945276"/>
            <a:ext cx="4014216" cy="2197782"/>
          </a:xfrm>
          <a:prstGeom prst="rect">
            <a:avLst/>
          </a:prstGeom>
        </p:spPr>
      </p:pic>
      <p:pic>
        <p:nvPicPr>
          <p:cNvPr id="6" name="Picture 5" descr="A graph with blue bars&#10;&#10;Description automatically generated">
            <a:extLst>
              <a:ext uri="{FF2B5EF4-FFF2-40B4-BE49-F238E27FC236}">
                <a16:creationId xmlns:a16="http://schemas.microsoft.com/office/drawing/2014/main" id="{663EB9D6-2ACD-B007-3916-D5DD91CD492F}"/>
              </a:ext>
            </a:extLst>
          </p:cNvPr>
          <p:cNvPicPr>
            <a:picLocks noChangeAspect="1"/>
          </p:cNvPicPr>
          <p:nvPr/>
        </p:nvPicPr>
        <p:blipFill>
          <a:blip r:embed="rId3"/>
          <a:stretch>
            <a:fillRect/>
          </a:stretch>
        </p:blipFill>
        <p:spPr>
          <a:xfrm>
            <a:off x="7863840" y="4383128"/>
            <a:ext cx="3995928" cy="1568401"/>
          </a:xfrm>
          <a:prstGeom prst="rect">
            <a:avLst/>
          </a:prstGeom>
        </p:spPr>
      </p:pic>
    </p:spTree>
    <p:extLst>
      <p:ext uri="{BB962C8B-B14F-4D97-AF65-F5344CB8AC3E}">
        <p14:creationId xmlns:p14="http://schemas.microsoft.com/office/powerpoint/2010/main" val="380640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69C2D5-673F-E929-C6A3-80D03B59D495}"/>
              </a:ext>
            </a:extLst>
          </p:cNvPr>
          <p:cNvSpPr>
            <a:spLocks noGrp="1"/>
          </p:cNvSpPr>
          <p:nvPr>
            <p:ph type="title"/>
          </p:nvPr>
        </p:nvSpPr>
        <p:spPr>
          <a:xfrm>
            <a:off x="841248" y="548640"/>
            <a:ext cx="3600860" cy="5431536"/>
          </a:xfrm>
        </p:spPr>
        <p:txBody>
          <a:bodyPr>
            <a:normAutofit/>
          </a:bodyPr>
          <a:lstStyle/>
          <a:p>
            <a:r>
              <a:rPr lang="en-US" sz="5400"/>
              <a:t>Conclusion</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A9E229-3EAE-3B8C-6830-F1ED8CF826D5}"/>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en-US" sz="2200">
                <a:latin typeface="Segoe UI"/>
                <a:cs typeface="Segoe UI"/>
              </a:rPr>
              <a:t>The predict function effectively demonstrates the capability of a pre-trained model to classify brain images as either "Healthy Brain" or "Tumor Brain". By preprocessing the input image and generating a visual representation of the model's predictions, the function provides a user-friendly way to interpret the results. The use of horizontal bar charts helps to clearly communicate the confidence levels of the predictions.</a:t>
            </a:r>
          </a:p>
        </p:txBody>
      </p:sp>
    </p:spTree>
    <p:extLst>
      <p:ext uri="{BB962C8B-B14F-4D97-AF65-F5344CB8AC3E}">
        <p14:creationId xmlns:p14="http://schemas.microsoft.com/office/powerpoint/2010/main" val="2027509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EC2C2-F821-5BE0-E9EF-18F824C2AA24}"/>
              </a:ext>
            </a:extLst>
          </p:cNvPr>
          <p:cNvSpPr>
            <a:spLocks noGrp="1"/>
          </p:cNvSpPr>
          <p:nvPr>
            <p:ph type="title"/>
          </p:nvPr>
        </p:nvSpPr>
        <p:spPr>
          <a:xfrm>
            <a:off x="838200" y="365125"/>
            <a:ext cx="10515600" cy="1325563"/>
          </a:xfrm>
        </p:spPr>
        <p:txBody>
          <a:bodyPr>
            <a:normAutofit/>
          </a:bodyPr>
          <a:lstStyle/>
          <a:p>
            <a:r>
              <a:rPr lang="en-US" sz="5400"/>
              <a:t>Introduction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AE144B-529E-EB26-07C2-401E7CCECD7F}"/>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latin typeface="Aptos"/>
                <a:cs typeface="Segoe UI"/>
              </a:rPr>
              <a:t>A brain tumor is considered one of the most aggressive diseases, affecting both children and adults. Brain tumors account for 85 to 90 percent of all primary Central Nervous System (CNS) tumors. </a:t>
            </a:r>
          </a:p>
          <a:p>
            <a:r>
              <a:rPr lang="en-US" sz="2200">
                <a:latin typeface="Aptos"/>
                <a:cs typeface="Segoe UI"/>
              </a:rPr>
              <a:t>Each year, approximately 11,700 people are diagnosed with a brain tumor. </a:t>
            </a:r>
          </a:p>
          <a:p>
            <a:r>
              <a:rPr lang="en-US" sz="2200">
                <a:latin typeface="Aptos"/>
                <a:cs typeface="Segoe UI"/>
              </a:rPr>
              <a:t>The 5-year survival rate for individuals with a cancerous brain or CNS tumor is about 34 percent for men and 36 percent for women. </a:t>
            </a:r>
          </a:p>
          <a:p>
            <a:endParaRPr lang="en-US" sz="2200"/>
          </a:p>
        </p:txBody>
      </p:sp>
    </p:spTree>
    <p:extLst>
      <p:ext uri="{BB962C8B-B14F-4D97-AF65-F5344CB8AC3E}">
        <p14:creationId xmlns:p14="http://schemas.microsoft.com/office/powerpoint/2010/main" val="386217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5A019A-CA81-EAA9-10F8-DBF95607942E}"/>
              </a:ext>
            </a:extLst>
          </p:cNvPr>
          <p:cNvSpPr>
            <a:spLocks noGrp="1"/>
          </p:cNvSpPr>
          <p:nvPr>
            <p:ph type="title"/>
          </p:nvPr>
        </p:nvSpPr>
        <p:spPr>
          <a:xfrm>
            <a:off x="838200" y="365125"/>
            <a:ext cx="10515600" cy="1325563"/>
          </a:xfrm>
        </p:spPr>
        <p:txBody>
          <a:bodyPr>
            <a:normAutofit/>
          </a:bodyPr>
          <a:lstStyle/>
          <a:p>
            <a:r>
              <a:rPr lang="en-US" sz="5400"/>
              <a:t>Problem Statement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40CE10-6310-240C-60D1-181218084AE5}"/>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latin typeface="Aptos"/>
                <a:cs typeface="Segoe UI"/>
              </a:rPr>
              <a:t>The detection and classification of brain tumors, which account for a significant portion of primary Central Nervous System (CNS) tumors, present a critical challenge due to their complexity and the substantial volume of MRI image data generated. </a:t>
            </a:r>
            <a:endParaRPr lang="en-US" sz="2200"/>
          </a:p>
          <a:p>
            <a:r>
              <a:rPr lang="en-US" sz="2200">
                <a:latin typeface="Aptos"/>
                <a:cs typeface="Segoe UI"/>
              </a:rPr>
              <a:t>Current manual examination methods are prone to errors, underscoring the need for advanced diagnostic tools to enhance accuracy and improve patient outcomes. </a:t>
            </a:r>
          </a:p>
          <a:p>
            <a:r>
              <a:rPr lang="en-US" sz="2200">
                <a:latin typeface="Aptos"/>
                <a:cs typeface="Segoe UI"/>
              </a:rPr>
              <a:t>The goal of this project is to analyze MRI images of the brain to accurately determine the presence of tumors and minimize human error in diagnosis.</a:t>
            </a:r>
            <a:endParaRPr lang="en-US" sz="2200"/>
          </a:p>
        </p:txBody>
      </p:sp>
    </p:spTree>
    <p:extLst>
      <p:ext uri="{BB962C8B-B14F-4D97-AF65-F5344CB8AC3E}">
        <p14:creationId xmlns:p14="http://schemas.microsoft.com/office/powerpoint/2010/main" val="1166053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0065D3-CAE9-D9B0-BBE1-4C89326D3A0A}"/>
              </a:ext>
            </a:extLst>
          </p:cNvPr>
          <p:cNvSpPr>
            <a:spLocks noGrp="1"/>
          </p:cNvSpPr>
          <p:nvPr>
            <p:ph type="title"/>
          </p:nvPr>
        </p:nvSpPr>
        <p:spPr>
          <a:xfrm>
            <a:off x="630936" y="640080"/>
            <a:ext cx="4818888" cy="1481328"/>
          </a:xfrm>
        </p:spPr>
        <p:txBody>
          <a:bodyPr anchor="b">
            <a:normAutofit/>
          </a:bodyPr>
          <a:lstStyle/>
          <a:p>
            <a:r>
              <a:rPr lang="en-US" sz="5400"/>
              <a:t>Dataset</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2A3024B-B4E6-8482-F442-5EF59C17E7FA}"/>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US" sz="2200">
                <a:latin typeface="Aptos"/>
                <a:cs typeface="Segoe UI"/>
              </a:rPr>
              <a:t>The dataset is obtained from Kaggle called </a:t>
            </a:r>
            <a:r>
              <a:rPr lang="en-US" sz="2200" u="sng">
                <a:latin typeface="Aptos"/>
                <a:cs typeface="Segoe UI"/>
                <a:hlinkClick r:id="rId2"/>
              </a:rPr>
              <a:t>Brain Tumor Detection.</a:t>
            </a:r>
            <a:r>
              <a:rPr lang="en-US" sz="2200">
                <a:latin typeface="Aptos"/>
                <a:cs typeface="Segoe UI"/>
              </a:rPr>
              <a:t> The dataset contains 3 folders: yes, no and pred.</a:t>
            </a:r>
            <a:endParaRPr lang="en-US" sz="2200">
              <a:latin typeface="Aptos"/>
            </a:endParaRPr>
          </a:p>
          <a:p>
            <a:endParaRPr lang="en-US" sz="2200">
              <a:latin typeface="Aptos"/>
              <a:cs typeface="Segoe UI"/>
            </a:endParaRPr>
          </a:p>
        </p:txBody>
      </p:sp>
      <p:graphicFrame>
        <p:nvGraphicFramePr>
          <p:cNvPr id="5" name="Table 4">
            <a:extLst>
              <a:ext uri="{FF2B5EF4-FFF2-40B4-BE49-F238E27FC236}">
                <a16:creationId xmlns:a16="http://schemas.microsoft.com/office/drawing/2014/main" id="{4EFA5F24-9AB6-6C4E-65F4-34F83AFF1475}"/>
              </a:ext>
            </a:extLst>
          </p:cNvPr>
          <p:cNvGraphicFramePr>
            <a:graphicFrameLocks noGrp="1"/>
          </p:cNvGraphicFramePr>
          <p:nvPr>
            <p:extLst>
              <p:ext uri="{D42A27DB-BD31-4B8C-83A1-F6EECF244321}">
                <p14:modId xmlns:p14="http://schemas.microsoft.com/office/powerpoint/2010/main" val="1611584989"/>
              </p:ext>
            </p:extLst>
          </p:nvPr>
        </p:nvGraphicFramePr>
        <p:xfrm>
          <a:off x="6099048" y="2463350"/>
          <a:ext cx="5458969" cy="1931301"/>
        </p:xfrm>
        <a:graphic>
          <a:graphicData uri="http://schemas.openxmlformats.org/drawingml/2006/table">
            <a:tbl>
              <a:tblPr bandRow="1">
                <a:tableStyleId>{8799B23B-EC83-4686-B30A-512413B5E67A}</a:tableStyleId>
              </a:tblPr>
              <a:tblGrid>
                <a:gridCol w="1075664">
                  <a:extLst>
                    <a:ext uri="{9D8B030D-6E8A-4147-A177-3AD203B41FA5}">
                      <a16:colId xmlns:a16="http://schemas.microsoft.com/office/drawing/2014/main" val="199426372"/>
                    </a:ext>
                  </a:extLst>
                </a:gridCol>
                <a:gridCol w="4383305">
                  <a:extLst>
                    <a:ext uri="{9D8B030D-6E8A-4147-A177-3AD203B41FA5}">
                      <a16:colId xmlns:a16="http://schemas.microsoft.com/office/drawing/2014/main" val="428311919"/>
                    </a:ext>
                  </a:extLst>
                </a:gridCol>
              </a:tblGrid>
              <a:tr h="469776">
                <a:tc>
                  <a:txBody>
                    <a:bodyPr/>
                    <a:lstStyle/>
                    <a:p>
                      <a:pPr algn="l" rtl="0" fontAlgn="base"/>
                      <a:r>
                        <a:rPr lang="en-US" sz="2100" b="0">
                          <a:effectLst/>
                        </a:rPr>
                        <a:t>Folder </a:t>
                      </a:r>
                      <a:endParaRPr lang="en-US" sz="2100" b="0" i="0">
                        <a:effectLst/>
                        <a:latin typeface="Segoe UI"/>
                      </a:endParaRPr>
                    </a:p>
                  </a:txBody>
                  <a:tcPr marL="54372" marR="54372" marT="43498" marB="43498"/>
                </a:tc>
                <a:tc>
                  <a:txBody>
                    <a:bodyPr/>
                    <a:lstStyle/>
                    <a:p>
                      <a:pPr algn="l" rtl="0" fontAlgn="base"/>
                      <a:r>
                        <a:rPr lang="en-US" sz="1000" b="0">
                          <a:effectLst/>
                        </a:rPr>
                        <a:t>                                                                 </a:t>
                      </a:r>
                      <a:r>
                        <a:rPr lang="en-US" sz="2300" b="0">
                          <a:effectLst/>
                        </a:rPr>
                        <a:t>   Description </a:t>
                      </a:r>
                      <a:endParaRPr lang="en-US" sz="2300" b="0" i="0">
                        <a:effectLst/>
                        <a:latin typeface="Segoe UI"/>
                      </a:endParaRPr>
                    </a:p>
                  </a:txBody>
                  <a:tcPr marL="54372" marR="54372" marT="43498" marB="43498"/>
                </a:tc>
                <a:extLst>
                  <a:ext uri="{0D108BD9-81ED-4DB2-BD59-A6C34878D82A}">
                    <a16:rowId xmlns:a16="http://schemas.microsoft.com/office/drawing/2014/main" val="4008526034"/>
                  </a:ext>
                </a:extLst>
              </a:tr>
              <a:tr h="701764">
                <a:tc>
                  <a:txBody>
                    <a:bodyPr/>
                    <a:lstStyle/>
                    <a:p>
                      <a:pPr algn="l" rtl="0" fontAlgn="base"/>
                      <a:r>
                        <a:rPr lang="en-US" sz="2100" b="0">
                          <a:effectLst/>
                        </a:rPr>
                        <a:t>yes </a:t>
                      </a:r>
                      <a:endParaRPr lang="en-US" sz="2100" b="0" i="0">
                        <a:effectLst/>
                        <a:latin typeface="Segoe UI"/>
                      </a:endParaRPr>
                    </a:p>
                  </a:txBody>
                  <a:tcPr marL="54372" marR="54372" marT="43498" marB="43498"/>
                </a:tc>
                <a:tc>
                  <a:txBody>
                    <a:bodyPr/>
                    <a:lstStyle/>
                    <a:p>
                      <a:pPr algn="l" rtl="0" fontAlgn="base"/>
                      <a:r>
                        <a:rPr lang="en-US" sz="1900" b="0">
                          <a:solidFill>
                            <a:srgbClr val="202124"/>
                          </a:solidFill>
                          <a:effectLst/>
                        </a:rPr>
                        <a:t>The folder yes contains 1500 Brain MRI Images that are tumorous </a:t>
                      </a:r>
                      <a:endParaRPr lang="en-US" sz="1900" b="0" i="0">
                        <a:effectLst/>
                        <a:latin typeface="Segoe UI"/>
                      </a:endParaRPr>
                    </a:p>
                  </a:txBody>
                  <a:tcPr marL="54372" marR="54372" marT="43498" marB="43498"/>
                </a:tc>
                <a:extLst>
                  <a:ext uri="{0D108BD9-81ED-4DB2-BD59-A6C34878D82A}">
                    <a16:rowId xmlns:a16="http://schemas.microsoft.com/office/drawing/2014/main" val="1034646495"/>
                  </a:ext>
                </a:extLst>
              </a:tr>
              <a:tr h="759761">
                <a:tc>
                  <a:txBody>
                    <a:bodyPr/>
                    <a:lstStyle/>
                    <a:p>
                      <a:pPr algn="l" rtl="0" fontAlgn="base"/>
                      <a:r>
                        <a:rPr lang="en-US" sz="2100" b="0">
                          <a:effectLst/>
                        </a:rPr>
                        <a:t>no </a:t>
                      </a:r>
                      <a:endParaRPr lang="en-US" sz="2100" b="0" i="0">
                        <a:effectLst/>
                        <a:latin typeface="Aptos"/>
                      </a:endParaRPr>
                    </a:p>
                  </a:txBody>
                  <a:tcPr marL="54372" marR="54372" marT="43498" marB="43498"/>
                </a:tc>
                <a:tc>
                  <a:txBody>
                    <a:bodyPr/>
                    <a:lstStyle/>
                    <a:p>
                      <a:pPr algn="l" rtl="0" fontAlgn="base"/>
                      <a:r>
                        <a:rPr lang="en-US" sz="2100" b="0">
                          <a:effectLst/>
                        </a:rPr>
                        <a:t>The folder no contains 1500 Brain MRI Images that are non-tumorous </a:t>
                      </a:r>
                      <a:endParaRPr lang="en-US" sz="2100" b="0" i="0">
                        <a:effectLst/>
                        <a:latin typeface="Aptos"/>
                      </a:endParaRPr>
                    </a:p>
                  </a:txBody>
                  <a:tcPr marL="54372" marR="54372" marT="43498" marB="43498"/>
                </a:tc>
                <a:extLst>
                  <a:ext uri="{0D108BD9-81ED-4DB2-BD59-A6C34878D82A}">
                    <a16:rowId xmlns:a16="http://schemas.microsoft.com/office/drawing/2014/main" val="1416516352"/>
                  </a:ext>
                </a:extLst>
              </a:tr>
            </a:tbl>
          </a:graphicData>
        </a:graphic>
      </p:graphicFrame>
    </p:spTree>
    <p:extLst>
      <p:ext uri="{BB962C8B-B14F-4D97-AF65-F5344CB8AC3E}">
        <p14:creationId xmlns:p14="http://schemas.microsoft.com/office/powerpoint/2010/main" val="2515186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21E571-5A2E-F38F-BD09-A2800C520A1A}"/>
              </a:ext>
            </a:extLst>
          </p:cNvPr>
          <p:cNvSpPr>
            <a:spLocks noGrp="1"/>
          </p:cNvSpPr>
          <p:nvPr>
            <p:ph type="title"/>
          </p:nvPr>
        </p:nvSpPr>
        <p:spPr>
          <a:xfrm>
            <a:off x="841248" y="548640"/>
            <a:ext cx="3600860" cy="5431536"/>
          </a:xfrm>
        </p:spPr>
        <p:txBody>
          <a:bodyPr>
            <a:normAutofit/>
          </a:bodyPr>
          <a:lstStyle/>
          <a:p>
            <a:r>
              <a:rPr lang="en-US" sz="5400"/>
              <a:t>Data Wrangling</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FB4824-4F5F-EDB7-7666-6C08B6C30918}"/>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en-US" sz="2200">
                <a:latin typeface="Aptos"/>
                <a:cs typeface="Segoe UI"/>
              </a:rPr>
              <a:t>preprocessed MRI brain images for training a Convolutional Neural Network (CNN) model to detect the presence of brain tumors. The main goals of the preprocessing steps were to ensure that the images are in a consistent format and size, and to label them appropriately for use in the model.</a:t>
            </a:r>
          </a:p>
        </p:txBody>
      </p:sp>
    </p:spTree>
    <p:extLst>
      <p:ext uri="{BB962C8B-B14F-4D97-AF65-F5344CB8AC3E}">
        <p14:creationId xmlns:p14="http://schemas.microsoft.com/office/powerpoint/2010/main" val="3205683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CBF0F6-983E-123D-5218-E8D3D06F72BA}"/>
              </a:ext>
            </a:extLst>
          </p:cNvPr>
          <p:cNvSpPr>
            <a:spLocks noGrp="1"/>
          </p:cNvSpPr>
          <p:nvPr>
            <p:ph type="title"/>
          </p:nvPr>
        </p:nvSpPr>
        <p:spPr>
          <a:xfrm>
            <a:off x="841248" y="548640"/>
            <a:ext cx="3600860" cy="5431536"/>
          </a:xfrm>
        </p:spPr>
        <p:txBody>
          <a:bodyPr>
            <a:normAutofit/>
          </a:bodyPr>
          <a:lstStyle/>
          <a:p>
            <a:r>
              <a:rPr lang="en-US" sz="4600"/>
              <a:t>Exploratory Data Analysis(EDA)</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948375-8DE8-6175-768B-2F344B96B82A}"/>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en-US" sz="2200">
                <a:latin typeface="Aptos"/>
                <a:cs typeface="Segoe UI"/>
              </a:rPr>
              <a:t>prepare the preprocessed MRI brain images and their corresponding labels for training a Convolutional Neural Network (CNN) model. It involves shuffling the dataset, creating data generators with augmentation, and generating batches of data for training and validation.</a:t>
            </a:r>
          </a:p>
          <a:p>
            <a:r>
              <a:rPr lang="en-US" sz="2200">
                <a:latin typeface="Aptos"/>
                <a:cs typeface="Segoe UI"/>
              </a:rPr>
              <a:t>Utilized</a:t>
            </a:r>
            <a:r>
              <a:rPr lang="en-US" sz="2200" b="1">
                <a:latin typeface="Aptos"/>
                <a:cs typeface="Segoe UI"/>
              </a:rPr>
              <a:t> ImageDataGenerator </a:t>
            </a:r>
            <a:r>
              <a:rPr lang="en-US" sz="2200">
                <a:latin typeface="Aptos"/>
                <a:cs typeface="Segoe UI"/>
              </a:rPr>
              <a:t>to create two data generators: </a:t>
            </a:r>
            <a:r>
              <a:rPr lang="en-US" sz="2200" b="1">
                <a:latin typeface="Aptos"/>
                <a:cs typeface="Segoe UI"/>
              </a:rPr>
              <a:t>train_datagen</a:t>
            </a:r>
            <a:r>
              <a:rPr lang="en-US" sz="2200">
                <a:latin typeface="Aptos"/>
                <a:cs typeface="Segoe UI"/>
              </a:rPr>
              <a:t> for training and </a:t>
            </a:r>
            <a:r>
              <a:rPr lang="en-US" sz="2200" b="1">
                <a:latin typeface="Aptos"/>
                <a:cs typeface="Segoe UI"/>
              </a:rPr>
              <a:t>test_datagen </a:t>
            </a:r>
            <a:r>
              <a:rPr lang="en-US" sz="2200">
                <a:latin typeface="Aptos"/>
                <a:cs typeface="Segoe UI"/>
              </a:rPr>
              <a:t>for validation.</a:t>
            </a:r>
          </a:p>
          <a:p>
            <a:endParaRPr lang="en-US" sz="2200"/>
          </a:p>
        </p:txBody>
      </p:sp>
    </p:spTree>
    <p:extLst>
      <p:ext uri="{BB962C8B-B14F-4D97-AF65-F5344CB8AC3E}">
        <p14:creationId xmlns:p14="http://schemas.microsoft.com/office/powerpoint/2010/main" val="2323202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FBE08C-E02C-C6E4-3375-B8ACFC39616D}"/>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latin typeface="Aptos"/>
                <a:cs typeface="Segoe UI"/>
              </a:rPr>
              <a:t>I split the preprocessed dataset and corresponding labels into training and testing sets using an 80-20 split ratio. By specifying a</a:t>
            </a:r>
            <a:r>
              <a:rPr lang="en-US" sz="2200" b="1">
                <a:latin typeface="Aptos"/>
                <a:cs typeface="Segoe UI"/>
              </a:rPr>
              <a:t> </a:t>
            </a:r>
            <a:r>
              <a:rPr lang="en-US" sz="2200" b="1">
                <a:latin typeface="Aptos"/>
              </a:rPr>
              <a:t>random_state</a:t>
            </a:r>
            <a:r>
              <a:rPr lang="en-US" sz="2200" b="1">
                <a:latin typeface="Aptos"/>
                <a:cs typeface="Segoe UI"/>
              </a:rPr>
              <a:t>,</a:t>
            </a:r>
            <a:r>
              <a:rPr lang="en-US" sz="2200">
                <a:latin typeface="Aptos"/>
                <a:cs typeface="Segoe UI"/>
              </a:rPr>
              <a:t> the split is made reproducible. The training set </a:t>
            </a:r>
            <a:r>
              <a:rPr lang="en-US" sz="2200" b="1">
                <a:latin typeface="Aptos"/>
                <a:cs typeface="Segoe UI"/>
              </a:rPr>
              <a:t>(</a:t>
            </a:r>
            <a:r>
              <a:rPr lang="en-US" sz="2200" b="1">
                <a:latin typeface="Aptos"/>
              </a:rPr>
              <a:t>X_train</a:t>
            </a:r>
            <a:r>
              <a:rPr lang="en-US" sz="2200" b="1">
                <a:latin typeface="Aptos"/>
                <a:cs typeface="Segoe UI"/>
              </a:rPr>
              <a:t>, </a:t>
            </a:r>
            <a:r>
              <a:rPr lang="en-US" sz="2200" b="1">
                <a:latin typeface="Aptos"/>
              </a:rPr>
              <a:t>y_train</a:t>
            </a:r>
            <a:r>
              <a:rPr lang="en-US" sz="2200" b="1">
                <a:latin typeface="Aptos"/>
                <a:cs typeface="Segoe UI"/>
              </a:rPr>
              <a:t>)</a:t>
            </a:r>
            <a:r>
              <a:rPr lang="en-US" sz="2200">
                <a:latin typeface="Aptos"/>
                <a:cs typeface="Segoe UI"/>
              </a:rPr>
              <a:t> was used to train the CNN model, while the test set </a:t>
            </a:r>
            <a:r>
              <a:rPr lang="en-US" sz="2200" b="1">
                <a:latin typeface="Aptos"/>
                <a:cs typeface="Segoe UI"/>
              </a:rPr>
              <a:t>(</a:t>
            </a:r>
            <a:r>
              <a:rPr lang="en-US" sz="2200" b="1">
                <a:latin typeface="Aptos"/>
              </a:rPr>
              <a:t>X_test</a:t>
            </a:r>
            <a:r>
              <a:rPr lang="en-US" sz="2200" b="1">
                <a:latin typeface="Aptos"/>
                <a:cs typeface="Segoe UI"/>
              </a:rPr>
              <a:t>, </a:t>
            </a:r>
            <a:r>
              <a:rPr lang="en-US" sz="2200" b="1">
                <a:latin typeface="Aptos"/>
              </a:rPr>
              <a:t>y_test</a:t>
            </a:r>
            <a:r>
              <a:rPr lang="en-US" sz="2200" b="1">
                <a:latin typeface="Aptos"/>
                <a:cs typeface="Segoe UI"/>
              </a:rPr>
              <a:t>) </a:t>
            </a:r>
            <a:r>
              <a:rPr lang="en-US" sz="2200">
                <a:latin typeface="Aptos"/>
                <a:cs typeface="Segoe UI"/>
              </a:rPr>
              <a:t>was used to evaluate the model's performance.</a:t>
            </a:r>
          </a:p>
          <a:p>
            <a:r>
              <a:rPr lang="en-US" sz="2200">
                <a:latin typeface="Aptos"/>
                <a:cs typeface="Segoe UI"/>
              </a:rPr>
              <a:t>Then, Normalized the image data by scaling pixel values to the range [0, 1] which ensures that the CNN model receives inputs that are consistent in scale and numerically stable. </a:t>
            </a:r>
          </a:p>
          <a:p>
            <a:r>
              <a:rPr lang="en-US" sz="2200">
                <a:latin typeface="Aptos"/>
                <a:cs typeface="Segoe UI"/>
              </a:rPr>
              <a:t>Finally, converted binary class labels into one-hot encoded vectors, which is essential for training a CNN model with categorical cross-entropy loss.</a:t>
            </a:r>
          </a:p>
          <a:p>
            <a:endParaRPr lang="en-US" sz="2200"/>
          </a:p>
        </p:txBody>
      </p:sp>
    </p:spTree>
    <p:extLst>
      <p:ext uri="{BB962C8B-B14F-4D97-AF65-F5344CB8AC3E}">
        <p14:creationId xmlns:p14="http://schemas.microsoft.com/office/powerpoint/2010/main" val="1337324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2E125F-E308-63A5-6D19-41F72798BAD1}"/>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Machine Learning Model (CNNs)</a:t>
            </a:r>
          </a:p>
        </p:txBody>
      </p:sp>
      <p:sp>
        <p:nvSpPr>
          <p:cNvPr id="1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AD5554-0B4B-960A-E9B7-4304C262944B}"/>
              </a:ext>
            </a:extLst>
          </p:cNvPr>
          <p:cNvSpPr>
            <a:spLocks noGrp="1"/>
          </p:cNvSpPr>
          <p:nvPr>
            <p:ph sz="half" idx="1"/>
          </p:nvPr>
        </p:nvSpPr>
        <p:spPr>
          <a:xfrm>
            <a:off x="572493" y="2071316"/>
            <a:ext cx="6713552" cy="4119172"/>
          </a:xfrm>
        </p:spPr>
        <p:txBody>
          <a:bodyPr vert="horz" lIns="91440" tIns="45720" rIns="91440" bIns="45720" rtlCol="0" anchor="t">
            <a:noAutofit/>
          </a:bodyPr>
          <a:lstStyle/>
          <a:p>
            <a:r>
              <a:rPr lang="en-US" sz="1300" b="1" dirty="0"/>
              <a:t>Input Layer:</a:t>
            </a:r>
            <a:r>
              <a:rPr lang="en-US" sz="1300" dirty="0"/>
              <a:t> Accepts images of shape 224.</a:t>
            </a:r>
          </a:p>
          <a:p>
            <a:r>
              <a:rPr lang="en-US" sz="1300" b="1" dirty="0"/>
              <a:t>Convolutional Layers:</a:t>
            </a:r>
            <a:endParaRPr lang="en-US" sz="1300" dirty="0"/>
          </a:p>
          <a:p>
            <a:pPr lvl="2"/>
            <a:r>
              <a:rPr lang="en-US" sz="1300" dirty="0"/>
              <a:t>3 Conv2D layers with filters of size 3x3, </a:t>
            </a:r>
            <a:r>
              <a:rPr lang="en-US" sz="1300" dirty="0" err="1"/>
              <a:t>ReLU</a:t>
            </a:r>
            <a:r>
              <a:rPr lang="en-US" sz="1300" dirty="0"/>
              <a:t> activation, and </a:t>
            </a:r>
          </a:p>
          <a:p>
            <a:pPr lvl="2"/>
            <a:r>
              <a:rPr lang="en-US" sz="1300" dirty="0"/>
              <a:t>        He uniform kernel initializer.</a:t>
            </a:r>
            <a:endParaRPr lang="en-US"/>
          </a:p>
          <a:p>
            <a:pPr lvl="2"/>
            <a:r>
              <a:rPr lang="en-US" sz="1300" dirty="0"/>
              <a:t>MaxPooling2D layers with pool size of 2x2 after each Conv2D</a:t>
            </a:r>
          </a:p>
          <a:p>
            <a:pPr marL="914400" lvl="2" indent="0">
              <a:buNone/>
            </a:pPr>
            <a:r>
              <a:rPr lang="en-US" sz="1300" dirty="0"/>
              <a:t>      layer to reduce spatial dimensions.</a:t>
            </a:r>
            <a:endParaRPr lang="en-US"/>
          </a:p>
          <a:p>
            <a:r>
              <a:rPr lang="en-US" sz="1300" b="1" dirty="0"/>
              <a:t>Fully Connected Layers:</a:t>
            </a:r>
            <a:endParaRPr lang="en-US" sz="1300" dirty="0"/>
          </a:p>
          <a:p>
            <a:pPr lvl="2"/>
            <a:r>
              <a:rPr lang="en-US" sz="1300" dirty="0"/>
              <a:t>A Flatten layer to convert 2D matrices to 1D vectors.</a:t>
            </a:r>
          </a:p>
          <a:p>
            <a:pPr lvl="2"/>
            <a:r>
              <a:rPr lang="en-US" sz="1300" dirty="0"/>
              <a:t>A Dense layer with 64 neurons and </a:t>
            </a:r>
            <a:r>
              <a:rPr lang="en-US" sz="1300" dirty="0" err="1"/>
              <a:t>ReLU</a:t>
            </a:r>
            <a:r>
              <a:rPr lang="en-US" sz="1300" dirty="0"/>
              <a:t> activation.</a:t>
            </a:r>
          </a:p>
          <a:p>
            <a:pPr lvl="2"/>
            <a:r>
              <a:rPr lang="en-US" sz="1300" dirty="0"/>
              <a:t>A Dropout layer with 50% dropout rate to mitigate overfitting.</a:t>
            </a:r>
          </a:p>
          <a:p>
            <a:pPr lvl="2"/>
            <a:r>
              <a:rPr lang="en-US" sz="1300" dirty="0"/>
              <a:t>An Output layer with 2 neurons and </a:t>
            </a:r>
            <a:r>
              <a:rPr lang="en-US" sz="1300" dirty="0" err="1"/>
              <a:t>softmax</a:t>
            </a:r>
            <a:r>
              <a:rPr lang="en-US" sz="1300" dirty="0"/>
              <a:t> activation for </a:t>
            </a:r>
            <a:endParaRPr lang="en-US" dirty="0"/>
          </a:p>
          <a:p>
            <a:pPr marL="914400" lvl="2" indent="0">
              <a:buNone/>
            </a:pPr>
            <a:r>
              <a:rPr lang="en-US" sz="1300" dirty="0"/>
              <a:t>       binary classification.</a:t>
            </a:r>
            <a:endParaRPr lang="en-US" dirty="0"/>
          </a:p>
          <a:p>
            <a:r>
              <a:rPr lang="en-US" sz="1300" b="1" dirty="0"/>
              <a:t>Compilation:</a:t>
            </a:r>
            <a:endParaRPr lang="en-US" sz="1300" dirty="0"/>
          </a:p>
          <a:p>
            <a:pPr lvl="1"/>
            <a:r>
              <a:rPr lang="en-US" sz="1300" dirty="0"/>
              <a:t>Loss function: Categorical cross-entropy.</a:t>
            </a:r>
          </a:p>
          <a:p>
            <a:pPr lvl="1"/>
            <a:r>
              <a:rPr lang="en-US" sz="1300" dirty="0"/>
              <a:t>Optimizer: Adam.</a:t>
            </a:r>
          </a:p>
          <a:p>
            <a:pPr lvl="1"/>
            <a:r>
              <a:rPr lang="en-US" sz="1300" dirty="0"/>
              <a:t>Metric: Accuracy.</a:t>
            </a:r>
          </a:p>
          <a:p>
            <a:r>
              <a:rPr lang="en-US" sz="1300" b="1" dirty="0"/>
              <a:t>Usage:</a:t>
            </a:r>
            <a:endParaRPr lang="en-US" sz="1300" dirty="0"/>
          </a:p>
          <a:p>
            <a:pPr lvl="1"/>
            <a:r>
              <a:rPr lang="en-US" sz="1300" dirty="0"/>
              <a:t>Suitable for binary image classification tasks, providing an end-to-end model architecture from input images to class probabilities.</a:t>
            </a:r>
          </a:p>
        </p:txBody>
      </p:sp>
      <p:pic>
        <p:nvPicPr>
          <p:cNvPr id="8" name="Content Placeholder 7" descr="A screenshot of a computer&#10;&#10;Description automatically generated">
            <a:extLst>
              <a:ext uri="{FF2B5EF4-FFF2-40B4-BE49-F238E27FC236}">
                <a16:creationId xmlns:a16="http://schemas.microsoft.com/office/drawing/2014/main" id="{3909A2A4-344C-2ACC-4F29-264F52EAEDFB}"/>
              </a:ext>
            </a:extLst>
          </p:cNvPr>
          <p:cNvPicPr>
            <a:picLocks noGrp="1" noChangeAspect="1"/>
          </p:cNvPicPr>
          <p:nvPr>
            <p:ph sz="half" idx="2"/>
          </p:nvPr>
        </p:nvPicPr>
        <p:blipFill>
          <a:blip r:embed="rId2"/>
          <a:stretch>
            <a:fillRect/>
          </a:stretch>
        </p:blipFill>
        <p:spPr>
          <a:xfrm>
            <a:off x="6172200" y="2113711"/>
            <a:ext cx="5181600" cy="3775166"/>
          </a:xfrm>
        </p:spPr>
      </p:pic>
    </p:spTree>
    <p:extLst>
      <p:ext uri="{BB962C8B-B14F-4D97-AF65-F5344CB8AC3E}">
        <p14:creationId xmlns:p14="http://schemas.microsoft.com/office/powerpoint/2010/main" val="403566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AE33D2-938C-9EF5-3D30-6605B0BC843E}"/>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latin typeface="Segoe UI"/>
                <a:cs typeface="Segoe UI"/>
              </a:rPr>
              <a:t>employed </a:t>
            </a:r>
            <a:r>
              <a:rPr lang="en-US" sz="2200" b="1">
                <a:latin typeface="Segoe UI"/>
                <a:cs typeface="Segoe UI"/>
              </a:rPr>
              <a:t>EarlyStopping </a:t>
            </a:r>
            <a:r>
              <a:rPr lang="en-US" sz="2200">
                <a:latin typeface="Segoe UI"/>
                <a:cs typeface="Segoe UI"/>
              </a:rPr>
              <a:t>to prevent overfitting by stopping the training when no further improvement in the training loss is observed, thereby saving computational resources and time. </a:t>
            </a:r>
          </a:p>
          <a:p>
            <a:r>
              <a:rPr lang="en-US" sz="2200">
                <a:latin typeface="Segoe UI"/>
                <a:cs typeface="Segoe UI"/>
              </a:rPr>
              <a:t>Also, utilized </a:t>
            </a:r>
            <a:r>
              <a:rPr lang="en-US" sz="2200" b="1">
                <a:latin typeface="Segoe UI"/>
                <a:cs typeface="Segoe UI"/>
              </a:rPr>
              <a:t>ReduceLROnPlateau</a:t>
            </a:r>
            <a:r>
              <a:rPr lang="en-US" sz="2200">
                <a:latin typeface="Segoe UI"/>
                <a:cs typeface="Segoe UI"/>
              </a:rPr>
              <a:t> dynamically to adjust the learning rate when the validation loss plateaus, ensuring more refined weight updates and potentially leading to better model performance. </a:t>
            </a:r>
          </a:p>
          <a:p>
            <a:r>
              <a:rPr lang="en-US" sz="2200">
                <a:latin typeface="Segoe UI"/>
                <a:cs typeface="Segoe UI"/>
              </a:rPr>
              <a:t>These mechanisms together help in creating a robust and efficient CNN model for brain tumor detection.</a:t>
            </a:r>
          </a:p>
          <a:p>
            <a:endParaRPr lang="en-US" sz="2200"/>
          </a:p>
        </p:txBody>
      </p:sp>
    </p:spTree>
    <p:extLst>
      <p:ext uri="{BB962C8B-B14F-4D97-AF65-F5344CB8AC3E}">
        <p14:creationId xmlns:p14="http://schemas.microsoft.com/office/powerpoint/2010/main" val="3550271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Brain Tumor Detection</vt:lpstr>
      <vt:lpstr>Introduction</vt:lpstr>
      <vt:lpstr>Problem Statement</vt:lpstr>
      <vt:lpstr>Dataset</vt:lpstr>
      <vt:lpstr>Data Wrangling</vt:lpstr>
      <vt:lpstr>Exploratory Data Analysis(EDA)</vt:lpstr>
      <vt:lpstr>PowerPoint Presentation</vt:lpstr>
      <vt:lpstr>Machine Learning Model (CNNs)</vt:lpstr>
      <vt:lpstr>PowerPoint Presentation</vt:lpstr>
      <vt:lpstr>Visualizing accuracy and loss of the model</vt:lpstr>
      <vt:lpstr>  Heatmap of confusion Matrix </vt:lpstr>
      <vt:lpstr>PowerPoint Presentation</vt:lpstr>
      <vt:lpstr>Predicting images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215</cp:revision>
  <dcterms:created xsi:type="dcterms:W3CDTF">2024-07-17T22:57:27Z</dcterms:created>
  <dcterms:modified xsi:type="dcterms:W3CDTF">2024-07-18T01:08:47Z</dcterms:modified>
</cp:coreProperties>
</file>