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25" y="251421"/>
            <a:ext cx="7886700" cy="672561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Monday Days - Product Loop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7087083" y="2095757"/>
            <a:ext cx="1822998" cy="1625877"/>
          </a:xfrm>
          <a:custGeom>
            <a:avLst/>
            <a:gdLst>
              <a:gd name="connsiteX0" fmla="*/ 0 w 1822998"/>
              <a:gd name="connsiteY0" fmla="*/ 0 h 1625877"/>
              <a:gd name="connsiteX1" fmla="*/ 1822998 w 1822998"/>
              <a:gd name="connsiteY1" fmla="*/ 0 h 1625877"/>
              <a:gd name="connsiteX2" fmla="*/ 1822998 w 1822998"/>
              <a:gd name="connsiteY2" fmla="*/ 1625877 h 1625877"/>
              <a:gd name="connsiteX3" fmla="*/ 0 w 1822998"/>
              <a:gd name="connsiteY3" fmla="*/ 1625877 h 1625877"/>
              <a:gd name="connsiteX4" fmla="*/ 0 w 1822998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2998" h="1625877">
                <a:moveTo>
                  <a:pt x="0" y="0"/>
                </a:moveTo>
                <a:lnTo>
                  <a:pt x="1822998" y="0"/>
                </a:lnTo>
                <a:lnTo>
                  <a:pt x="1822998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  [Saving User]</a:t>
            </a:r>
            <a:r>
              <a:rPr lang="en-US" sz="1300" kern="1200" dirty="0"/>
              <a:t>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Receives payout in turn.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Given large incentive to not withdraw.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Points gained can be used for lottery or advance payment position</a:t>
            </a:r>
          </a:p>
        </p:txBody>
      </p:sp>
      <p:sp>
        <p:nvSpPr>
          <p:cNvPr id="33" name="Arrow: Circular 32"/>
          <p:cNvSpPr/>
          <p:nvPr/>
        </p:nvSpPr>
        <p:spPr>
          <a:xfrm>
            <a:off x="4270546" y="1891898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737631"/>
              <a:gd name="adj4" fmla="val 20768676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/>
          <p:cNvSpPr/>
          <p:nvPr/>
        </p:nvSpPr>
        <p:spPr>
          <a:xfrm>
            <a:off x="7103466" y="4859492"/>
            <a:ext cx="1625877" cy="1625877"/>
          </a:xfrm>
          <a:custGeom>
            <a:avLst/>
            <a:gdLst>
              <a:gd name="connsiteX0" fmla="*/ 0 w 1625877"/>
              <a:gd name="connsiteY0" fmla="*/ 0 h 1625877"/>
              <a:gd name="connsiteX1" fmla="*/ 1625877 w 1625877"/>
              <a:gd name="connsiteY1" fmla="*/ 0 h 1625877"/>
              <a:gd name="connsiteX2" fmla="*/ 1625877 w 1625877"/>
              <a:gd name="connsiteY2" fmla="*/ 1625877 h 1625877"/>
              <a:gd name="connsiteX3" fmla="*/ 0 w 1625877"/>
              <a:gd name="connsiteY3" fmla="*/ 1625877 h 1625877"/>
              <a:gd name="connsiteX4" fmla="*/ 0 w 1625877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877" h="1625877">
                <a:moveTo>
                  <a:pt x="0" y="0"/>
                </a:moveTo>
                <a:lnTo>
                  <a:pt x="1625877" y="0"/>
                </a:lnTo>
                <a:lnTo>
                  <a:pt x="1625877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Group]</a:t>
            </a:r>
            <a:r>
              <a:rPr lang="en-US" sz="1300" kern="1200" dirty="0"/>
              <a:t> Complete savings cycle. At the conclusion of cycle, lottery is held and reward is given.</a:t>
            </a:r>
          </a:p>
        </p:txBody>
      </p:sp>
      <p:sp>
        <p:nvSpPr>
          <p:cNvPr id="35" name="Arrow: Circular 34"/>
          <p:cNvSpPr/>
          <p:nvPr/>
        </p:nvSpPr>
        <p:spPr>
          <a:xfrm>
            <a:off x="4236803" y="1992829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5950399"/>
              <a:gd name="adj4" fmla="val 4384483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/>
          <p:cNvSpPr/>
          <p:nvPr/>
        </p:nvSpPr>
        <p:spPr>
          <a:xfrm>
            <a:off x="4339721" y="4859492"/>
            <a:ext cx="1625877" cy="1625877"/>
          </a:xfrm>
          <a:custGeom>
            <a:avLst/>
            <a:gdLst>
              <a:gd name="connsiteX0" fmla="*/ 0 w 1625877"/>
              <a:gd name="connsiteY0" fmla="*/ 0 h 1625877"/>
              <a:gd name="connsiteX1" fmla="*/ 1625877 w 1625877"/>
              <a:gd name="connsiteY1" fmla="*/ 0 h 1625877"/>
              <a:gd name="connsiteX2" fmla="*/ 1625877 w 1625877"/>
              <a:gd name="connsiteY2" fmla="*/ 1625877 h 1625877"/>
              <a:gd name="connsiteX3" fmla="*/ 0 w 1625877"/>
              <a:gd name="connsiteY3" fmla="*/ 1625877 h 1625877"/>
              <a:gd name="connsiteX4" fmla="*/ 0 w 1625877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877" h="1625877">
                <a:moveTo>
                  <a:pt x="0" y="0"/>
                </a:moveTo>
                <a:lnTo>
                  <a:pt x="1625877" y="0"/>
                </a:lnTo>
                <a:lnTo>
                  <a:pt x="1625877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group]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0" kern="1200" dirty="0"/>
              <a:t>Continue new cycle for savings group.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0" kern="1200" dirty="0"/>
              <a:t>Point incentives given for continuation of group.</a:t>
            </a:r>
          </a:p>
        </p:txBody>
      </p:sp>
      <p:sp>
        <p:nvSpPr>
          <p:cNvPr id="37" name="Arrow: Circular 36"/>
          <p:cNvSpPr/>
          <p:nvPr/>
        </p:nvSpPr>
        <p:spPr>
          <a:xfrm>
            <a:off x="4236803" y="1992829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1005131"/>
              <a:gd name="adj4" fmla="val 9784483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: Shape 37"/>
          <p:cNvSpPr/>
          <p:nvPr/>
        </p:nvSpPr>
        <p:spPr>
          <a:xfrm>
            <a:off x="4173378" y="1905423"/>
            <a:ext cx="1958564" cy="2006527"/>
          </a:xfrm>
          <a:custGeom>
            <a:avLst/>
            <a:gdLst>
              <a:gd name="connsiteX0" fmla="*/ 0 w 1958564"/>
              <a:gd name="connsiteY0" fmla="*/ 0 h 2006527"/>
              <a:gd name="connsiteX1" fmla="*/ 1958564 w 1958564"/>
              <a:gd name="connsiteY1" fmla="*/ 0 h 2006527"/>
              <a:gd name="connsiteX2" fmla="*/ 1958564 w 1958564"/>
              <a:gd name="connsiteY2" fmla="*/ 2006527 h 2006527"/>
              <a:gd name="connsiteX3" fmla="*/ 0 w 1958564"/>
              <a:gd name="connsiteY3" fmla="*/ 2006527 h 2006527"/>
              <a:gd name="connsiteX4" fmla="*/ 0 w 1958564"/>
              <a:gd name="connsiteY4" fmla="*/ 0 h 200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8564" h="2006527">
                <a:moveTo>
                  <a:pt x="0" y="0"/>
                </a:moveTo>
                <a:lnTo>
                  <a:pt x="1958564" y="0"/>
                </a:lnTo>
                <a:lnTo>
                  <a:pt x="1958564" y="2006527"/>
                </a:lnTo>
                <a:lnTo>
                  <a:pt x="0" y="2006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 User]</a:t>
            </a:r>
            <a:r>
              <a:rPr lang="en-US" sz="1300" kern="1200" dirty="0"/>
              <a:t>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Set engagement rules and goals (nudges and points) to encourage extra savings.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Contribute savings.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Any excess savings more than the required amount can be withdrawn anytime.</a:t>
            </a:r>
          </a:p>
        </p:txBody>
      </p:sp>
      <p:sp>
        <p:nvSpPr>
          <p:cNvPr id="39" name="Arrow: Circular 38"/>
          <p:cNvSpPr/>
          <p:nvPr/>
        </p:nvSpPr>
        <p:spPr>
          <a:xfrm>
            <a:off x="4358484" y="1963110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499105"/>
              <a:gd name="adj4" fmla="val 15266317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/>
          <p:cNvSpPr/>
          <p:nvPr/>
        </p:nvSpPr>
        <p:spPr>
          <a:xfrm>
            <a:off x="1038554" y="788053"/>
            <a:ext cx="1625877" cy="1625877"/>
          </a:xfrm>
          <a:prstGeom prst="rect">
            <a:avLst/>
          </a:pr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TextBox 21"/>
          <p:cNvSpPr txBox="1"/>
          <p:nvPr/>
        </p:nvSpPr>
        <p:spPr>
          <a:xfrm>
            <a:off x="344581" y="654485"/>
            <a:ext cx="1763352" cy="16258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/>
              <a:t>[Saving Group Admin]</a:t>
            </a:r>
            <a:r>
              <a:rPr lang="en-US" sz="1300" dirty="0"/>
              <a:t> Initiate new savings group 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1807" y="2088613"/>
            <a:ext cx="1752585" cy="12521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/>
              <a:t>[Saving Group Admin]</a:t>
            </a:r>
            <a:r>
              <a:rPr lang="en-US" sz="1300" dirty="0"/>
              <a:t> 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Set savings group rules</a:t>
            </a:r>
          </a:p>
        </p:txBody>
      </p:sp>
      <p:sp>
        <p:nvSpPr>
          <p:cNvPr id="26" name="Arrow: Circular 25"/>
          <p:cNvSpPr/>
          <p:nvPr/>
        </p:nvSpPr>
        <p:spPr>
          <a:xfrm rot="21393278">
            <a:off x="1376472" y="2317380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750399"/>
              <a:gd name="adj4" fmla="val 16267551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Arrow: Circular 26"/>
          <p:cNvSpPr/>
          <p:nvPr/>
        </p:nvSpPr>
        <p:spPr>
          <a:xfrm rot="3719047">
            <a:off x="-2058101" y="429886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750399"/>
              <a:gd name="adj4" fmla="val 16116412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Oval 2"/>
          <p:cNvSpPr/>
          <p:nvPr/>
        </p:nvSpPr>
        <p:spPr>
          <a:xfrm>
            <a:off x="183356" y="113635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1720048" y="2499015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4387346" y="203151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7273010" y="212093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7080139" y="513681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4321659" y="502251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44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134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Monday Days - Product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Loop</dc:title>
  <dc:creator>Alan</dc:creator>
  <cp:lastModifiedBy>Alan</cp:lastModifiedBy>
  <cp:revision>20</cp:revision>
  <dcterms:created xsi:type="dcterms:W3CDTF">2016-10-20T21:12:52Z</dcterms:created>
  <dcterms:modified xsi:type="dcterms:W3CDTF">2016-10-21T04:31:39Z</dcterms:modified>
</cp:coreProperties>
</file>