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306" r:id="rId3"/>
    <p:sldId id="257" r:id="rId4"/>
    <p:sldId id="307" r:id="rId5"/>
    <p:sldId id="308" r:id="rId6"/>
    <p:sldId id="309" r:id="rId7"/>
    <p:sldId id="310" r:id="rId8"/>
    <p:sldId id="311" r:id="rId9"/>
    <p:sldId id="312" r:id="rId10"/>
    <p:sldId id="314" r:id="rId11"/>
    <p:sldId id="315" r:id="rId12"/>
    <p:sldId id="316" r:id="rId13"/>
    <p:sldId id="328" r:id="rId14"/>
    <p:sldId id="322" r:id="rId15"/>
    <p:sldId id="320" r:id="rId16"/>
    <p:sldId id="317" r:id="rId17"/>
    <p:sldId id="318" r:id="rId18"/>
    <p:sldId id="321" r:id="rId19"/>
    <p:sldId id="323" r:id="rId20"/>
    <p:sldId id="324" r:id="rId21"/>
    <p:sldId id="325" r:id="rId22"/>
    <p:sldId id="326" r:id="rId23"/>
    <p:sldId id="32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72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63E71-47D9-49F0-9177-EDE23B3C2179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5EB0B-AEDD-4512-B7F8-4E2A4450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8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9342-4766-42AA-8790-79CD39A89B9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sdn.microsoft.com/101-LINQ-Samples-3fb9811b" TargetMode="External"/><Relationship Id="rId2" Type="http://schemas.openxmlformats.org/officeDocument/2006/relationships/hyperlink" Target="https://msdn.microsoft.com/en-us/library/mt69302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nqsamples.com/" TargetMode="External"/><Relationship Id="rId4" Type="http://schemas.openxmlformats.org/officeDocument/2006/relationships/hyperlink" Target="http://linq101.nilzorblog.com/linq101-lambda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86200"/>
            <a:ext cx="6629400" cy="1752600"/>
          </a:xfrm>
        </p:spPr>
        <p:txBody>
          <a:bodyPr/>
          <a:lstStyle/>
          <a:p>
            <a:r>
              <a:rPr lang="en-US" dirty="0" smtClean="0"/>
              <a:t>Introduction to LINQ</a:t>
            </a:r>
            <a:endParaRPr lang="en-US" dirty="0"/>
          </a:p>
        </p:txBody>
      </p:sp>
      <p:pic>
        <p:nvPicPr>
          <p:cNvPr id="1026" name="Picture 2" descr="Image result for lin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95" y="838200"/>
            <a:ext cx="2272737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5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LINQ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LINQ the execution of the query is distinct from the query itself; in other words you have not retrieved any data just by creating a query variable.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78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LINQ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Source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/>
              <a:t>queryable</a:t>
            </a:r>
            <a:r>
              <a:rPr lang="en-US" dirty="0"/>
              <a:t> type requires no modification or special treatment to serve as a LINQ data </a:t>
            </a:r>
            <a:r>
              <a:rPr lang="en-US" dirty="0" smtClean="0"/>
              <a:t>source.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source data is not already in memory as a </a:t>
            </a:r>
            <a:r>
              <a:rPr lang="en-US" dirty="0" err="1"/>
              <a:t>queryable</a:t>
            </a:r>
            <a:r>
              <a:rPr lang="en-US" dirty="0"/>
              <a:t> type, the LINQ provider must represent it as </a:t>
            </a:r>
            <a:r>
              <a:rPr lang="en-US" dirty="0" smtClean="0"/>
              <a:t>such.</a:t>
            </a:r>
          </a:p>
          <a:p>
            <a:pPr lvl="1"/>
            <a:r>
              <a:rPr lang="en-US" dirty="0" smtClean="0"/>
              <a:t>For example, LINQ to XML or LINQ to SQL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9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LINQ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Method Syntax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52882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4724400"/>
            <a:ext cx="5672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6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Syntax vs. Method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style should you use?</a:t>
            </a:r>
          </a:p>
          <a:p>
            <a:pPr lvl="1"/>
            <a:r>
              <a:rPr lang="en-US" dirty="0" smtClean="0"/>
              <a:t>Functionally equivalent</a:t>
            </a:r>
          </a:p>
          <a:p>
            <a:pPr lvl="1"/>
            <a:r>
              <a:rPr lang="en-US" dirty="0" smtClean="0"/>
              <a:t>They produce the exact same IL (Intermediate Language), which is what the compiler converts the code into</a:t>
            </a:r>
          </a:p>
          <a:p>
            <a:pPr lvl="1"/>
            <a:r>
              <a:rPr lang="en-US" dirty="0" smtClean="0"/>
              <a:t>Not all LINQ queries can be written using query syntax</a:t>
            </a:r>
          </a:p>
          <a:p>
            <a:pPr lvl="1"/>
            <a:r>
              <a:rPr lang="en-US" dirty="0" smtClean="0"/>
              <a:t>Query syntax may be more “familiar” to developers used to SQL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4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Query and 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source sequence, a query may do one of three things:</a:t>
            </a:r>
          </a:p>
        </p:txBody>
      </p:sp>
    </p:spTree>
    <p:extLst>
      <p:ext uri="{BB962C8B-B14F-4D97-AF65-F5344CB8AC3E}">
        <p14:creationId xmlns:p14="http://schemas.microsoft.com/office/powerpoint/2010/main" val="6954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Query and 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Retrieve </a:t>
            </a:r>
            <a:r>
              <a:rPr lang="en-US" dirty="0"/>
              <a:t>a subset of the elements to produce a new sequence without modifying the individual elements. The query may then sort or group the returned sequence in various </a:t>
            </a:r>
            <a:r>
              <a:rPr lang="en-US" dirty="0" smtClean="0"/>
              <a:t>ways.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Retrieve a sequence of elements as in the previous example but transform them to a new type of object.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Retrieve a singleton value about the source data, such </a:t>
            </a:r>
            <a:r>
              <a:rPr lang="en-US" dirty="0" smtClean="0"/>
              <a:t>as:</a:t>
            </a:r>
          </a:p>
          <a:p>
            <a:pPr lvl="2"/>
            <a:r>
              <a:rPr lang="en-US" dirty="0"/>
              <a:t>The number of elements that match a certain condition.</a:t>
            </a:r>
          </a:p>
          <a:p>
            <a:pPr lvl="2"/>
            <a:r>
              <a:rPr lang="en-US" dirty="0"/>
              <a:t>The element that has the greatest or least value.</a:t>
            </a:r>
          </a:p>
          <a:p>
            <a:pPr lvl="2"/>
            <a:r>
              <a:rPr lang="en-US" dirty="0"/>
              <a:t>The first element that matches a condition, or the sum of particular values in a specified set of elements. </a:t>
            </a:r>
          </a:p>
          <a:p>
            <a:pPr marL="1371600" lvl="2" indent="-5143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LINQ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Execution</a:t>
            </a:r>
          </a:p>
          <a:p>
            <a:pPr lvl="1"/>
            <a:r>
              <a:rPr lang="en-US" dirty="0" smtClean="0"/>
              <a:t>Deferred Execution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query variable itself only stores the </a:t>
            </a:r>
            <a:r>
              <a:rPr lang="en-US" dirty="0" smtClean="0"/>
              <a:t>query.</a:t>
            </a:r>
          </a:p>
          <a:p>
            <a:pPr lvl="2"/>
            <a:r>
              <a:rPr lang="en-US" dirty="0"/>
              <a:t>The actual execution of the query is deferred until you iterate over the query variable in a </a:t>
            </a:r>
            <a:r>
              <a:rPr lang="en-US" b="1" dirty="0" err="1"/>
              <a:t>foreach</a:t>
            </a:r>
            <a:r>
              <a:rPr lang="en-US" dirty="0"/>
              <a:t> statement. </a:t>
            </a:r>
            <a:endParaRPr lang="en-US" dirty="0" smtClean="0"/>
          </a:p>
          <a:p>
            <a:pPr lvl="2"/>
            <a:r>
              <a:rPr lang="en-US" dirty="0" smtClean="0"/>
              <a:t>This concept is referred to as deferred execution.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8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LINQ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Query Execution</a:t>
            </a:r>
          </a:p>
          <a:p>
            <a:pPr lvl="1"/>
            <a:r>
              <a:rPr lang="en-US" dirty="0" smtClean="0"/>
              <a:t>Forcing Immediate Execution</a:t>
            </a:r>
          </a:p>
          <a:p>
            <a:pPr lvl="2"/>
            <a:r>
              <a:rPr lang="en-US" dirty="0"/>
              <a:t>Queries that perform aggregation functions over a range of source elements must first iterate over those elements. </a:t>
            </a:r>
            <a:endParaRPr lang="en-US" dirty="0" smtClean="0"/>
          </a:p>
          <a:p>
            <a:pPr lvl="2"/>
            <a:r>
              <a:rPr lang="en-US" dirty="0" smtClean="0"/>
              <a:t>Examples </a:t>
            </a:r>
            <a:r>
              <a:rPr lang="en-US" dirty="0"/>
              <a:t>of such queries </a:t>
            </a:r>
            <a:r>
              <a:rPr lang="en-US" dirty="0" smtClean="0"/>
              <a:t>are </a:t>
            </a:r>
            <a:r>
              <a:rPr lang="en-US" b="1" dirty="0" smtClean="0"/>
              <a:t>Count</a:t>
            </a:r>
            <a:r>
              <a:rPr lang="en-US" dirty="0"/>
              <a:t>, </a:t>
            </a:r>
            <a:r>
              <a:rPr lang="en-US" b="1" dirty="0"/>
              <a:t>Max</a:t>
            </a:r>
            <a:r>
              <a:rPr lang="en-US" dirty="0"/>
              <a:t>, </a:t>
            </a:r>
            <a:r>
              <a:rPr lang="en-US" b="1" dirty="0"/>
              <a:t>Average</a:t>
            </a:r>
            <a:r>
              <a:rPr lang="en-US" dirty="0"/>
              <a:t>, and </a:t>
            </a:r>
            <a:r>
              <a:rPr lang="en-US" b="1" dirty="0"/>
              <a:t>First</a:t>
            </a:r>
            <a:r>
              <a:rPr lang="en-US" dirty="0"/>
              <a:t>. </a:t>
            </a:r>
            <a:endParaRPr lang="en-US" dirty="0" smtClean="0"/>
          </a:p>
          <a:p>
            <a:pPr lvl="2"/>
            <a:r>
              <a:rPr lang="en-US" dirty="0" smtClean="0"/>
              <a:t>Note </a:t>
            </a:r>
            <a:r>
              <a:rPr lang="en-US" dirty="0"/>
              <a:t>also that these types of queries return a single value, not an </a:t>
            </a:r>
            <a:r>
              <a:rPr lang="en-US" b="1" dirty="0" err="1"/>
              <a:t>IEnumerable</a:t>
            </a:r>
            <a:r>
              <a:rPr lang="en-US" dirty="0"/>
              <a:t> collection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You can also force execution by putting the </a:t>
            </a:r>
            <a:r>
              <a:rPr lang="en-US" b="1" dirty="0" err="1"/>
              <a:t>foreach</a:t>
            </a:r>
            <a:r>
              <a:rPr lang="en-US" dirty="0"/>
              <a:t> loop immediately after the query expression. However, by calling </a:t>
            </a:r>
            <a:r>
              <a:rPr lang="en-US" b="1" dirty="0" err="1"/>
              <a:t>ToList</a:t>
            </a:r>
            <a:r>
              <a:rPr lang="en-US" dirty="0"/>
              <a:t> or </a:t>
            </a:r>
            <a:r>
              <a:rPr lang="en-US" b="1" dirty="0" err="1"/>
              <a:t>ToArray</a:t>
            </a:r>
            <a:r>
              <a:rPr lang="en-US" dirty="0"/>
              <a:t> you also cache all the data in a single collection object.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1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form of query is called a method-based query.</a:t>
            </a:r>
          </a:p>
          <a:p>
            <a:r>
              <a:rPr lang="en-US" dirty="0" smtClean="0"/>
              <a:t>The arguments to the </a:t>
            </a:r>
            <a:r>
              <a:rPr lang="en-US" b="1" dirty="0" smtClean="0"/>
              <a:t>Where</a:t>
            </a:r>
            <a:r>
              <a:rPr lang="en-US" dirty="0" smtClean="0"/>
              <a:t>, </a:t>
            </a:r>
            <a:r>
              <a:rPr lang="en-US" b="1" dirty="0" err="1" smtClean="0"/>
              <a:t>OrderBy</a:t>
            </a:r>
            <a:r>
              <a:rPr lang="en-US" dirty="0" smtClean="0"/>
              <a:t>, and </a:t>
            </a:r>
            <a:r>
              <a:rPr lang="en-US" b="1" dirty="0" smtClean="0"/>
              <a:t>Select </a:t>
            </a:r>
            <a:r>
              <a:rPr lang="en-US" dirty="0" smtClean="0"/>
              <a:t>operators are called </a:t>
            </a:r>
            <a:r>
              <a:rPr lang="en-US" dirty="0" err="1" smtClean="0"/>
              <a:t>lamdba</a:t>
            </a:r>
            <a:r>
              <a:rPr lang="en-US" dirty="0" smtClean="0"/>
              <a:t> expressions, which are fragments of code. </a:t>
            </a:r>
          </a:p>
          <a:p>
            <a:r>
              <a:rPr lang="en-US" dirty="0"/>
              <a:t>They allow the standard query operators to be defined individually as methods and strung together using dot notation. </a:t>
            </a:r>
            <a:endParaRPr lang="en-US" dirty="0" smtClean="0"/>
          </a:p>
          <a:p>
            <a:r>
              <a:rPr lang="en-US" dirty="0" smtClean="0"/>
              <a:t>Together</a:t>
            </a:r>
            <a:r>
              <a:rPr lang="en-US" dirty="0"/>
              <a:t>, these methods form the basis for an extensible query language.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76137"/>
            <a:ext cx="605084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63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query operators allow the user to provide a function that performs filtering, projection, or key extraction.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query facilities build on the concept of lambda expressions, which provide developers with a convenient way to write functions that can be passed as arguments for subsequent evaluation.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6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Language-Integrated Query (LINQ) was introduced in the .NET Framework version 3.5</a:t>
            </a:r>
          </a:p>
          <a:p>
            <a:r>
              <a:rPr lang="en-US" dirty="0"/>
              <a:t>Traditionally, queries against data are expressed as simple strings without type checking at compile time or IntelliSense support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1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Lambdas are similar to delegates.</a:t>
            </a:r>
          </a:p>
          <a:p>
            <a:r>
              <a:rPr lang="en-US" dirty="0" smtClean="0"/>
              <a:t>We could rewrite the statement above into an equivalent but more explicit form using the </a:t>
            </a:r>
            <a:r>
              <a:rPr lang="en-US" b="1" dirty="0" err="1" smtClean="0"/>
              <a:t>Func</a:t>
            </a:r>
            <a:r>
              <a:rPr lang="en-US" dirty="0" smtClean="0"/>
              <a:t> delegate type.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6248400" cy="211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438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Lambdas are an evolution of anonymous methods in C# 2.0.</a:t>
            </a:r>
          </a:p>
          <a:p>
            <a:r>
              <a:rPr lang="en-US" dirty="0" smtClean="0"/>
              <a:t>We could rewrite the previous example using anonymous methods.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73642"/>
            <a:ext cx="5029200" cy="30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40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</a:t>
            </a:r>
            <a:r>
              <a:rPr lang="en-US" dirty="0"/>
              <a:t>n general, </a:t>
            </a:r>
            <a:r>
              <a:rPr lang="en-US" dirty="0" smtClean="0"/>
              <a:t>a developer </a:t>
            </a:r>
            <a:r>
              <a:rPr lang="en-US" dirty="0"/>
              <a:t>is free to use named methods, anonymous methods, or lambda expressions with query operators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Lambda </a:t>
            </a:r>
            <a:r>
              <a:rPr lang="en-US" dirty="0"/>
              <a:t>expressions have the advantage of providing the most direct and compact syntax for authoring</a:t>
            </a:r>
            <a:r>
              <a:rPr lang="en-US" dirty="0" smtClean="0"/>
              <a:t>.</a:t>
            </a:r>
          </a:p>
          <a:p>
            <a:r>
              <a:rPr lang="en-US" dirty="0"/>
              <a:t>More importantly, lambda expressions can be compiled as either code or data, which allows lambda expressions to be processed at runtime by optimizers, translators, and evaluators.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12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MSDN LINQ: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msdn.microsoft.com/en-us/library/mt693024.aspx</a:t>
            </a:r>
            <a:endParaRPr lang="en-US" dirty="0" smtClean="0"/>
          </a:p>
          <a:p>
            <a:r>
              <a:rPr lang="en-US" dirty="0" smtClean="0"/>
              <a:t>101 </a:t>
            </a:r>
            <a:r>
              <a:rPr lang="en-US" dirty="0"/>
              <a:t>LINQ Samples: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code.msdn.microsoft.com/101-LINQ-Samples-3fb9811b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linq101.nilzorblog.com/linq101-lambda.php</a:t>
            </a:r>
            <a:endParaRPr lang="en-US" dirty="0" smtClean="0"/>
          </a:p>
          <a:p>
            <a:r>
              <a:rPr lang="en-US" dirty="0">
                <a:hlinkClick r:id="rId5"/>
              </a:rPr>
              <a:t>http://linqsamples.com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9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LINQ</a:t>
            </a:r>
            <a:r>
              <a:rPr lang="en-US" dirty="0"/>
              <a:t> makes a </a:t>
            </a:r>
            <a:r>
              <a:rPr lang="en-US" i="1" dirty="0" smtClean="0"/>
              <a:t>query </a:t>
            </a:r>
            <a:r>
              <a:rPr lang="en-US" dirty="0" smtClean="0"/>
              <a:t>a </a:t>
            </a:r>
            <a:r>
              <a:rPr lang="en-US" dirty="0"/>
              <a:t>first-class language construct in C#. You write queries against strongly typed collections of objects by using language keywords and familiar operators</a:t>
            </a:r>
            <a:r>
              <a:rPr lang="en-US" dirty="0" smtClean="0"/>
              <a:t>.</a:t>
            </a:r>
          </a:p>
          <a:p>
            <a:r>
              <a:rPr lang="en-US" dirty="0"/>
              <a:t>You can write LINQ queries in C# for SQL Server databases, XML documents, ADO.NET Datasets, and any collection of objects that supports </a:t>
            </a:r>
            <a:r>
              <a:rPr lang="en-US" dirty="0" err="1"/>
              <a:t>IEnumerable</a:t>
            </a:r>
            <a:r>
              <a:rPr lang="en-US" dirty="0"/>
              <a:t> or the generic </a:t>
            </a:r>
            <a:r>
              <a:rPr lang="en-US" dirty="0" err="1"/>
              <a:t>IEnumerable</a:t>
            </a:r>
            <a:r>
              <a:rPr lang="en-US" dirty="0"/>
              <a:t>&lt;T&gt; interface.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71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term "LINQ to Objects" refers to the use of LINQ queries with any </a:t>
            </a:r>
            <a:r>
              <a:rPr lang="en-US" dirty="0" err="1"/>
              <a:t>IEnumerable</a:t>
            </a:r>
            <a:r>
              <a:rPr lang="en-US" dirty="0"/>
              <a:t> or </a:t>
            </a:r>
            <a:r>
              <a:rPr lang="en-US" dirty="0" err="1"/>
              <a:t>IEnumerable</a:t>
            </a:r>
            <a:r>
              <a:rPr lang="en-US" dirty="0"/>
              <a:t>&lt;T&gt; collection </a:t>
            </a:r>
            <a:r>
              <a:rPr lang="en-US" dirty="0" smtClean="0"/>
              <a:t>directly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44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Objects represents a new approach to collections</a:t>
            </a:r>
          </a:p>
          <a:p>
            <a:r>
              <a:rPr lang="en-US" dirty="0" smtClean="0"/>
              <a:t>In </a:t>
            </a:r>
            <a:r>
              <a:rPr lang="en-US" dirty="0"/>
              <a:t>the old way, you had to write complex </a:t>
            </a:r>
            <a:r>
              <a:rPr lang="en-US" dirty="0" err="1"/>
              <a:t>foreach</a:t>
            </a:r>
            <a:r>
              <a:rPr lang="en-US" dirty="0"/>
              <a:t> loops that specified how to retrieve data from a collection.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LINQ approach, you write declarative code that describes what you want to retrieve.</a:t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96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LINQ </a:t>
            </a:r>
            <a:r>
              <a:rPr lang="en-US" dirty="0"/>
              <a:t>queries offer three main advantages over traditional </a:t>
            </a:r>
            <a:r>
              <a:rPr lang="en-US" b="1" dirty="0" err="1"/>
              <a:t>foreach</a:t>
            </a:r>
            <a:r>
              <a:rPr lang="en-US" dirty="0"/>
              <a:t> loops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They are more concise and readable, especially when filtering multiple conditions.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They provide powerful filtering, ordering, and grouping capabilities with a minimum of application code.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They can be ported to other data sources with little or no modification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the more complex the operation you want to perform on the data, the more benefit you will realize by using LINQ instead of traditional iteration techniques.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04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LINQ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i="1" dirty="0"/>
              <a:t>query</a:t>
            </a:r>
            <a:r>
              <a:rPr lang="en-US" dirty="0"/>
              <a:t> is an expression that retrieves data from a data 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LINQ offers a consistent </a:t>
            </a:r>
            <a:r>
              <a:rPr lang="en-US" dirty="0"/>
              <a:t>model for working with data across various kinds of data sources and </a:t>
            </a:r>
            <a:r>
              <a:rPr lang="en-US" dirty="0" smtClean="0"/>
              <a:t>formats.</a:t>
            </a:r>
          </a:p>
          <a:p>
            <a:r>
              <a:rPr lang="en-US" dirty="0"/>
              <a:t>In a LINQ query, you are always working with objects. 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47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LINQ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LINQ query operations consist of three distinct actions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Obtain the data source.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Create the query.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Execute the query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4" name="Picture 2" descr="Complete LINQ Query Op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67000"/>
            <a:ext cx="28860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25197</TotalTime>
  <Words>733</Words>
  <Application>Microsoft Office PowerPoint</Application>
  <PresentationFormat>On-screen Show (4:3)</PresentationFormat>
  <Paragraphs>101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LINQ</vt:lpstr>
      <vt:lpstr>Introduction to LINQ</vt:lpstr>
      <vt:lpstr>Introduction to LINQ</vt:lpstr>
      <vt:lpstr>LINQ to Objects</vt:lpstr>
      <vt:lpstr>LINQ to Objects</vt:lpstr>
      <vt:lpstr>LINQ to Objects</vt:lpstr>
      <vt:lpstr>LINQ to Objects</vt:lpstr>
      <vt:lpstr>Introduction to LINQ Queries</vt:lpstr>
      <vt:lpstr>Introduction to LINQ Queries</vt:lpstr>
      <vt:lpstr>Introduction to LINQ Queries</vt:lpstr>
      <vt:lpstr>Introduction to LINQ Queries</vt:lpstr>
      <vt:lpstr>Introduction to LINQ Queries</vt:lpstr>
      <vt:lpstr>Query Syntax vs. Method Syntax</vt:lpstr>
      <vt:lpstr>What is a Query and What Does It Do?</vt:lpstr>
      <vt:lpstr>What is a Query and What Does It Do?</vt:lpstr>
      <vt:lpstr>Introduction to LINQ Queries</vt:lpstr>
      <vt:lpstr>Introduction to LINQ Queries</vt:lpstr>
      <vt:lpstr>Lambda Expressions</vt:lpstr>
      <vt:lpstr>Lambda Expressions</vt:lpstr>
      <vt:lpstr>Lambda Expressions</vt:lpstr>
      <vt:lpstr>Lambda Expressions</vt:lpstr>
      <vt:lpstr>Lambda Expressions</vt:lpstr>
      <vt:lpstr>References</vt:lpstr>
    </vt:vector>
  </TitlesOfParts>
  <Company>Varian Medical Systems Int.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Bryan Kraitberg</dc:creator>
  <cp:lastModifiedBy>Bryan Kraitberg</cp:lastModifiedBy>
  <cp:revision>68</cp:revision>
  <dcterms:created xsi:type="dcterms:W3CDTF">2015-08-06T22:14:01Z</dcterms:created>
  <dcterms:modified xsi:type="dcterms:W3CDTF">2016-08-30T16:38:12Z</dcterms:modified>
</cp:coreProperties>
</file>