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82F0D2-F65A-4290-A9A7-DBC74512E81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896" y="2339744"/>
            <a:ext cx="7077456" cy="1243584"/>
          </a:xfrm>
        </p:spPr>
        <p:txBody>
          <a:bodyPr/>
          <a:lstStyle/>
          <a:p>
            <a:r>
              <a:rPr lang="en-US" sz="8800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6516" y="3583328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Using Bash Script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7FBD-DD3C-1B61-E6AB-7B05DBE3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pPr algn="ctr"/>
            <a:r>
              <a:rPr lang="en-US" sz="44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CD8D4-3E26-EDE1-3561-E09DB945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98537-9B3E-CB1A-DE4F-E91B3B14A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Bash script provides a calculator with a wide range of mathematical functionalities.</a:t>
            </a:r>
          </a:p>
          <a:p>
            <a:r>
              <a:rPr lang="en-US" sz="3600" dirty="0"/>
              <a:t>It demonstrates the flexibility of scripting languages for solving computational tasks.</a:t>
            </a:r>
          </a:p>
        </p:txBody>
      </p:sp>
    </p:spTree>
    <p:extLst>
      <p:ext uri="{BB962C8B-B14F-4D97-AF65-F5344CB8AC3E}">
        <p14:creationId xmlns:p14="http://schemas.microsoft.com/office/powerpoint/2010/main" val="389875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75E8-8A80-1246-B700-9C6EF49A6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177" y="204029"/>
            <a:ext cx="4945598" cy="1243584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7B0B1-20E1-0C3C-F34D-942D58368EE6}"/>
              </a:ext>
            </a:extLst>
          </p:cNvPr>
          <p:cNvSpPr txBox="1"/>
          <p:nvPr/>
        </p:nvSpPr>
        <p:spPr>
          <a:xfrm>
            <a:off x="8072808" y="2007307"/>
            <a:ext cx="327590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Presented by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FD2C27-7B51-6883-61D7-FB942650F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02917"/>
              </p:ext>
            </p:extLst>
          </p:nvPr>
        </p:nvGraphicFramePr>
        <p:xfrm>
          <a:off x="7886397" y="2872740"/>
          <a:ext cx="3648728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3123">
                  <a:extLst>
                    <a:ext uri="{9D8B030D-6E8A-4147-A177-3AD203B41FA5}">
                      <a16:colId xmlns:a16="http://schemas.microsoft.com/office/drawing/2014/main" val="20747428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6330823"/>
                    </a:ext>
                  </a:extLst>
                </a:gridCol>
                <a:gridCol w="2467325">
                  <a:extLst>
                    <a:ext uri="{9D8B030D-6E8A-4147-A177-3AD203B41FA5}">
                      <a16:colId xmlns:a16="http://schemas.microsoft.com/office/drawing/2014/main" val="74494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Kayes Mahmood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2215151030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6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928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56A00-8A4C-F35B-3B6D-2ECD349B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92564"/>
              </p:ext>
            </p:extLst>
          </p:nvPr>
        </p:nvGraphicFramePr>
        <p:xfrm>
          <a:off x="7886396" y="4265918"/>
          <a:ext cx="3648727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2964">
                  <a:extLst>
                    <a:ext uri="{9D8B030D-6E8A-4147-A177-3AD203B41FA5}">
                      <a16:colId xmlns:a16="http://schemas.microsoft.com/office/drawing/2014/main" val="20747428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6330823"/>
                    </a:ext>
                  </a:extLst>
                </a:gridCol>
                <a:gridCol w="2477483">
                  <a:extLst>
                    <a:ext uri="{9D8B030D-6E8A-4147-A177-3AD203B41FA5}">
                      <a16:colId xmlns:a16="http://schemas.microsoft.com/office/drawing/2014/main" val="74494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Minhazur</a:t>
                      </a:r>
                      <a:r>
                        <a:rPr lang="en-US" dirty="0"/>
                        <a:t> Rahman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2215151032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6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928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F59C18-A937-F268-A35D-E990F8D4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2347"/>
              </p:ext>
            </p:extLst>
          </p:nvPr>
        </p:nvGraphicFramePr>
        <p:xfrm>
          <a:off x="7886396" y="5541451"/>
          <a:ext cx="3648728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3797">
                  <a:extLst>
                    <a:ext uri="{9D8B030D-6E8A-4147-A177-3AD203B41FA5}">
                      <a16:colId xmlns:a16="http://schemas.microsoft.com/office/drawing/2014/main" val="20747428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6330823"/>
                    </a:ext>
                  </a:extLst>
                </a:gridCol>
                <a:gridCol w="2486651">
                  <a:extLst>
                    <a:ext uri="{9D8B030D-6E8A-4147-A177-3AD203B41FA5}">
                      <a16:colId xmlns:a16="http://schemas.microsoft.com/office/drawing/2014/main" val="74494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Redwanul</a:t>
                      </a:r>
                      <a:r>
                        <a:rPr lang="en-US" dirty="0"/>
                        <a:t> Islam Rafi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2215151043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6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9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9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97EE3F-4CCA-F785-2375-C9D8CC9B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39" y="2836506"/>
            <a:ext cx="6363477" cy="292048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Welcome to our presentation on creating an advanced calculator using Bash scripting. In this presentation, we'll walk through the code and functionalities of our calculator script.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13E95-E03B-30FE-50C2-E75CD9AC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FE63B-79BB-E807-A0E8-A2308D3C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1712168"/>
            <a:ext cx="7781544" cy="8590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00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00D-C6C0-B21F-216B-28959577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Overview of the 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4BF68-08AC-EE39-9A78-C89D120B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010ADAF-36DE-37C9-4FC1-BC89D4CE52B1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695308" y="0"/>
            <a:ext cx="5496692" cy="685895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7E442-F139-E289-8368-7A19B772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script provides a command-line interface for performing various mathematical operations. Users can choose from a menu of operations, including basic arithmetic, logarithms, and trigonometric functions.</a:t>
            </a:r>
          </a:p>
        </p:txBody>
      </p:sp>
    </p:spTree>
    <p:extLst>
      <p:ext uri="{BB962C8B-B14F-4D97-AF65-F5344CB8AC3E}">
        <p14:creationId xmlns:p14="http://schemas.microsoft.com/office/powerpoint/2010/main" val="388471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E65-9B11-C915-7D96-0D37FAD7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break down the elements in the 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184D6-E47A-5488-6F17-B31EE8F6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98B45-AC82-E600-2971-CBBE5B05B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330733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case</a:t>
            </a:r>
            <a:r>
              <a:rPr lang="en-US" sz="2000" dirty="0"/>
              <a:t>: Control statement that performs different actions based on the value of an expression. It is           often used with </a:t>
            </a:r>
            <a:r>
              <a:rPr lang="en-US" sz="2000" dirty="0" err="1"/>
              <a:t>esac</a:t>
            </a:r>
            <a:r>
              <a:rPr lang="en-US" sz="2000" dirty="0"/>
              <a:t>, which marks the end of the case block.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awk</a:t>
            </a:r>
            <a:r>
              <a:rPr lang="en-US" sz="2000" dirty="0"/>
              <a:t>: A powerful programming language for pattern scanning and processing. In this script, it's used to perform arithmetic operations or more complex computations.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BEGIN</a:t>
            </a:r>
            <a:r>
              <a:rPr lang="en-US" sz="2000" dirty="0"/>
              <a:t>: To initialize some variables, set the output format, or print some initial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log</a:t>
            </a:r>
            <a:r>
              <a:rPr lang="en-US" sz="2000" dirty="0"/>
              <a:t>: A mathematical function that calculates the natural logarithm of a given expression.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err="1"/>
              <a:t>bc</a:t>
            </a:r>
            <a:r>
              <a:rPr lang="en-US" sz="2000" dirty="0"/>
              <a:t>: An arbitrary precision calculator language. It's used in this script for more advanced mathematical calculations.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/>
              <a:t>scale</a:t>
            </a:r>
            <a:r>
              <a:rPr lang="en-US" sz="2000" dirty="0"/>
              <a:t>: A variable used in </a:t>
            </a:r>
            <a:r>
              <a:rPr lang="en-US" sz="2000" dirty="0" err="1"/>
              <a:t>bc</a:t>
            </a:r>
            <a:r>
              <a:rPr lang="en-US" sz="2000" dirty="0"/>
              <a:t> to define the number of decimal places used in division and other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err="1"/>
              <a:t>to_radians</a:t>
            </a:r>
            <a:r>
              <a:rPr lang="en-US" sz="2000" b="1" u="sng" dirty="0"/>
              <a:t>()</a:t>
            </a:r>
            <a:r>
              <a:rPr lang="en-US" sz="2000" dirty="0"/>
              <a:t>: This function takes an angle in degrees as input and converts it to radians</a:t>
            </a:r>
          </a:p>
        </p:txBody>
      </p:sp>
    </p:spTree>
    <p:extLst>
      <p:ext uri="{BB962C8B-B14F-4D97-AF65-F5344CB8AC3E}">
        <p14:creationId xmlns:p14="http://schemas.microsoft.com/office/powerpoint/2010/main" val="398452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FD-8D9C-A508-BCCF-FFEFCC31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User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6B923E-D89A-86A7-936A-2C21C922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507FBF-FB79-5021-124B-29BAFA03D4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" b="2117"/>
          <a:stretch/>
        </p:blipFill>
        <p:spPr>
          <a:xfrm>
            <a:off x="4110087" y="1343609"/>
            <a:ext cx="7548513" cy="46801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34EBD-3473-4A56-25C1-44546381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2369976"/>
            <a:ext cx="3365063" cy="365375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Users are presented with a menu displaying different operations. They can select an operation by entering the corresponding number.</a:t>
            </a:r>
          </a:p>
        </p:txBody>
      </p:sp>
    </p:spTree>
    <p:extLst>
      <p:ext uri="{BB962C8B-B14F-4D97-AF65-F5344CB8AC3E}">
        <p14:creationId xmlns:p14="http://schemas.microsoft.com/office/powerpoint/2010/main" val="46047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DB5B-FF93-4106-2DA1-4BF8E152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54363"/>
            <a:ext cx="11214100" cy="535531"/>
          </a:xfrm>
        </p:spPr>
        <p:txBody>
          <a:bodyPr/>
          <a:lstStyle/>
          <a:p>
            <a:r>
              <a:rPr lang="en-US" dirty="0"/>
              <a:t>Basic Arithmetic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32929-5319-9D0E-9F72-E5ACFE3B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7F7C-7518-6E12-B8DE-6BC4F744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3537" y="2063317"/>
            <a:ext cx="3365063" cy="397747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The script supports addition, subtraction, multiplication, and division. Users input two numbers for these operations, and the script computes the result.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3E191-6BE0-ACF8-C10E-AC960454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15238" r="75034" b="45685"/>
          <a:stretch/>
        </p:blipFill>
        <p:spPr>
          <a:xfrm>
            <a:off x="124651" y="1731602"/>
            <a:ext cx="1815537" cy="2646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60E72-9ED4-927B-93C5-1523F577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9" t="56327" r="74032" b="4082"/>
          <a:stretch/>
        </p:blipFill>
        <p:spPr>
          <a:xfrm>
            <a:off x="2068296" y="1731602"/>
            <a:ext cx="1908478" cy="2646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661DE-165E-E191-8C20-91C20DB28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9" t="56600" r="74032" b="4143"/>
          <a:stretch/>
        </p:blipFill>
        <p:spPr>
          <a:xfrm>
            <a:off x="4104230" y="1731602"/>
            <a:ext cx="1924742" cy="2646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B00969-CEC0-BC9E-6C78-95A43CFE5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0" t="56327" r="74032" b="4144"/>
          <a:stretch/>
        </p:blipFill>
        <p:spPr>
          <a:xfrm>
            <a:off x="6156428" y="1731602"/>
            <a:ext cx="1902380" cy="26469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2E2157-3075-6E44-6426-940ECFA86A95}"/>
              </a:ext>
            </a:extLst>
          </p:cNvPr>
          <p:cNvSpPr txBox="1"/>
          <p:nvPr/>
        </p:nvSpPr>
        <p:spPr>
          <a:xfrm>
            <a:off x="523304" y="438678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67517-770A-3C74-2AF9-772C554A83E1}"/>
              </a:ext>
            </a:extLst>
          </p:cNvPr>
          <p:cNvSpPr txBox="1"/>
          <p:nvPr/>
        </p:nvSpPr>
        <p:spPr>
          <a:xfrm>
            <a:off x="2346709" y="438678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3850B-C19A-42AE-B068-47A59F66B924}"/>
              </a:ext>
            </a:extLst>
          </p:cNvPr>
          <p:cNvSpPr txBox="1"/>
          <p:nvPr/>
        </p:nvSpPr>
        <p:spPr>
          <a:xfrm>
            <a:off x="4307419" y="43867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25DE2-1AA7-4813-2EAC-FB8D25022C49}"/>
              </a:ext>
            </a:extLst>
          </p:cNvPr>
          <p:cNvSpPr txBox="1"/>
          <p:nvPr/>
        </p:nvSpPr>
        <p:spPr>
          <a:xfrm>
            <a:off x="6611328" y="438678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16629-97C7-EB6B-D7DC-D5D710BDB8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1" t="44534" r="66882" b="50431"/>
          <a:stretch/>
        </p:blipFill>
        <p:spPr>
          <a:xfrm>
            <a:off x="78179" y="4747880"/>
            <a:ext cx="1908478" cy="345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15FAA0-30C8-4D0D-E52D-2B765C9A7E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843" r="67821" b="45715"/>
          <a:stretch/>
        </p:blipFill>
        <p:spPr>
          <a:xfrm>
            <a:off x="2060164" y="4747880"/>
            <a:ext cx="1924742" cy="373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81047A-DE34-8BC2-5B28-95F1D4E8E7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878" r="67821" b="40680"/>
          <a:stretch/>
        </p:blipFill>
        <p:spPr>
          <a:xfrm>
            <a:off x="4099243" y="4764362"/>
            <a:ext cx="1924742" cy="3732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8EA323-8246-AE74-8553-ECCC7C1A2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912" r="44173" b="35703"/>
          <a:stretch/>
        </p:blipFill>
        <p:spPr>
          <a:xfrm>
            <a:off x="6096000" y="4794683"/>
            <a:ext cx="333922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2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4A59-613C-7DEE-BEB6-5549C1F7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6" y="384304"/>
            <a:ext cx="11214100" cy="590931"/>
          </a:xfrm>
        </p:spPr>
        <p:txBody>
          <a:bodyPr/>
          <a:lstStyle/>
          <a:p>
            <a:r>
              <a:rPr lang="en-US" sz="3600" dirty="0"/>
              <a:t>Exponentiation and Roots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1C38E-DC6C-C0C5-E78D-D3C1EE9F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C0094-A532-09CE-E288-BDC2446B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2677886"/>
            <a:ext cx="3365063" cy="334584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Users can calculate squares, cubes, square roots, and cubic roots of a single number.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EADDB-79AC-6189-F64D-B103521B7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8" t="58640" r="76258" b="4081"/>
          <a:stretch/>
        </p:blipFill>
        <p:spPr>
          <a:xfrm>
            <a:off x="4081656" y="2034074"/>
            <a:ext cx="1754156" cy="25565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12DBA8-1DCE-5732-7AE5-96D6B69B7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5" t="58503" r="76565" b="4218"/>
          <a:stretch/>
        </p:blipFill>
        <p:spPr>
          <a:xfrm>
            <a:off x="6109039" y="2034074"/>
            <a:ext cx="1735494" cy="25565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78BEF2-7369-4DEE-F225-8D43866A6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6" t="58639" r="75017" b="4082"/>
          <a:stretch/>
        </p:blipFill>
        <p:spPr>
          <a:xfrm>
            <a:off x="8136422" y="2034074"/>
            <a:ext cx="1876992" cy="2556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9F0AFA-220E-EC24-F7CD-0C12E2E648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7" t="58775" r="77381" b="3945"/>
          <a:stretch/>
        </p:blipFill>
        <p:spPr>
          <a:xfrm>
            <a:off x="10305303" y="2034074"/>
            <a:ext cx="1651519" cy="25565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F94E56-21EC-B4CB-0D4C-7474D6FF3B4A}"/>
              </a:ext>
            </a:extLst>
          </p:cNvPr>
          <p:cNvSpPr txBox="1"/>
          <p:nvPr/>
        </p:nvSpPr>
        <p:spPr>
          <a:xfrm>
            <a:off x="4494504" y="459066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D67B6-8310-568A-254B-FF9991E1B954}"/>
              </a:ext>
            </a:extLst>
          </p:cNvPr>
          <p:cNvSpPr txBox="1"/>
          <p:nvPr/>
        </p:nvSpPr>
        <p:spPr>
          <a:xfrm>
            <a:off x="6608736" y="4590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8CA3F-BD04-3BE6-2240-62279FC70729}"/>
              </a:ext>
            </a:extLst>
          </p:cNvPr>
          <p:cNvSpPr txBox="1"/>
          <p:nvPr/>
        </p:nvSpPr>
        <p:spPr>
          <a:xfrm>
            <a:off x="8334972" y="459066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Root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FB1D2-7D15-BA20-45B5-D7CFAA0C55DA}"/>
              </a:ext>
            </a:extLst>
          </p:cNvPr>
          <p:cNvSpPr txBox="1"/>
          <p:nvPr/>
        </p:nvSpPr>
        <p:spPr>
          <a:xfrm>
            <a:off x="10468060" y="459066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Cubic 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1B696-92F2-581B-15D3-46B7B1876C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945" r="44747" b="29252"/>
          <a:stretch/>
        </p:blipFill>
        <p:spPr>
          <a:xfrm>
            <a:off x="5181194" y="5159828"/>
            <a:ext cx="5326677" cy="7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F903-2DB2-6F64-B65A-FFC0B65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9D0F3-0D45-8E1D-309C-165356B9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48DD0-F84A-E4E8-DA79-63594179A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3032449"/>
            <a:ext cx="3365063" cy="299127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The script computes the logarithm of a number with a specified base.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661D7C-FF04-698C-2B26-54551B3A0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" t="56383" r="69524" b="4217"/>
          <a:stretch/>
        </p:blipFill>
        <p:spPr>
          <a:xfrm>
            <a:off x="6419461" y="1389334"/>
            <a:ext cx="3247054" cy="36587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743F3D-E41C-13E4-36D7-1677AB862E51}"/>
              </a:ext>
            </a:extLst>
          </p:cNvPr>
          <p:cNvSpPr txBox="1"/>
          <p:nvPr/>
        </p:nvSpPr>
        <p:spPr>
          <a:xfrm>
            <a:off x="7380787" y="5048117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Logarithm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B1416-2F1C-71F4-43F1-35B2E13F9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66" t="69966" r="37247" b="23109"/>
          <a:stretch/>
        </p:blipFill>
        <p:spPr>
          <a:xfrm>
            <a:off x="5594667" y="5468666"/>
            <a:ext cx="489756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B90A-1509-6830-633F-8E4A9D34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E9719-7224-CD4C-80FB-ECF8E7C5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C682C-D23A-8D50-6B48-D46FB7F0A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8321" y="2118049"/>
            <a:ext cx="3365063" cy="394300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Sine, cosine, and tangent functions are supported. Angles are expected in degrees and converted to radians for computation.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B600-D54D-2C30-9964-7C819F20C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15238" r="70851" b="47891"/>
          <a:stretch/>
        </p:blipFill>
        <p:spPr>
          <a:xfrm>
            <a:off x="113257" y="1371599"/>
            <a:ext cx="2220687" cy="2528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A26AC-0BFA-80EB-D7CF-1F5CC094F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6" t="19864" r="70748" b="43265"/>
          <a:stretch/>
        </p:blipFill>
        <p:spPr>
          <a:xfrm>
            <a:off x="5596670" y="1390673"/>
            <a:ext cx="2220687" cy="2528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C88476-57B9-708D-3D43-5AC83636E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8" t="19728" r="70646" b="43402"/>
          <a:stretch/>
        </p:blipFill>
        <p:spPr>
          <a:xfrm>
            <a:off x="2854963" y="1381136"/>
            <a:ext cx="2220687" cy="2528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70EE17-6811-8722-8756-4ED95522B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2" t="59048" r="70952" b="4081"/>
          <a:stretch/>
        </p:blipFill>
        <p:spPr>
          <a:xfrm>
            <a:off x="3663884" y="4969983"/>
            <a:ext cx="1630886" cy="1857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7492DA-B39B-58EF-F032-6B085C2B658A}"/>
              </a:ext>
            </a:extLst>
          </p:cNvPr>
          <p:cNvSpPr txBox="1"/>
          <p:nvPr/>
        </p:nvSpPr>
        <p:spPr>
          <a:xfrm>
            <a:off x="964554" y="39192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37923-35A6-8DCF-DB05-75F72E13ECA2}"/>
              </a:ext>
            </a:extLst>
          </p:cNvPr>
          <p:cNvSpPr txBox="1"/>
          <p:nvPr/>
        </p:nvSpPr>
        <p:spPr>
          <a:xfrm>
            <a:off x="3663884" y="39097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D69C7-3BF1-461D-B5B1-6946C4BD6737}"/>
              </a:ext>
            </a:extLst>
          </p:cNvPr>
          <p:cNvSpPr txBox="1"/>
          <p:nvPr/>
        </p:nvSpPr>
        <p:spPr>
          <a:xfrm>
            <a:off x="6370728" y="3919268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DDB60767-A087-ED72-232C-B0D602AC4F2A}"/>
              </a:ext>
            </a:extLst>
          </p:cNvPr>
          <p:cNvSpPr/>
          <p:nvPr/>
        </p:nvSpPr>
        <p:spPr>
          <a:xfrm>
            <a:off x="5396963" y="5437471"/>
            <a:ext cx="2044121" cy="922040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C211F-21DE-AF14-585C-33EF48838A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804" r="21294" b="18293"/>
          <a:stretch/>
        </p:blipFill>
        <p:spPr>
          <a:xfrm>
            <a:off x="519657" y="4262362"/>
            <a:ext cx="6826228" cy="4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171</TotalTime>
  <Words>426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Wingdings</vt:lpstr>
      <vt:lpstr>Office Theme</vt:lpstr>
      <vt:lpstr>Calculator</vt:lpstr>
      <vt:lpstr>Introduction</vt:lpstr>
      <vt:lpstr>Overview of the script</vt:lpstr>
      <vt:lpstr>Let's break down the elements in the script</vt:lpstr>
      <vt:lpstr>User Interface</vt:lpstr>
      <vt:lpstr>Basic Arithmetic</vt:lpstr>
      <vt:lpstr>Exponentiation and Roots</vt:lpstr>
      <vt:lpstr>Logarithms</vt:lpstr>
      <vt:lpstr>Trigonometric Functions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Kayes Mahmood</dc:creator>
  <cp:lastModifiedBy>Kayes Mahmood</cp:lastModifiedBy>
  <cp:revision>3</cp:revision>
  <dcterms:created xsi:type="dcterms:W3CDTF">2024-05-09T17:33:49Z</dcterms:created>
  <dcterms:modified xsi:type="dcterms:W3CDTF">2024-05-11T17:03:34Z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