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65" r:id="rId2"/>
    <p:sldId id="382" r:id="rId3"/>
    <p:sldId id="399" r:id="rId4"/>
    <p:sldId id="393" r:id="rId5"/>
    <p:sldId id="394" r:id="rId6"/>
    <p:sldId id="384" r:id="rId7"/>
    <p:sldId id="395" r:id="rId8"/>
    <p:sldId id="397" r:id="rId9"/>
    <p:sldId id="398" r:id="rId10"/>
    <p:sldId id="298" r:id="rId11"/>
  </p:sldIdLst>
  <p:sldSz cx="20104100" cy="11309350"/>
  <p:notesSz cx="20104100" cy="1130935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ormular" panose="020B0604020202020204" charset="-52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1052" userDrawn="1">
          <p15:clr>
            <a:srgbClr val="A4A3A4"/>
          </p15:clr>
        </p15:guide>
        <p15:guide id="3" orient="horz" pos="538" userDrawn="1">
          <p15:clr>
            <a:srgbClr val="A4A3A4"/>
          </p15:clr>
        </p15:guide>
        <p15:guide id="4" pos="11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A5C"/>
    <a:srgbClr val="F7692B"/>
    <a:srgbClr val="005970"/>
    <a:srgbClr val="008AC2"/>
    <a:srgbClr val="00A6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>
      <p:cViewPr varScale="1">
        <p:scale>
          <a:sx n="50" d="100"/>
          <a:sy n="50" d="100"/>
        </p:scale>
        <p:origin x="691" y="43"/>
      </p:cViewPr>
      <p:guideLst>
        <p:guide orient="horz" pos="1786"/>
        <p:guide pos="1052"/>
        <p:guide orient="horz" pos="538"/>
        <p:guide pos="1180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A30D8-18DC-402F-A842-06C08DE7CC0A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2465B-09D3-4565-8A24-DDE170DF59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2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00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4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32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5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564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5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820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757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22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234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65517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2233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774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18949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45665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32124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58839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72015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585555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598731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612272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625446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638622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65216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665337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479058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67851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691688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718404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731945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745120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771836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758295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785010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798186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811727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824902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838443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851619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864793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878334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891510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705228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904684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917859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944575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95811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971291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99800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984466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1011181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1024357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1037898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1051073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106461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107779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1090964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110450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111768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931399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22617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239346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266062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279603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292778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319493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305952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332668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345843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359384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372560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386101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399275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412451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42599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439166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252886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13175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39890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53431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660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93322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79781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10649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119672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133213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146389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15993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17310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186280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19982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21299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26716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1" name="bg object 10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7887" y="8249308"/>
            <a:ext cx="2313625" cy="1136059"/>
          </a:xfrm>
          <a:prstGeom prst="rect">
            <a:avLst/>
          </a:prstGeom>
        </p:spPr>
      </p:pic>
      <p:sp>
        <p:nvSpPr>
          <p:cNvPr id="102" name="bg object 102"/>
          <p:cNvSpPr/>
          <p:nvPr/>
        </p:nvSpPr>
        <p:spPr>
          <a:xfrm>
            <a:off x="13274777" y="8313807"/>
            <a:ext cx="910590" cy="1042035"/>
          </a:xfrm>
          <a:custGeom>
            <a:avLst/>
            <a:gdLst/>
            <a:ahLst/>
            <a:cxnLst/>
            <a:rect l="l" t="t" r="r" b="b"/>
            <a:pathLst>
              <a:path w="910590" h="1042034">
                <a:moveTo>
                  <a:pt x="705954" y="244449"/>
                </a:moveTo>
                <a:lnTo>
                  <a:pt x="549910" y="244449"/>
                </a:lnTo>
                <a:lnTo>
                  <a:pt x="549910" y="571627"/>
                </a:lnTo>
                <a:lnTo>
                  <a:pt x="543941" y="607618"/>
                </a:lnTo>
                <a:lnTo>
                  <a:pt x="526122" y="639279"/>
                </a:lnTo>
                <a:lnTo>
                  <a:pt x="496595" y="661797"/>
                </a:lnTo>
                <a:lnTo>
                  <a:pt x="455523" y="670382"/>
                </a:lnTo>
                <a:lnTo>
                  <a:pt x="414007" y="661797"/>
                </a:lnTo>
                <a:lnTo>
                  <a:pt x="384263" y="639279"/>
                </a:lnTo>
                <a:lnTo>
                  <a:pt x="366369" y="607618"/>
                </a:lnTo>
                <a:lnTo>
                  <a:pt x="360387" y="571627"/>
                </a:lnTo>
                <a:lnTo>
                  <a:pt x="360387" y="244449"/>
                </a:lnTo>
                <a:lnTo>
                  <a:pt x="204317" y="244449"/>
                </a:lnTo>
                <a:lnTo>
                  <a:pt x="204317" y="561467"/>
                </a:lnTo>
                <a:lnTo>
                  <a:pt x="207302" y="603123"/>
                </a:lnTo>
                <a:lnTo>
                  <a:pt x="216293" y="643661"/>
                </a:lnTo>
                <a:lnTo>
                  <a:pt x="231381" y="682066"/>
                </a:lnTo>
                <a:lnTo>
                  <a:pt x="252691" y="717346"/>
                </a:lnTo>
                <a:lnTo>
                  <a:pt x="280289" y="748487"/>
                </a:lnTo>
                <a:lnTo>
                  <a:pt x="314274" y="774458"/>
                </a:lnTo>
                <a:lnTo>
                  <a:pt x="354749" y="794270"/>
                </a:lnTo>
                <a:lnTo>
                  <a:pt x="401802" y="806894"/>
                </a:lnTo>
                <a:lnTo>
                  <a:pt x="455523" y="811326"/>
                </a:lnTo>
                <a:lnTo>
                  <a:pt x="509219" y="806894"/>
                </a:lnTo>
                <a:lnTo>
                  <a:pt x="556196" y="794258"/>
                </a:lnTo>
                <a:lnTo>
                  <a:pt x="596569" y="774433"/>
                </a:lnTo>
                <a:lnTo>
                  <a:pt x="630440" y="748411"/>
                </a:lnTo>
                <a:lnTo>
                  <a:pt x="657910" y="717219"/>
                </a:lnTo>
                <a:lnTo>
                  <a:pt x="679081" y="681837"/>
                </a:lnTo>
                <a:lnTo>
                  <a:pt x="694080" y="643293"/>
                </a:lnTo>
                <a:lnTo>
                  <a:pt x="703008" y="602576"/>
                </a:lnTo>
                <a:lnTo>
                  <a:pt x="705954" y="560692"/>
                </a:lnTo>
                <a:lnTo>
                  <a:pt x="705954" y="244449"/>
                </a:lnTo>
                <a:close/>
              </a:path>
              <a:path w="910590" h="1042034">
                <a:moveTo>
                  <a:pt x="910272" y="94386"/>
                </a:moveTo>
                <a:lnTo>
                  <a:pt x="910120" y="94386"/>
                </a:lnTo>
                <a:lnTo>
                  <a:pt x="910120" y="84912"/>
                </a:lnTo>
                <a:lnTo>
                  <a:pt x="910120" y="66814"/>
                </a:lnTo>
                <a:lnTo>
                  <a:pt x="859205" y="52666"/>
                </a:lnTo>
                <a:lnTo>
                  <a:pt x="845273" y="52666"/>
                </a:lnTo>
                <a:lnTo>
                  <a:pt x="845273" y="146977"/>
                </a:lnTo>
                <a:lnTo>
                  <a:pt x="845273" y="590956"/>
                </a:lnTo>
                <a:lnTo>
                  <a:pt x="842264" y="639305"/>
                </a:lnTo>
                <a:lnTo>
                  <a:pt x="833475" y="685876"/>
                </a:lnTo>
                <a:lnTo>
                  <a:pt x="819264" y="730313"/>
                </a:lnTo>
                <a:lnTo>
                  <a:pt x="799998" y="772236"/>
                </a:lnTo>
                <a:lnTo>
                  <a:pt x="776046" y="811301"/>
                </a:lnTo>
                <a:lnTo>
                  <a:pt x="747763" y="847140"/>
                </a:lnTo>
                <a:lnTo>
                  <a:pt x="715530" y="879373"/>
                </a:lnTo>
                <a:lnTo>
                  <a:pt x="679691" y="907656"/>
                </a:lnTo>
                <a:lnTo>
                  <a:pt x="640626" y="931608"/>
                </a:lnTo>
                <a:lnTo>
                  <a:pt x="598703" y="950874"/>
                </a:lnTo>
                <a:lnTo>
                  <a:pt x="554266" y="965085"/>
                </a:lnTo>
                <a:lnTo>
                  <a:pt x="507695" y="973874"/>
                </a:lnTo>
                <a:lnTo>
                  <a:pt x="459359" y="976884"/>
                </a:lnTo>
                <a:lnTo>
                  <a:pt x="450913" y="976884"/>
                </a:lnTo>
                <a:lnTo>
                  <a:pt x="402564" y="973874"/>
                </a:lnTo>
                <a:lnTo>
                  <a:pt x="356006" y="965085"/>
                </a:lnTo>
                <a:lnTo>
                  <a:pt x="311569" y="950874"/>
                </a:lnTo>
                <a:lnTo>
                  <a:pt x="269633" y="931608"/>
                </a:lnTo>
                <a:lnTo>
                  <a:pt x="230568" y="907656"/>
                </a:lnTo>
                <a:lnTo>
                  <a:pt x="194741" y="879373"/>
                </a:lnTo>
                <a:lnTo>
                  <a:pt x="162509" y="847140"/>
                </a:lnTo>
                <a:lnTo>
                  <a:pt x="134226" y="811301"/>
                </a:lnTo>
                <a:lnTo>
                  <a:pt x="110274" y="772236"/>
                </a:lnTo>
                <a:lnTo>
                  <a:pt x="91008" y="730313"/>
                </a:lnTo>
                <a:lnTo>
                  <a:pt x="76796" y="685876"/>
                </a:lnTo>
                <a:lnTo>
                  <a:pt x="67995" y="639305"/>
                </a:lnTo>
                <a:lnTo>
                  <a:pt x="64985" y="590956"/>
                </a:lnTo>
                <a:lnTo>
                  <a:pt x="64985" y="146977"/>
                </a:lnTo>
                <a:lnTo>
                  <a:pt x="845273" y="146977"/>
                </a:lnTo>
                <a:lnTo>
                  <a:pt x="845273" y="52666"/>
                </a:lnTo>
                <a:lnTo>
                  <a:pt x="782599" y="52666"/>
                </a:lnTo>
                <a:lnTo>
                  <a:pt x="731685" y="66687"/>
                </a:lnTo>
                <a:lnTo>
                  <a:pt x="731685" y="84912"/>
                </a:lnTo>
                <a:lnTo>
                  <a:pt x="564781" y="84912"/>
                </a:lnTo>
                <a:lnTo>
                  <a:pt x="564781" y="65659"/>
                </a:lnTo>
                <a:lnTo>
                  <a:pt x="513638" y="45885"/>
                </a:lnTo>
                <a:lnTo>
                  <a:pt x="472211" y="45885"/>
                </a:lnTo>
                <a:lnTo>
                  <a:pt x="463550" y="41173"/>
                </a:lnTo>
                <a:lnTo>
                  <a:pt x="463854" y="40271"/>
                </a:lnTo>
                <a:lnTo>
                  <a:pt x="464108" y="39408"/>
                </a:lnTo>
                <a:lnTo>
                  <a:pt x="464108" y="34772"/>
                </a:lnTo>
                <a:lnTo>
                  <a:pt x="461797" y="31661"/>
                </a:lnTo>
                <a:lnTo>
                  <a:pt x="458584" y="30391"/>
                </a:lnTo>
                <a:lnTo>
                  <a:pt x="458584" y="0"/>
                </a:lnTo>
                <a:lnTo>
                  <a:pt x="452158" y="0"/>
                </a:lnTo>
                <a:lnTo>
                  <a:pt x="452158" y="30391"/>
                </a:lnTo>
                <a:lnTo>
                  <a:pt x="448957" y="31686"/>
                </a:lnTo>
                <a:lnTo>
                  <a:pt x="446722" y="34772"/>
                </a:lnTo>
                <a:lnTo>
                  <a:pt x="446709" y="39408"/>
                </a:lnTo>
                <a:lnTo>
                  <a:pt x="446963" y="40297"/>
                </a:lnTo>
                <a:lnTo>
                  <a:pt x="447243" y="41109"/>
                </a:lnTo>
                <a:lnTo>
                  <a:pt x="438480" y="45885"/>
                </a:lnTo>
                <a:lnTo>
                  <a:pt x="395109" y="45885"/>
                </a:lnTo>
                <a:lnTo>
                  <a:pt x="346430" y="66382"/>
                </a:lnTo>
                <a:lnTo>
                  <a:pt x="346430" y="84912"/>
                </a:lnTo>
                <a:lnTo>
                  <a:pt x="178396" y="84912"/>
                </a:lnTo>
                <a:lnTo>
                  <a:pt x="178396" y="66751"/>
                </a:lnTo>
                <a:lnTo>
                  <a:pt x="127495" y="52666"/>
                </a:lnTo>
                <a:lnTo>
                  <a:pt x="50888" y="52666"/>
                </a:lnTo>
                <a:lnTo>
                  <a:pt x="0" y="66751"/>
                </a:lnTo>
                <a:lnTo>
                  <a:pt x="0" y="590956"/>
                </a:lnTo>
                <a:lnTo>
                  <a:pt x="2641" y="640029"/>
                </a:lnTo>
                <a:lnTo>
                  <a:pt x="10414" y="687578"/>
                </a:lnTo>
                <a:lnTo>
                  <a:pt x="23025" y="733336"/>
                </a:lnTo>
                <a:lnTo>
                  <a:pt x="40195" y="777024"/>
                </a:lnTo>
                <a:lnTo>
                  <a:pt x="61645" y="818375"/>
                </a:lnTo>
                <a:lnTo>
                  <a:pt x="87109" y="857097"/>
                </a:lnTo>
                <a:lnTo>
                  <a:pt x="116306" y="892924"/>
                </a:lnTo>
                <a:lnTo>
                  <a:pt x="148958" y="925576"/>
                </a:lnTo>
                <a:lnTo>
                  <a:pt x="184772" y="954773"/>
                </a:lnTo>
                <a:lnTo>
                  <a:pt x="223507" y="980236"/>
                </a:lnTo>
                <a:lnTo>
                  <a:pt x="264845" y="1001699"/>
                </a:lnTo>
                <a:lnTo>
                  <a:pt x="308533" y="1018870"/>
                </a:lnTo>
                <a:lnTo>
                  <a:pt x="354304" y="1031468"/>
                </a:lnTo>
                <a:lnTo>
                  <a:pt x="401853" y="1039241"/>
                </a:lnTo>
                <a:lnTo>
                  <a:pt x="450913" y="1041895"/>
                </a:lnTo>
                <a:lnTo>
                  <a:pt x="459359" y="1041895"/>
                </a:lnTo>
                <a:lnTo>
                  <a:pt x="508419" y="1039241"/>
                </a:lnTo>
                <a:lnTo>
                  <a:pt x="555967" y="1031468"/>
                </a:lnTo>
                <a:lnTo>
                  <a:pt x="601726" y="1018870"/>
                </a:lnTo>
                <a:lnTo>
                  <a:pt x="645414" y="1001699"/>
                </a:lnTo>
                <a:lnTo>
                  <a:pt x="686765" y="980236"/>
                </a:lnTo>
                <a:lnTo>
                  <a:pt x="691857" y="976884"/>
                </a:lnTo>
                <a:lnTo>
                  <a:pt x="725487" y="954773"/>
                </a:lnTo>
                <a:lnTo>
                  <a:pt x="761314" y="925576"/>
                </a:lnTo>
                <a:lnTo>
                  <a:pt x="793965" y="892924"/>
                </a:lnTo>
                <a:lnTo>
                  <a:pt x="823150" y="857097"/>
                </a:lnTo>
                <a:lnTo>
                  <a:pt x="848614" y="818375"/>
                </a:lnTo>
                <a:lnTo>
                  <a:pt x="870077" y="777024"/>
                </a:lnTo>
                <a:lnTo>
                  <a:pt x="887247" y="733336"/>
                </a:lnTo>
                <a:lnTo>
                  <a:pt x="899858" y="687578"/>
                </a:lnTo>
                <a:lnTo>
                  <a:pt x="907618" y="640029"/>
                </a:lnTo>
                <a:lnTo>
                  <a:pt x="910272" y="590956"/>
                </a:lnTo>
                <a:lnTo>
                  <a:pt x="910272" y="146977"/>
                </a:lnTo>
                <a:lnTo>
                  <a:pt x="910272" y="94386"/>
                </a:lnTo>
                <a:close/>
              </a:path>
            </a:pathLst>
          </a:custGeom>
          <a:solidFill>
            <a:srgbClr val="0069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4297686" y="8741619"/>
            <a:ext cx="544195" cy="123189"/>
          </a:xfrm>
          <a:custGeom>
            <a:avLst/>
            <a:gdLst/>
            <a:ahLst/>
            <a:cxnLst/>
            <a:rect l="l" t="t" r="r" b="b"/>
            <a:pathLst>
              <a:path w="544194" h="123190">
                <a:moveTo>
                  <a:pt x="99517" y="0"/>
                </a:moveTo>
                <a:lnTo>
                  <a:pt x="0" y="0"/>
                </a:lnTo>
                <a:lnTo>
                  <a:pt x="0" y="20320"/>
                </a:lnTo>
                <a:lnTo>
                  <a:pt x="39154" y="20320"/>
                </a:lnTo>
                <a:lnTo>
                  <a:pt x="39154" y="120650"/>
                </a:lnTo>
                <a:lnTo>
                  <a:pt x="60363" y="120650"/>
                </a:lnTo>
                <a:lnTo>
                  <a:pt x="60363" y="20320"/>
                </a:lnTo>
                <a:lnTo>
                  <a:pt x="99517" y="20320"/>
                </a:lnTo>
                <a:lnTo>
                  <a:pt x="99517" y="0"/>
                </a:lnTo>
                <a:close/>
              </a:path>
              <a:path w="544194" h="123190">
                <a:moveTo>
                  <a:pt x="169367" y="81927"/>
                </a:moveTo>
                <a:lnTo>
                  <a:pt x="166382" y="65735"/>
                </a:lnTo>
                <a:lnTo>
                  <a:pt x="162496" y="59855"/>
                </a:lnTo>
                <a:lnTo>
                  <a:pt x="157886" y="52844"/>
                </a:lnTo>
                <a:lnTo>
                  <a:pt x="148336" y="46736"/>
                </a:lnTo>
                <a:lnTo>
                  <a:pt x="148336" y="81927"/>
                </a:lnTo>
                <a:lnTo>
                  <a:pt x="146735" y="91071"/>
                </a:lnTo>
                <a:lnTo>
                  <a:pt x="142290" y="98107"/>
                </a:lnTo>
                <a:lnTo>
                  <a:pt x="135597" y="102590"/>
                </a:lnTo>
                <a:lnTo>
                  <a:pt x="127127" y="104178"/>
                </a:lnTo>
                <a:lnTo>
                  <a:pt x="118745" y="102514"/>
                </a:lnTo>
                <a:lnTo>
                  <a:pt x="112064" y="97904"/>
                </a:lnTo>
                <a:lnTo>
                  <a:pt x="107670" y="90855"/>
                </a:lnTo>
                <a:lnTo>
                  <a:pt x="106070" y="81927"/>
                </a:lnTo>
                <a:lnTo>
                  <a:pt x="107708" y="72809"/>
                </a:lnTo>
                <a:lnTo>
                  <a:pt x="112204" y="65849"/>
                </a:lnTo>
                <a:lnTo>
                  <a:pt x="118884" y="61404"/>
                </a:lnTo>
                <a:lnTo>
                  <a:pt x="127127" y="59855"/>
                </a:lnTo>
                <a:lnTo>
                  <a:pt x="135534" y="61455"/>
                </a:lnTo>
                <a:lnTo>
                  <a:pt x="142252" y="65976"/>
                </a:lnTo>
                <a:lnTo>
                  <a:pt x="146723" y="72948"/>
                </a:lnTo>
                <a:lnTo>
                  <a:pt x="148336" y="81927"/>
                </a:lnTo>
                <a:lnTo>
                  <a:pt x="148336" y="46736"/>
                </a:lnTo>
                <a:lnTo>
                  <a:pt x="144564" y="44310"/>
                </a:lnTo>
                <a:lnTo>
                  <a:pt x="127127" y="41224"/>
                </a:lnTo>
                <a:lnTo>
                  <a:pt x="109677" y="44310"/>
                </a:lnTo>
                <a:lnTo>
                  <a:pt x="96354" y="52844"/>
                </a:lnTo>
                <a:lnTo>
                  <a:pt x="87845" y="65735"/>
                </a:lnTo>
                <a:lnTo>
                  <a:pt x="84861" y="81927"/>
                </a:lnTo>
                <a:lnTo>
                  <a:pt x="87845" y="98107"/>
                </a:lnTo>
                <a:lnTo>
                  <a:pt x="96354" y="111010"/>
                </a:lnTo>
                <a:lnTo>
                  <a:pt x="109677" y="119545"/>
                </a:lnTo>
                <a:lnTo>
                  <a:pt x="127127" y="122631"/>
                </a:lnTo>
                <a:lnTo>
                  <a:pt x="144564" y="119545"/>
                </a:lnTo>
                <a:lnTo>
                  <a:pt x="157886" y="111010"/>
                </a:lnTo>
                <a:lnTo>
                  <a:pt x="162382" y="104178"/>
                </a:lnTo>
                <a:lnTo>
                  <a:pt x="166382" y="98107"/>
                </a:lnTo>
                <a:lnTo>
                  <a:pt x="169367" y="81927"/>
                </a:lnTo>
                <a:close/>
              </a:path>
              <a:path w="544194" h="123190">
                <a:moveTo>
                  <a:pt x="273392" y="43116"/>
                </a:moveTo>
                <a:lnTo>
                  <a:pt x="255968" y="43116"/>
                </a:lnTo>
                <a:lnTo>
                  <a:pt x="230962" y="75539"/>
                </a:lnTo>
                <a:lnTo>
                  <a:pt x="204571" y="43116"/>
                </a:lnTo>
                <a:lnTo>
                  <a:pt x="186639" y="43116"/>
                </a:lnTo>
                <a:lnTo>
                  <a:pt x="186639" y="120738"/>
                </a:lnTo>
                <a:lnTo>
                  <a:pt x="206476" y="120738"/>
                </a:lnTo>
                <a:lnTo>
                  <a:pt x="206476" y="73304"/>
                </a:lnTo>
                <a:lnTo>
                  <a:pt x="230098" y="102273"/>
                </a:lnTo>
                <a:lnTo>
                  <a:pt x="230619" y="102273"/>
                </a:lnTo>
                <a:lnTo>
                  <a:pt x="253555" y="73304"/>
                </a:lnTo>
                <a:lnTo>
                  <a:pt x="253555" y="120738"/>
                </a:lnTo>
                <a:lnTo>
                  <a:pt x="273392" y="120738"/>
                </a:lnTo>
                <a:lnTo>
                  <a:pt x="273392" y="43116"/>
                </a:lnTo>
                <a:close/>
              </a:path>
              <a:path w="544194" h="123190">
                <a:moveTo>
                  <a:pt x="363601" y="109181"/>
                </a:moveTo>
                <a:lnTo>
                  <a:pt x="354279" y="94691"/>
                </a:lnTo>
                <a:lnTo>
                  <a:pt x="349275" y="100203"/>
                </a:lnTo>
                <a:lnTo>
                  <a:pt x="342734" y="104178"/>
                </a:lnTo>
                <a:lnTo>
                  <a:pt x="334276" y="104178"/>
                </a:lnTo>
                <a:lnTo>
                  <a:pt x="325831" y="102641"/>
                </a:lnTo>
                <a:lnTo>
                  <a:pt x="318668" y="98221"/>
                </a:lnTo>
                <a:lnTo>
                  <a:pt x="313715" y="91224"/>
                </a:lnTo>
                <a:lnTo>
                  <a:pt x="311861" y="81915"/>
                </a:lnTo>
                <a:lnTo>
                  <a:pt x="313677" y="72720"/>
                </a:lnTo>
                <a:lnTo>
                  <a:pt x="318503" y="65773"/>
                </a:lnTo>
                <a:lnTo>
                  <a:pt x="325399" y="61379"/>
                </a:lnTo>
                <a:lnTo>
                  <a:pt x="333425" y="59842"/>
                </a:lnTo>
                <a:lnTo>
                  <a:pt x="340487" y="59842"/>
                </a:lnTo>
                <a:lnTo>
                  <a:pt x="346862" y="61747"/>
                </a:lnTo>
                <a:lnTo>
                  <a:pt x="352729" y="67437"/>
                </a:lnTo>
                <a:lnTo>
                  <a:pt x="362051" y="51739"/>
                </a:lnTo>
                <a:lnTo>
                  <a:pt x="355904" y="47040"/>
                </a:lnTo>
                <a:lnTo>
                  <a:pt x="348513" y="43764"/>
                </a:lnTo>
                <a:lnTo>
                  <a:pt x="340067" y="41846"/>
                </a:lnTo>
                <a:lnTo>
                  <a:pt x="330822" y="41224"/>
                </a:lnTo>
                <a:lnTo>
                  <a:pt x="314579" y="44399"/>
                </a:lnTo>
                <a:lnTo>
                  <a:pt x="301866" y="53098"/>
                </a:lnTo>
                <a:lnTo>
                  <a:pt x="293598" y="66027"/>
                </a:lnTo>
                <a:lnTo>
                  <a:pt x="290639" y="81915"/>
                </a:lnTo>
                <a:lnTo>
                  <a:pt x="293674" y="98615"/>
                </a:lnTo>
                <a:lnTo>
                  <a:pt x="302234" y="111455"/>
                </a:lnTo>
                <a:lnTo>
                  <a:pt x="315518" y="119710"/>
                </a:lnTo>
                <a:lnTo>
                  <a:pt x="332727" y="122631"/>
                </a:lnTo>
                <a:lnTo>
                  <a:pt x="341934" y="121767"/>
                </a:lnTo>
                <a:lnTo>
                  <a:pt x="350431" y="119202"/>
                </a:lnTo>
                <a:lnTo>
                  <a:pt x="357784" y="114985"/>
                </a:lnTo>
                <a:lnTo>
                  <a:pt x="363601" y="109181"/>
                </a:lnTo>
                <a:close/>
              </a:path>
              <a:path w="544194" h="123190">
                <a:moveTo>
                  <a:pt x="399313" y="43129"/>
                </a:moveTo>
                <a:lnTo>
                  <a:pt x="379476" y="43129"/>
                </a:lnTo>
                <a:lnTo>
                  <a:pt x="379476" y="120738"/>
                </a:lnTo>
                <a:lnTo>
                  <a:pt x="399313" y="120738"/>
                </a:lnTo>
                <a:lnTo>
                  <a:pt x="399313" y="43129"/>
                </a:lnTo>
                <a:close/>
              </a:path>
              <a:path w="544194" h="123190">
                <a:moveTo>
                  <a:pt x="456577" y="120738"/>
                </a:moveTo>
                <a:lnTo>
                  <a:pt x="423113" y="80035"/>
                </a:lnTo>
                <a:lnTo>
                  <a:pt x="452945" y="43129"/>
                </a:lnTo>
                <a:lnTo>
                  <a:pt x="427939" y="43129"/>
                </a:lnTo>
                <a:lnTo>
                  <a:pt x="400011" y="81584"/>
                </a:lnTo>
                <a:lnTo>
                  <a:pt x="430695" y="120738"/>
                </a:lnTo>
                <a:lnTo>
                  <a:pt x="456577" y="120738"/>
                </a:lnTo>
                <a:close/>
              </a:path>
              <a:path w="544194" h="123190">
                <a:moveTo>
                  <a:pt x="544195" y="43116"/>
                </a:moveTo>
                <a:lnTo>
                  <a:pt x="524383" y="43116"/>
                </a:lnTo>
                <a:lnTo>
                  <a:pt x="488162" y="92265"/>
                </a:lnTo>
                <a:lnTo>
                  <a:pt x="488162" y="43116"/>
                </a:lnTo>
                <a:lnTo>
                  <a:pt x="468312" y="43116"/>
                </a:lnTo>
                <a:lnTo>
                  <a:pt x="468312" y="120726"/>
                </a:lnTo>
                <a:lnTo>
                  <a:pt x="488162" y="120726"/>
                </a:lnTo>
                <a:lnTo>
                  <a:pt x="524383" y="71577"/>
                </a:lnTo>
                <a:lnTo>
                  <a:pt x="524383" y="120726"/>
                </a:lnTo>
                <a:lnTo>
                  <a:pt x="544195" y="120726"/>
                </a:lnTo>
                <a:lnTo>
                  <a:pt x="544195" y="43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4" name="bg object 10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63979" y="8745929"/>
            <a:ext cx="75882" cy="116415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6831" y="8919457"/>
            <a:ext cx="1322131" cy="324434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06334" y="8461386"/>
            <a:ext cx="822513" cy="195105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87018" y="9080889"/>
            <a:ext cx="488042" cy="1470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8153" y="273271"/>
            <a:ext cx="7788275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2062" y="2240849"/>
            <a:ext cx="15739974" cy="6423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124">
            <a:extLst>
              <a:ext uri="{FF2B5EF4-FFF2-40B4-BE49-F238E27FC236}">
                <a16:creationId xmlns:a16="http://schemas.microsoft.com/office/drawing/2014/main" id="{C061D660-2701-47EF-A286-33B2B5C4475B}"/>
              </a:ext>
            </a:extLst>
          </p:cNvPr>
          <p:cNvSpPr txBox="1"/>
          <p:nvPr/>
        </p:nvSpPr>
        <p:spPr>
          <a:xfrm>
            <a:off x="11880850" y="9236075"/>
            <a:ext cx="7620000" cy="113236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ФИО</a:t>
            </a:r>
            <a:r>
              <a:rPr lang="en-US" sz="3200" b="1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:</a:t>
            </a:r>
            <a:r>
              <a:rPr lang="ru-RU" sz="3200" b="1" dirty="0">
                <a:latin typeface="Formular" panose="02000000000000000000" pitchFamily="2" charset="-52"/>
                <a:cs typeface="Tahoma"/>
              </a:rPr>
              <a:t> </a:t>
            </a:r>
            <a:r>
              <a:rPr lang="ru-RU" sz="3200" b="1" kern="0" spc="-200" dirty="0">
                <a:latin typeface="Formular" panose="02000000000000000000" pitchFamily="2" charset="-52"/>
              </a:rPr>
              <a:t>Куликов Алексей Сергеевич</a:t>
            </a:r>
          </a:p>
          <a:p>
            <a:pPr algn="l"/>
            <a:endParaRPr lang="ru-RU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200" b="1" kern="0" spc="-200" dirty="0">
                <a:latin typeface="Formular" panose="02000000000000000000" pitchFamily="2" charset="-52"/>
              </a:rPr>
              <a:t>Группа: </a:t>
            </a:r>
            <a:r>
              <a:rPr lang="en-US" sz="3200" b="1" kern="0" spc="-200" dirty="0">
                <a:latin typeface="Formular" panose="02000000000000000000" pitchFamily="2" charset="-52"/>
              </a:rPr>
              <a:t>FSJ-</a:t>
            </a:r>
            <a:r>
              <a:rPr lang="ru-RU" sz="3200" b="1" kern="0" spc="-200" dirty="0">
                <a:latin typeface="Formular" panose="02000000000000000000" pitchFamily="2" charset="-52"/>
              </a:rPr>
              <a:t>2</a:t>
            </a:r>
            <a:r>
              <a:rPr lang="en-US" sz="3200" b="1" kern="0" spc="-200" dirty="0">
                <a:latin typeface="Formular" panose="02000000000000000000" pitchFamily="2" charset="-52"/>
              </a:rPr>
              <a:t>-22</a:t>
            </a:r>
            <a:endParaRPr lang="ru-RU" sz="3200" b="1" kern="0" spc="-200" dirty="0">
              <a:latin typeface="Formular" panose="02000000000000000000" pitchFamily="2" charset="-52"/>
            </a:endParaRPr>
          </a:p>
        </p:txBody>
      </p:sp>
      <p:sp>
        <p:nvSpPr>
          <p:cNvPr id="57" name="Заголовок 1">
            <a:extLst>
              <a:ext uri="{FF2B5EF4-FFF2-40B4-BE49-F238E27FC236}">
                <a16:creationId xmlns:a16="http://schemas.microsoft.com/office/drawing/2014/main" id="{AB62D73D-A4BF-4462-858C-28B05F6EA3ED}"/>
              </a:ext>
            </a:extLst>
          </p:cNvPr>
          <p:cNvSpPr txBox="1">
            <a:spLocks/>
          </p:cNvSpPr>
          <p:nvPr/>
        </p:nvSpPr>
        <p:spPr>
          <a:xfrm>
            <a:off x="2508250" y="1468538"/>
            <a:ext cx="14706600" cy="1524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ea typeface="+mj-ea"/>
                <a:cs typeface="Tahoma"/>
              </a:defRPr>
            </a:lvl1pPr>
          </a:lstStyle>
          <a:p>
            <a:pPr>
              <a:lnSpc>
                <a:spcPct val="75000"/>
              </a:lnSpc>
            </a:pPr>
            <a:r>
              <a:rPr lang="ru-RU" sz="3200" kern="0" spc="-200" dirty="0">
                <a:solidFill>
                  <a:srgbClr val="005970"/>
                </a:solidFill>
                <a:latin typeface="Formular" panose="02000000000000000000" pitchFamily="2" charset="-52"/>
                <a:ea typeface="+mn-ea"/>
                <a:cs typeface="+mn-cs"/>
              </a:rPr>
              <a:t>ФГБОУ ВО «Российский экономический университет им. Г.В. Плеханова»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B9DF69-EFFD-4811-936B-3630CBBF02A6}"/>
              </a:ext>
            </a:extLst>
          </p:cNvPr>
          <p:cNvSpPr txBox="1"/>
          <p:nvPr/>
        </p:nvSpPr>
        <p:spPr>
          <a:xfrm>
            <a:off x="1022350" y="4359275"/>
            <a:ext cx="17678400" cy="19432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defPPr>
              <a:defRPr lang="ru-RU"/>
            </a:defPPr>
            <a:lvl1pPr marL="12700">
              <a:lnSpc>
                <a:spcPts val="2650"/>
              </a:lnSpc>
              <a:spcBef>
                <a:spcPts val="130"/>
              </a:spcBef>
              <a:defRPr sz="3200" b="1" kern="0" spc="-200">
                <a:solidFill>
                  <a:srgbClr val="005970"/>
                </a:solidFill>
                <a:latin typeface="Formular" panose="02000000000000000000" pitchFamily="2" charset="-52"/>
              </a:defRPr>
            </a:lvl1pPr>
          </a:lstStyle>
          <a:p>
            <a:r>
              <a:rPr lang="en-AU" dirty="0"/>
              <a:t>                                                                     </a:t>
            </a:r>
            <a:r>
              <a:rPr lang="ru-RU" dirty="0"/>
              <a:t>Итоговый проект на тему: </a:t>
            </a:r>
          </a:p>
          <a:p>
            <a:endParaRPr lang="en-AU" dirty="0"/>
          </a:p>
          <a:p>
            <a:r>
              <a:rPr lang="en-AU" dirty="0"/>
              <a:t>                                                                        </a:t>
            </a:r>
            <a:r>
              <a:rPr lang="ru-RU" dirty="0"/>
              <a:t>«Интернет-магазин» </a:t>
            </a:r>
          </a:p>
          <a:p>
            <a:endParaRPr lang="en-AU" dirty="0"/>
          </a:p>
          <a:p>
            <a:r>
              <a:rPr lang="ru-RU" dirty="0"/>
              <a:t>       Программа профессиональной</a:t>
            </a:r>
            <a:r>
              <a:rPr lang="en-AU" dirty="0"/>
              <a:t> </a:t>
            </a:r>
            <a:r>
              <a:rPr lang="ru-RU" dirty="0"/>
              <a:t>переподготовки: Full</a:t>
            </a:r>
            <a:r>
              <a:rPr lang="en-AU" dirty="0"/>
              <a:t> </a:t>
            </a:r>
            <a:r>
              <a:rPr lang="ru-RU" dirty="0" err="1"/>
              <a:t>stack</a:t>
            </a:r>
            <a:r>
              <a:rPr lang="ru-RU" dirty="0"/>
              <a:t> разработка на языке Java</a:t>
            </a:r>
          </a:p>
        </p:txBody>
      </p:sp>
    </p:spTree>
    <p:extLst>
      <p:ext uri="{BB962C8B-B14F-4D97-AF65-F5344CB8AC3E}">
        <p14:creationId xmlns:p14="http://schemas.microsoft.com/office/powerpoint/2010/main" val="6026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Группа 125"/>
          <p:cNvGrpSpPr/>
          <p:nvPr/>
        </p:nvGrpSpPr>
        <p:grpSpPr>
          <a:xfrm>
            <a:off x="0" y="0"/>
            <a:ext cx="2953385" cy="11308579"/>
            <a:chOff x="0" y="0"/>
            <a:chExt cx="2953385" cy="11308579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0" y="0"/>
              <a:ext cx="2953385" cy="11308579"/>
              <a:chOff x="0" y="0"/>
              <a:chExt cx="2953385" cy="11308579"/>
            </a:xfrm>
          </p:grpSpPr>
          <p:sp>
            <p:nvSpPr>
              <p:cNvPr id="45" name="object 45"/>
              <p:cNvSpPr/>
              <p:nvPr/>
            </p:nvSpPr>
            <p:spPr>
              <a:xfrm>
                <a:off x="0" y="29957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0" y="2836165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5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5"/>
              <p:cNvSpPr/>
              <p:nvPr/>
            </p:nvSpPr>
            <p:spPr>
              <a:xfrm>
                <a:off x="0" y="5372224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5"/>
              <p:cNvSpPr/>
              <p:nvPr/>
            </p:nvSpPr>
            <p:spPr>
              <a:xfrm>
                <a:off x="0" y="790826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24" name="Группа 123"/>
              <p:cNvGrpSpPr/>
              <p:nvPr/>
            </p:nvGrpSpPr>
            <p:grpSpPr>
              <a:xfrm>
                <a:off x="0" y="0"/>
                <a:ext cx="2953385" cy="11308579"/>
                <a:chOff x="0" y="0"/>
                <a:chExt cx="2953385" cy="11308579"/>
              </a:xfrm>
            </p:grpSpPr>
            <p:grpSp>
              <p:nvGrpSpPr>
                <p:cNvPr id="26" name="object 26"/>
                <p:cNvGrpSpPr/>
                <p:nvPr/>
              </p:nvGrpSpPr>
              <p:grpSpPr>
                <a:xfrm>
                  <a:off x="0" y="0"/>
                  <a:ext cx="2953385" cy="299720"/>
                  <a:chOff x="0" y="0"/>
                  <a:chExt cx="2953385" cy="299720"/>
                </a:xfrm>
              </p:grpSpPr>
              <p:sp>
                <p:nvSpPr>
                  <p:cNvPr id="27" name="object 27"/>
                  <p:cNvSpPr/>
                  <p:nvPr/>
                </p:nvSpPr>
                <p:spPr>
                  <a:xfrm>
                    <a:off x="0" y="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28" name="object 28"/>
                  <p:cNvSpPr/>
                  <p:nvPr/>
                </p:nvSpPr>
                <p:spPr>
                  <a:xfrm>
                    <a:off x="0" y="1477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29" name="object 29"/>
                <p:cNvGrpSpPr/>
                <p:nvPr/>
              </p:nvGrpSpPr>
              <p:grpSpPr>
                <a:xfrm>
                  <a:off x="0" y="447295"/>
                  <a:ext cx="2953385" cy="447675"/>
                  <a:chOff x="0" y="447295"/>
                  <a:chExt cx="2953385" cy="447675"/>
                </a:xfrm>
              </p:grpSpPr>
              <p:sp>
                <p:nvSpPr>
                  <p:cNvPr id="30" name="object 30"/>
                  <p:cNvSpPr/>
                  <p:nvPr/>
                </p:nvSpPr>
                <p:spPr>
                  <a:xfrm>
                    <a:off x="0" y="44729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1" name="object 31"/>
                  <p:cNvSpPr/>
                  <p:nvPr/>
                </p:nvSpPr>
                <p:spPr>
                  <a:xfrm>
                    <a:off x="0" y="5991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2" name="object 32"/>
                  <p:cNvSpPr/>
                  <p:nvPr/>
                </p:nvSpPr>
                <p:spPr>
                  <a:xfrm>
                    <a:off x="0" y="74686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33" name="object 33"/>
                <p:cNvGrpSpPr/>
                <p:nvPr/>
              </p:nvGrpSpPr>
              <p:grpSpPr>
                <a:xfrm>
                  <a:off x="0" y="894590"/>
                  <a:ext cx="2953385" cy="1641475"/>
                  <a:chOff x="0" y="894590"/>
                  <a:chExt cx="2953385" cy="1641475"/>
                </a:xfrm>
              </p:grpSpPr>
              <p:sp>
                <p:nvSpPr>
                  <p:cNvPr id="34" name="object 34"/>
                  <p:cNvSpPr/>
                  <p:nvPr/>
                </p:nvSpPr>
                <p:spPr>
                  <a:xfrm>
                    <a:off x="0" y="104642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5" name="object 35"/>
                  <p:cNvSpPr/>
                  <p:nvPr/>
                </p:nvSpPr>
                <p:spPr>
                  <a:xfrm>
                    <a:off x="0" y="89459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6" name="object 36"/>
                  <p:cNvSpPr/>
                  <p:nvPr/>
                </p:nvSpPr>
                <p:spPr>
                  <a:xfrm>
                    <a:off x="0" y="11941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7" name="object 37"/>
                  <p:cNvSpPr/>
                  <p:nvPr/>
                </p:nvSpPr>
                <p:spPr>
                  <a:xfrm>
                    <a:off x="0" y="13418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8" name="object 38"/>
                  <p:cNvSpPr/>
                  <p:nvPr/>
                </p:nvSpPr>
                <p:spPr>
                  <a:xfrm>
                    <a:off x="0" y="149373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9" name="object 39"/>
                  <p:cNvSpPr/>
                  <p:nvPr/>
                </p:nvSpPr>
                <p:spPr>
                  <a:xfrm>
                    <a:off x="0" y="16414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0" name="object 40"/>
                  <p:cNvSpPr/>
                  <p:nvPr/>
                </p:nvSpPr>
                <p:spPr>
                  <a:xfrm>
                    <a:off x="0" y="179329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1" name="object 41"/>
                  <p:cNvSpPr/>
                  <p:nvPr/>
                </p:nvSpPr>
                <p:spPr>
                  <a:xfrm>
                    <a:off x="0" y="19410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2" name="object 42"/>
                  <p:cNvSpPr/>
                  <p:nvPr/>
                </p:nvSpPr>
                <p:spPr>
                  <a:xfrm>
                    <a:off x="0" y="208875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3" name="object 43"/>
                  <p:cNvSpPr/>
                  <p:nvPr/>
                </p:nvSpPr>
                <p:spPr>
                  <a:xfrm>
                    <a:off x="0" y="22405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4" name="object 44"/>
                  <p:cNvSpPr/>
                  <p:nvPr/>
                </p:nvSpPr>
                <p:spPr>
                  <a:xfrm>
                    <a:off x="0" y="238832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6" name="object 46"/>
                <p:cNvGrpSpPr/>
                <p:nvPr/>
              </p:nvGrpSpPr>
              <p:grpSpPr>
                <a:xfrm>
                  <a:off x="0" y="2536593"/>
                  <a:ext cx="2953385" cy="299720"/>
                  <a:chOff x="0" y="2536593"/>
                  <a:chExt cx="2953385" cy="299720"/>
                </a:xfrm>
              </p:grpSpPr>
              <p:sp>
                <p:nvSpPr>
                  <p:cNvPr id="47" name="object 47"/>
                  <p:cNvSpPr/>
                  <p:nvPr/>
                </p:nvSpPr>
                <p:spPr>
                  <a:xfrm>
                    <a:off x="0" y="253659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8" name="object 48"/>
                  <p:cNvSpPr/>
                  <p:nvPr/>
                </p:nvSpPr>
                <p:spPr>
                  <a:xfrm>
                    <a:off x="0" y="268432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9" name="object 49"/>
                <p:cNvGrpSpPr/>
                <p:nvPr/>
              </p:nvGrpSpPr>
              <p:grpSpPr>
                <a:xfrm>
                  <a:off x="0" y="2983888"/>
                  <a:ext cx="2953385" cy="447675"/>
                  <a:chOff x="0" y="2983888"/>
                  <a:chExt cx="2953385" cy="447675"/>
                </a:xfrm>
              </p:grpSpPr>
              <p:sp>
                <p:nvSpPr>
                  <p:cNvPr id="50" name="object 50"/>
                  <p:cNvSpPr/>
                  <p:nvPr/>
                </p:nvSpPr>
                <p:spPr>
                  <a:xfrm>
                    <a:off x="0" y="2983888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1" name="object 51"/>
                  <p:cNvSpPr/>
                  <p:nvPr/>
                </p:nvSpPr>
                <p:spPr>
                  <a:xfrm>
                    <a:off x="0" y="313573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2" name="object 52"/>
                  <p:cNvSpPr/>
                  <p:nvPr/>
                </p:nvSpPr>
                <p:spPr>
                  <a:xfrm>
                    <a:off x="0" y="328346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53" name="object 53"/>
                <p:cNvGrpSpPr/>
                <p:nvPr/>
              </p:nvGrpSpPr>
              <p:grpSpPr>
                <a:xfrm>
                  <a:off x="0" y="3431183"/>
                  <a:ext cx="2953385" cy="1641475"/>
                  <a:chOff x="0" y="3431183"/>
                  <a:chExt cx="2953385" cy="1641475"/>
                </a:xfrm>
              </p:grpSpPr>
              <p:sp>
                <p:nvSpPr>
                  <p:cNvPr id="54" name="object 54"/>
                  <p:cNvSpPr/>
                  <p:nvPr/>
                </p:nvSpPr>
                <p:spPr>
                  <a:xfrm>
                    <a:off x="0" y="358302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5" name="object 55"/>
                  <p:cNvSpPr/>
                  <p:nvPr/>
                </p:nvSpPr>
                <p:spPr>
                  <a:xfrm>
                    <a:off x="0" y="343118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6" name="object 56"/>
                  <p:cNvSpPr/>
                  <p:nvPr/>
                </p:nvSpPr>
                <p:spPr>
                  <a:xfrm>
                    <a:off x="0" y="373075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7" name="object 57"/>
                  <p:cNvSpPr/>
                  <p:nvPr/>
                </p:nvSpPr>
                <p:spPr>
                  <a:xfrm>
                    <a:off x="0" y="387848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8" name="object 58"/>
                  <p:cNvSpPr/>
                  <p:nvPr/>
                </p:nvSpPr>
                <p:spPr>
                  <a:xfrm>
                    <a:off x="0" y="403032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9" name="object 59"/>
                  <p:cNvSpPr/>
                  <p:nvPr/>
                </p:nvSpPr>
                <p:spPr>
                  <a:xfrm>
                    <a:off x="0" y="417805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0" name="object 60"/>
                  <p:cNvSpPr/>
                  <p:nvPr/>
                </p:nvSpPr>
                <p:spPr>
                  <a:xfrm>
                    <a:off x="0" y="43298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1" name="object 61"/>
                  <p:cNvSpPr/>
                  <p:nvPr/>
                </p:nvSpPr>
                <p:spPr>
                  <a:xfrm>
                    <a:off x="0" y="447761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2" name="object 62"/>
                  <p:cNvSpPr/>
                  <p:nvPr/>
                </p:nvSpPr>
                <p:spPr>
                  <a:xfrm>
                    <a:off x="0" y="462534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3" name="object 63"/>
                  <p:cNvSpPr/>
                  <p:nvPr/>
                </p:nvSpPr>
                <p:spPr>
                  <a:xfrm>
                    <a:off x="0" y="477719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4" name="object 64"/>
                  <p:cNvSpPr/>
                  <p:nvPr/>
                </p:nvSpPr>
                <p:spPr>
                  <a:xfrm>
                    <a:off x="0" y="49249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6" name="object 66"/>
                <p:cNvGrpSpPr/>
                <p:nvPr/>
              </p:nvGrpSpPr>
              <p:grpSpPr>
                <a:xfrm>
                  <a:off x="0" y="5072641"/>
                  <a:ext cx="2953385" cy="299720"/>
                  <a:chOff x="0" y="5072641"/>
                  <a:chExt cx="2953385" cy="299720"/>
                </a:xfrm>
              </p:grpSpPr>
              <p:sp>
                <p:nvSpPr>
                  <p:cNvPr id="67" name="object 67"/>
                  <p:cNvSpPr/>
                  <p:nvPr/>
                </p:nvSpPr>
                <p:spPr>
                  <a:xfrm>
                    <a:off x="0" y="507264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" name="object 68"/>
                  <p:cNvSpPr/>
                  <p:nvPr/>
                </p:nvSpPr>
                <p:spPr>
                  <a:xfrm>
                    <a:off x="0" y="52203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9" name="object 69"/>
                <p:cNvGrpSpPr/>
                <p:nvPr/>
              </p:nvGrpSpPr>
              <p:grpSpPr>
                <a:xfrm>
                  <a:off x="0" y="5519936"/>
                  <a:ext cx="2953385" cy="447675"/>
                  <a:chOff x="0" y="5519936"/>
                  <a:chExt cx="2953385" cy="447675"/>
                </a:xfrm>
              </p:grpSpPr>
              <p:sp>
                <p:nvSpPr>
                  <p:cNvPr id="70" name="object 70"/>
                  <p:cNvSpPr/>
                  <p:nvPr/>
                </p:nvSpPr>
                <p:spPr>
                  <a:xfrm>
                    <a:off x="0" y="551993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" name="object 71"/>
                  <p:cNvSpPr/>
                  <p:nvPr/>
                </p:nvSpPr>
                <p:spPr>
                  <a:xfrm>
                    <a:off x="0" y="56717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2" name="object 72"/>
                  <p:cNvSpPr/>
                  <p:nvPr/>
                </p:nvSpPr>
                <p:spPr>
                  <a:xfrm>
                    <a:off x="0" y="581950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73" name="object 73"/>
                <p:cNvGrpSpPr/>
                <p:nvPr/>
              </p:nvGrpSpPr>
              <p:grpSpPr>
                <a:xfrm>
                  <a:off x="0" y="5967231"/>
                  <a:ext cx="2953385" cy="1641475"/>
                  <a:chOff x="0" y="5967231"/>
                  <a:chExt cx="2953385" cy="1641475"/>
                </a:xfrm>
              </p:grpSpPr>
              <p:sp>
                <p:nvSpPr>
                  <p:cNvPr id="74" name="object 74"/>
                  <p:cNvSpPr/>
                  <p:nvPr/>
                </p:nvSpPr>
                <p:spPr>
                  <a:xfrm>
                    <a:off x="0" y="611907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" name="object 75"/>
                  <p:cNvSpPr/>
                  <p:nvPr/>
                </p:nvSpPr>
                <p:spPr>
                  <a:xfrm>
                    <a:off x="0" y="5967231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" name="object 76"/>
                  <p:cNvSpPr/>
                  <p:nvPr/>
                </p:nvSpPr>
                <p:spPr>
                  <a:xfrm>
                    <a:off x="0" y="626680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" name="object 77"/>
                  <p:cNvSpPr/>
                  <p:nvPr/>
                </p:nvSpPr>
                <p:spPr>
                  <a:xfrm>
                    <a:off x="0" y="641452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" name="object 78"/>
                  <p:cNvSpPr/>
                  <p:nvPr/>
                </p:nvSpPr>
                <p:spPr>
                  <a:xfrm>
                    <a:off x="0" y="656637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" name="object 79"/>
                  <p:cNvSpPr/>
                  <p:nvPr/>
                </p:nvSpPr>
                <p:spPr>
                  <a:xfrm>
                    <a:off x="0" y="671409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" name="object 80"/>
                  <p:cNvSpPr/>
                  <p:nvPr/>
                </p:nvSpPr>
                <p:spPr>
                  <a:xfrm>
                    <a:off x="0" y="686593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" name="object 81"/>
                  <p:cNvSpPr/>
                  <p:nvPr/>
                </p:nvSpPr>
                <p:spPr>
                  <a:xfrm>
                    <a:off x="0" y="701367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" name="object 82"/>
                  <p:cNvSpPr/>
                  <p:nvPr/>
                </p:nvSpPr>
                <p:spPr>
                  <a:xfrm>
                    <a:off x="0" y="7161394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" name="object 83"/>
                  <p:cNvSpPr/>
                  <p:nvPr/>
                </p:nvSpPr>
                <p:spPr>
                  <a:xfrm>
                    <a:off x="0" y="731324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" name="object 84"/>
                  <p:cNvSpPr/>
                  <p:nvPr/>
                </p:nvSpPr>
                <p:spPr>
                  <a:xfrm>
                    <a:off x="0" y="746096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6" name="object 86"/>
                <p:cNvGrpSpPr/>
                <p:nvPr/>
              </p:nvGrpSpPr>
              <p:grpSpPr>
                <a:xfrm>
                  <a:off x="0" y="7608689"/>
                  <a:ext cx="2953385" cy="299720"/>
                  <a:chOff x="0" y="7608689"/>
                  <a:chExt cx="2953385" cy="299720"/>
                </a:xfrm>
              </p:grpSpPr>
              <p:sp>
                <p:nvSpPr>
                  <p:cNvPr id="87" name="object 87"/>
                  <p:cNvSpPr/>
                  <p:nvPr/>
                </p:nvSpPr>
                <p:spPr>
                  <a:xfrm>
                    <a:off x="0" y="76086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8" name="object 88"/>
                  <p:cNvSpPr/>
                  <p:nvPr/>
                </p:nvSpPr>
                <p:spPr>
                  <a:xfrm>
                    <a:off x="0" y="77564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9" name="object 89"/>
                <p:cNvGrpSpPr/>
                <p:nvPr/>
              </p:nvGrpSpPr>
              <p:grpSpPr>
                <a:xfrm>
                  <a:off x="0" y="8055985"/>
                  <a:ext cx="2953385" cy="447675"/>
                  <a:chOff x="0" y="8055985"/>
                  <a:chExt cx="2953385" cy="447675"/>
                </a:xfrm>
              </p:grpSpPr>
              <p:sp>
                <p:nvSpPr>
                  <p:cNvPr id="90" name="object 90"/>
                  <p:cNvSpPr/>
                  <p:nvPr/>
                </p:nvSpPr>
                <p:spPr>
                  <a:xfrm>
                    <a:off x="0" y="80559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" name="object 91"/>
                  <p:cNvSpPr/>
                  <p:nvPr/>
                </p:nvSpPr>
                <p:spPr>
                  <a:xfrm>
                    <a:off x="0" y="82078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" name="object 92"/>
                  <p:cNvSpPr/>
                  <p:nvPr/>
                </p:nvSpPr>
                <p:spPr>
                  <a:xfrm>
                    <a:off x="0" y="835555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93" name="object 93"/>
                <p:cNvGrpSpPr/>
                <p:nvPr/>
              </p:nvGrpSpPr>
              <p:grpSpPr>
                <a:xfrm>
                  <a:off x="0" y="8503280"/>
                  <a:ext cx="2953385" cy="1641475"/>
                  <a:chOff x="0" y="8503280"/>
                  <a:chExt cx="2953385" cy="1641475"/>
                </a:xfrm>
              </p:grpSpPr>
              <p:sp>
                <p:nvSpPr>
                  <p:cNvPr id="94" name="object 94"/>
                  <p:cNvSpPr/>
                  <p:nvPr/>
                </p:nvSpPr>
                <p:spPr>
                  <a:xfrm>
                    <a:off x="0" y="86551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" name="object 95"/>
                  <p:cNvSpPr/>
                  <p:nvPr/>
                </p:nvSpPr>
                <p:spPr>
                  <a:xfrm>
                    <a:off x="0" y="850328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" name="object 96"/>
                  <p:cNvSpPr/>
                  <p:nvPr/>
                </p:nvSpPr>
                <p:spPr>
                  <a:xfrm>
                    <a:off x="0" y="88028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" name="object 97"/>
                  <p:cNvSpPr/>
                  <p:nvPr/>
                </p:nvSpPr>
                <p:spPr>
                  <a:xfrm>
                    <a:off x="0" y="89505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" name="object 98"/>
                  <p:cNvSpPr/>
                  <p:nvPr/>
                </p:nvSpPr>
                <p:spPr>
                  <a:xfrm>
                    <a:off x="0" y="910242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" name="object 99"/>
                  <p:cNvSpPr/>
                  <p:nvPr/>
                </p:nvSpPr>
                <p:spPr>
                  <a:xfrm>
                    <a:off x="0" y="92501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" name="object 100"/>
                  <p:cNvSpPr/>
                  <p:nvPr/>
                </p:nvSpPr>
                <p:spPr>
                  <a:xfrm>
                    <a:off x="0" y="94019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" name="object 101"/>
                  <p:cNvSpPr/>
                  <p:nvPr/>
                </p:nvSpPr>
                <p:spPr>
                  <a:xfrm>
                    <a:off x="0" y="95497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" name="object 102"/>
                  <p:cNvSpPr/>
                  <p:nvPr/>
                </p:nvSpPr>
                <p:spPr>
                  <a:xfrm>
                    <a:off x="0" y="969744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" name="object 103"/>
                  <p:cNvSpPr/>
                  <p:nvPr/>
                </p:nvSpPr>
                <p:spPr>
                  <a:xfrm>
                    <a:off x="0" y="98492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" name="object 104"/>
                  <p:cNvSpPr/>
                  <p:nvPr/>
                </p:nvSpPr>
                <p:spPr>
                  <a:xfrm>
                    <a:off x="0" y="999701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6" name="object 106"/>
                <p:cNvGrpSpPr/>
                <p:nvPr/>
              </p:nvGrpSpPr>
              <p:grpSpPr>
                <a:xfrm>
                  <a:off x="0" y="10144748"/>
                  <a:ext cx="2953385" cy="299720"/>
                  <a:chOff x="0" y="10144748"/>
                  <a:chExt cx="2953385" cy="299720"/>
                </a:xfrm>
              </p:grpSpPr>
              <p:sp>
                <p:nvSpPr>
                  <p:cNvPr id="107" name="object 107"/>
                  <p:cNvSpPr/>
                  <p:nvPr/>
                </p:nvSpPr>
                <p:spPr>
                  <a:xfrm>
                    <a:off x="0" y="1014474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8" name="object 108"/>
                  <p:cNvSpPr/>
                  <p:nvPr/>
                </p:nvSpPr>
                <p:spPr>
                  <a:xfrm>
                    <a:off x="0" y="1029247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9" name="object 109"/>
                <p:cNvGrpSpPr/>
                <p:nvPr/>
              </p:nvGrpSpPr>
              <p:grpSpPr>
                <a:xfrm>
                  <a:off x="0" y="10592033"/>
                  <a:ext cx="2953385" cy="447675"/>
                  <a:chOff x="0" y="10592033"/>
                  <a:chExt cx="2953385" cy="447675"/>
                </a:xfrm>
              </p:grpSpPr>
              <p:sp>
                <p:nvSpPr>
                  <p:cNvPr id="110" name="object 110"/>
                  <p:cNvSpPr/>
                  <p:nvPr/>
                </p:nvSpPr>
                <p:spPr>
                  <a:xfrm>
                    <a:off x="0" y="1059203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1" name="object 111"/>
                  <p:cNvSpPr/>
                  <p:nvPr/>
                </p:nvSpPr>
                <p:spPr>
                  <a:xfrm>
                    <a:off x="0" y="1074388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2" name="object 112"/>
                  <p:cNvSpPr/>
                  <p:nvPr/>
                </p:nvSpPr>
                <p:spPr>
                  <a:xfrm>
                    <a:off x="0" y="1089160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13" name="object 113"/>
                <p:cNvGrpSpPr/>
                <p:nvPr/>
              </p:nvGrpSpPr>
              <p:grpSpPr>
                <a:xfrm>
                  <a:off x="0" y="11039339"/>
                  <a:ext cx="2953385" cy="269240"/>
                  <a:chOff x="0" y="11039339"/>
                  <a:chExt cx="2953385" cy="269240"/>
                </a:xfrm>
              </p:grpSpPr>
              <p:sp>
                <p:nvSpPr>
                  <p:cNvPr id="114" name="object 114"/>
                  <p:cNvSpPr/>
                  <p:nvPr/>
                </p:nvSpPr>
                <p:spPr>
                  <a:xfrm>
                    <a:off x="0" y="11191167"/>
                    <a:ext cx="2953385" cy="117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1747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17389"/>
                        </a:lnTo>
                        <a:lnTo>
                          <a:pt x="2952789" y="117389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5" name="object 115"/>
                  <p:cNvSpPr/>
                  <p:nvPr/>
                </p:nvSpPr>
                <p:spPr>
                  <a:xfrm>
                    <a:off x="0" y="1103933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</p:grpSp>
        <p:sp>
          <p:nvSpPr>
            <p:cNvPr id="116" name="object 116"/>
            <p:cNvSpPr/>
            <p:nvPr/>
          </p:nvSpPr>
          <p:spPr>
            <a:xfrm>
              <a:off x="0" y="10444310"/>
              <a:ext cx="2953385" cy="147955"/>
            </a:xfrm>
            <a:custGeom>
              <a:avLst/>
              <a:gdLst/>
              <a:ahLst/>
              <a:cxnLst/>
              <a:rect l="l" t="t" r="r" b="b"/>
              <a:pathLst>
                <a:path w="2953385" h="147954">
                  <a:moveTo>
                    <a:pt x="2952789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2952789" y="147723"/>
                  </a:lnTo>
                  <a:lnTo>
                    <a:pt x="2952789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2"/>
          <p:cNvSpPr txBox="1">
            <a:spLocks noGrp="1"/>
          </p:cNvSpPr>
          <p:nvPr>
            <p:ph type="title"/>
          </p:nvPr>
        </p:nvSpPr>
        <p:spPr>
          <a:xfrm>
            <a:off x="3498850" y="2890258"/>
            <a:ext cx="6937114" cy="1648528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 marR="21590">
              <a:lnSpc>
                <a:spcPts val="5770"/>
              </a:lnSpc>
              <a:spcBef>
                <a:spcPts val="1255"/>
              </a:spcBef>
            </a:pPr>
            <a: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  <a:t>Спасибо</a:t>
            </a:r>
            <a:b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</a:br>
            <a: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  <a:t>за внимание!</a:t>
            </a:r>
            <a:endParaRPr sz="8000" dirty="0">
              <a:latin typeface="Formular" panose="02000000000000000000" pitchFamily="2" charset="-52"/>
            </a:endParaRPr>
          </a:p>
        </p:txBody>
      </p:sp>
      <p:sp>
        <p:nvSpPr>
          <p:cNvPr id="118" name="object 124">
            <a:extLst>
              <a:ext uri="{FF2B5EF4-FFF2-40B4-BE49-F238E27FC236}">
                <a16:creationId xmlns:a16="http://schemas.microsoft.com/office/drawing/2014/main" id="{ECC60396-4DA0-4E2C-BDC6-03F82576687B}"/>
              </a:ext>
            </a:extLst>
          </p:cNvPr>
          <p:cNvSpPr txBox="1"/>
          <p:nvPr/>
        </p:nvSpPr>
        <p:spPr>
          <a:xfrm>
            <a:off x="9366250" y="8638161"/>
            <a:ext cx="8610600" cy="732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ru-RU" sz="3200" b="1" dirty="0">
                <a:latin typeface="Formular" panose="02000000000000000000" pitchFamily="2" charset="-52"/>
                <a:cs typeface="Tahoma"/>
              </a:rPr>
              <a:t>ФИО Куликов Алексей</a:t>
            </a:r>
            <a:r>
              <a:rPr lang="en-US" sz="3200" b="1" dirty="0">
                <a:latin typeface="Formular" panose="02000000000000000000" pitchFamily="2" charset="-52"/>
                <a:cs typeface="Tahoma"/>
              </a:rPr>
              <a:t> </a:t>
            </a:r>
            <a:r>
              <a:rPr lang="ru-RU" sz="3200" b="1" dirty="0">
                <a:latin typeface="Formular" panose="02000000000000000000" pitchFamily="2" charset="-52"/>
                <a:cs typeface="Tahoma"/>
              </a:rPr>
              <a:t>Сергеевич</a:t>
            </a:r>
          </a:p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ru-RU" sz="3200" b="1" dirty="0">
                <a:latin typeface="Formular" panose="02000000000000000000" pitchFamily="2" charset="-52"/>
                <a:cs typeface="Tahoma"/>
              </a:rPr>
              <a:t>Контакты</a:t>
            </a:r>
            <a:r>
              <a:rPr lang="en-US" sz="3200" b="1" dirty="0">
                <a:latin typeface="Formular" panose="02000000000000000000" pitchFamily="2" charset="-52"/>
                <a:cs typeface="Tahoma"/>
              </a:rPr>
              <a:t>:</a:t>
            </a:r>
            <a:r>
              <a:rPr lang="ru-RU" sz="3200" b="1" dirty="0">
                <a:latin typeface="Formular" panose="02000000000000000000" pitchFamily="2" charset="-52"/>
                <a:cs typeface="Tahoma"/>
              </a:rPr>
              <a:t> </a:t>
            </a:r>
            <a:r>
              <a:rPr lang="en-US" sz="3200" b="1" dirty="0">
                <a:latin typeface="Formular" panose="02000000000000000000" pitchFamily="2" charset="-52"/>
                <a:cs typeface="Tahoma"/>
              </a:rPr>
              <a:t>kulikov85@inbox.ru</a:t>
            </a:r>
            <a:endParaRPr lang="ru-RU" sz="3200" dirty="0">
              <a:latin typeface="Formular" panose="02000000000000000000" pitchFamily="2" charset="-52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4161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837732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lnSpc>
                <a:spcPct val="107000"/>
              </a:lnSpc>
              <a:spcAft>
                <a:spcPts val="800"/>
              </a:spcAft>
              <a:defRPr sz="5000" b="1" kern="0" spc="-20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defRPr>
            </a:lvl1pPr>
          </a:lstStyle>
          <a:p>
            <a:r>
              <a:rPr lang="ru-RU" dirty="0"/>
              <a:t>Предметная область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705165"/>
            <a:ext cx="17068800" cy="1238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3600" b="1" kern="0" spc="-200" dirty="0">
                <a:solidFill>
                  <a:srgbClr val="005970"/>
                </a:solidFill>
                <a:latin typeface="Formular" panose="020B0604020202020204" charset="-52"/>
                <a:ea typeface="+mj-ea"/>
                <a:cs typeface="Tahoma"/>
              </a:rPr>
              <a:t>Название проекта: интернет-магазин по продаже бытовой техники, одежды  и мебели</a:t>
            </a:r>
            <a:r>
              <a:rPr lang="en-US" sz="3600" b="1" kern="0" spc="-200" dirty="0">
                <a:solidFill>
                  <a:srgbClr val="005970"/>
                </a:solidFill>
                <a:latin typeface="Formular" panose="020B0604020202020204" charset="-52"/>
                <a:ea typeface="+mj-ea"/>
                <a:cs typeface="Tahoma"/>
              </a:rPr>
              <a:t>.</a:t>
            </a:r>
            <a:endParaRPr lang="ru-RU" sz="3600" kern="0" spc="-200" dirty="0">
              <a:latin typeface="Formular" panose="020B0604020202020204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5504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837732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lnSpc>
                <a:spcPct val="107000"/>
              </a:lnSpc>
              <a:spcAft>
                <a:spcPts val="800"/>
              </a:spcAft>
              <a:defRPr sz="5000" b="1" kern="0" spc="-20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defRPr>
            </a:lvl1pPr>
          </a:lstStyle>
          <a:p>
            <a:r>
              <a:rPr lang="ru-RU" dirty="0"/>
              <a:t>Функционал приложения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705165"/>
            <a:ext cx="17068800" cy="7984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3200" kern="0" spc="-200" dirty="0">
                <a:latin typeface="Formular" panose="020B0604020202020204" charset="-52"/>
                <a:ea typeface="+mj-ea"/>
                <a:cs typeface="Tahoma"/>
              </a:rPr>
              <a:t>- аутентификация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3200" kern="0" spc="-200" dirty="0">
                <a:latin typeface="Formular" panose="020B0604020202020204" charset="-52"/>
                <a:ea typeface="+mj-ea"/>
                <a:cs typeface="Tahoma"/>
              </a:rPr>
              <a:t>- авторизация по ролям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3200" kern="0" spc="-200" dirty="0">
                <a:latin typeface="Formular" panose="020B0604020202020204" charset="-52"/>
                <a:ea typeface="+mj-ea"/>
                <a:cs typeface="Tahoma"/>
              </a:rPr>
              <a:t>- шифрование паролей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3200" kern="0" spc="-200" dirty="0">
                <a:latin typeface="Formular" panose="020B0604020202020204" charset="-52"/>
                <a:ea typeface="+mj-ea"/>
                <a:cs typeface="Tahoma"/>
              </a:rPr>
              <a:t> - личный кабинет администратора с возможностью удаления, редактирования, просмотра товаров, просмотр заказов, смена статуса заказа, поиск по последним 4 цифрам заказа, просмотр информации о пользователях, смена роли пользователя.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3200" kern="0" spc="-200" dirty="0">
                <a:latin typeface="Formular" panose="020B0604020202020204" charset="-52"/>
                <a:ea typeface="+mj-ea"/>
                <a:cs typeface="Tahoma"/>
              </a:rPr>
              <a:t>- работа с фотографиями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3200" kern="0" spc="-200" dirty="0">
                <a:latin typeface="Formular" panose="020B0604020202020204" charset="-52"/>
                <a:ea typeface="+mj-ea"/>
                <a:cs typeface="Tahoma"/>
              </a:rPr>
              <a:t>-  выход из личного кабинета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3200" kern="0" spc="-200" dirty="0">
                <a:latin typeface="Formular" panose="020B0604020202020204" charset="-52"/>
                <a:ea typeface="+mj-ea"/>
                <a:cs typeface="Tahoma"/>
              </a:rPr>
              <a:t>- личный кабинет пользователя с возможностью поиска, сортировки фильтрации товаров, просмотр карточек с товарами, подробная информация о товаре при нажатии, работа с корзиной, работа с заказами.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3200" kern="0" spc="-200" dirty="0">
                <a:latin typeface="Formular" panose="020B0604020202020204" charset="-52"/>
                <a:ea typeface="+mj-ea"/>
                <a:cs typeface="Tahoma"/>
              </a:rPr>
              <a:t>- для неавторизованных пользователей просмотр информации о товарах, фильтрация сортировка.</a:t>
            </a:r>
          </a:p>
        </p:txBody>
      </p:sp>
    </p:spTree>
    <p:extLst>
      <p:ext uri="{BB962C8B-B14F-4D97-AF65-F5344CB8AC3E}">
        <p14:creationId xmlns:p14="http://schemas.microsoft.com/office/powerpoint/2010/main" val="210060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12700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ER-</a:t>
            </a: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модель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2D648F-E66D-8003-C3EA-21D671AF5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" y="2314558"/>
            <a:ext cx="15830550" cy="79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3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ER-</a:t>
            </a: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модель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51161" y="1813019"/>
            <a:ext cx="1706880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600" b="1" kern="0" spc="-200" dirty="0">
                <a:solidFill>
                  <a:srgbClr val="005970"/>
                </a:solidFill>
                <a:latin typeface="Formular" panose="020B0604020202020204" charset="-52"/>
                <a:ea typeface="+mj-ea"/>
                <a:cs typeface="Tahoma"/>
              </a:rPr>
              <a:t>Таблицы</a:t>
            </a:r>
            <a:r>
              <a:rPr lang="en-US" sz="3600" b="1" kern="0" spc="-200" dirty="0">
                <a:solidFill>
                  <a:srgbClr val="005970"/>
                </a:solidFill>
                <a:latin typeface="Formular" panose="020B0604020202020204" charset="-52"/>
                <a:ea typeface="+mj-ea"/>
                <a:cs typeface="Tahoma"/>
              </a:rPr>
              <a:t>:</a:t>
            </a:r>
            <a:endParaRPr lang="ru-RU" sz="3600" b="1" kern="0" spc="-200" dirty="0">
              <a:latin typeface="Formular" panose="020B0604020202020204" charset="-52"/>
              <a:ea typeface="+mj-ea"/>
              <a:cs typeface="Tahoma"/>
            </a:endParaRPr>
          </a:p>
          <a:p>
            <a:pPr algn="l"/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- таблица </a:t>
            </a:r>
            <a:r>
              <a:rPr lang="en-US" sz="3600" dirty="0">
                <a:solidFill>
                  <a:srgbClr val="000000"/>
                </a:solidFill>
                <a:latin typeface="Formular" panose="020B0604020202020204" charset="-52"/>
              </a:rPr>
              <a:t>person </a:t>
            </a:r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–данные о пользователях</a:t>
            </a:r>
            <a:endParaRPr lang="en-US" sz="3600" dirty="0">
              <a:solidFill>
                <a:srgbClr val="000000"/>
              </a:solidFill>
              <a:latin typeface="Formular" panose="020B0604020202020204" charset="-52"/>
            </a:endParaRPr>
          </a:p>
          <a:p>
            <a:pPr algn="l"/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 </a:t>
            </a:r>
          </a:p>
          <a:p>
            <a:pPr algn="l"/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- таблица </a:t>
            </a:r>
            <a:r>
              <a:rPr lang="en-US" sz="3600" dirty="0">
                <a:solidFill>
                  <a:srgbClr val="000000"/>
                </a:solidFill>
                <a:latin typeface="Formular" panose="020B0604020202020204" charset="-52"/>
              </a:rPr>
              <a:t>orders</a:t>
            </a:r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 – данные о заказах</a:t>
            </a:r>
          </a:p>
          <a:p>
            <a:pPr algn="l"/>
            <a:endParaRPr lang="en-US" sz="3600" dirty="0">
              <a:solidFill>
                <a:srgbClr val="000000"/>
              </a:solidFill>
              <a:latin typeface="Formular" panose="020B0604020202020204" charset="-52"/>
            </a:endParaRPr>
          </a:p>
          <a:p>
            <a:pPr algn="l"/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- таблица </a:t>
            </a:r>
            <a:r>
              <a:rPr lang="en-US" sz="3600" dirty="0">
                <a:solidFill>
                  <a:srgbClr val="000000"/>
                </a:solidFill>
                <a:latin typeface="Formular" panose="020B0604020202020204" charset="-52"/>
              </a:rPr>
              <a:t>product</a:t>
            </a:r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 -</a:t>
            </a:r>
            <a:r>
              <a:rPr lang="en-US" sz="3600" dirty="0">
                <a:solidFill>
                  <a:srgbClr val="000000"/>
                </a:solidFill>
                <a:latin typeface="Formular" panose="020B0604020202020204" charset="-52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данные о продаваемых товарах</a:t>
            </a:r>
          </a:p>
          <a:p>
            <a:pPr algn="l"/>
            <a:endParaRPr lang="en-US" sz="3600" dirty="0">
              <a:solidFill>
                <a:srgbClr val="000000"/>
              </a:solidFill>
              <a:latin typeface="Formular" panose="020B0604020202020204" charset="-52"/>
            </a:endParaRPr>
          </a:p>
          <a:p>
            <a:pPr algn="l"/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- таблица </a:t>
            </a:r>
            <a:r>
              <a:rPr lang="en-US" sz="3600" dirty="0">
                <a:solidFill>
                  <a:srgbClr val="000000"/>
                </a:solidFill>
                <a:latin typeface="Formular" panose="020B0604020202020204" charset="-52"/>
              </a:rPr>
              <a:t>image</a:t>
            </a:r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 - </a:t>
            </a:r>
            <a:r>
              <a:rPr lang="en-US" sz="3600" dirty="0">
                <a:solidFill>
                  <a:srgbClr val="000000"/>
                </a:solidFill>
                <a:latin typeface="Formular" panose="020B0604020202020204" charset="-52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данные о фотографиях товаров</a:t>
            </a:r>
          </a:p>
          <a:p>
            <a:pPr marL="571500" indent="-571500" algn="l">
              <a:buFontTx/>
              <a:buChar char="-"/>
            </a:pPr>
            <a:endParaRPr lang="en-US" sz="3600" dirty="0">
              <a:solidFill>
                <a:srgbClr val="000000"/>
              </a:solidFill>
              <a:latin typeface="Formular" panose="020B0604020202020204" charset="-52"/>
            </a:endParaRPr>
          </a:p>
          <a:p>
            <a:pPr algn="l"/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- таблица </a:t>
            </a:r>
            <a:r>
              <a:rPr lang="en-US" sz="3600" dirty="0">
                <a:solidFill>
                  <a:srgbClr val="000000"/>
                </a:solidFill>
                <a:latin typeface="Formular" panose="020B0604020202020204" charset="-52"/>
              </a:rPr>
              <a:t>category</a:t>
            </a:r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 - </a:t>
            </a:r>
            <a:r>
              <a:rPr lang="en-US" sz="3600" dirty="0">
                <a:solidFill>
                  <a:srgbClr val="000000"/>
                </a:solidFill>
                <a:latin typeface="Formular" panose="020B0604020202020204" charset="-52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данные о категориях товаров</a:t>
            </a:r>
          </a:p>
          <a:p>
            <a:pPr algn="l"/>
            <a:endParaRPr lang="ru-RU" sz="3600" dirty="0">
              <a:solidFill>
                <a:srgbClr val="000000"/>
              </a:solidFill>
              <a:latin typeface="Formular" panose="020B0604020202020204" charset="-52"/>
            </a:endParaRPr>
          </a:p>
          <a:p>
            <a:pPr algn="l"/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- таблица </a:t>
            </a:r>
            <a:r>
              <a:rPr lang="en-US" sz="3600" dirty="0">
                <a:solidFill>
                  <a:srgbClr val="000000"/>
                </a:solidFill>
                <a:latin typeface="Formular" panose="020B0604020202020204" charset="-52"/>
              </a:rPr>
              <a:t>product</a:t>
            </a:r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_</a:t>
            </a:r>
            <a:r>
              <a:rPr lang="en-US" sz="3600" dirty="0">
                <a:solidFill>
                  <a:srgbClr val="000000"/>
                </a:solidFill>
                <a:latin typeface="Formular" panose="020B0604020202020204" charset="-52"/>
              </a:rPr>
              <a:t>cart</a:t>
            </a:r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 - данные о товарах в корзине покупателя</a:t>
            </a:r>
            <a:endParaRPr lang="en-US" sz="3600" dirty="0">
              <a:solidFill>
                <a:srgbClr val="000000"/>
              </a:solidFill>
              <a:latin typeface="Formular" panose="020B0604020202020204" charset="-52"/>
            </a:endParaRPr>
          </a:p>
          <a:p>
            <a:endParaRPr lang="ru-RU" sz="3600" dirty="0">
              <a:solidFill>
                <a:srgbClr val="000000"/>
              </a:solidFill>
              <a:latin typeface="Formular" panose="020B0604020202020204" charset="-52"/>
            </a:endParaRPr>
          </a:p>
          <a:p>
            <a:pPr algn="l"/>
            <a:endParaRPr lang="ru-RU" sz="3600" b="1" kern="0" spc="-200" dirty="0">
              <a:latin typeface="Formular" panose="020B0604020202020204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5175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760526"/>
            <a:ext cx="16306800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solidFill>
                  <a:srgbClr val="24292F"/>
                </a:solidFill>
                <a:effectLst/>
              </a:rPr>
              <a:t>Spring (Boot, D</a:t>
            </a:r>
            <a:r>
              <a:rPr lang="en-US" sz="3600" dirty="0">
                <a:solidFill>
                  <a:srgbClr val="24292F"/>
                </a:solidFill>
              </a:rPr>
              <a:t>ata</a:t>
            </a:r>
            <a:r>
              <a:rPr lang="en-US" sz="3600" b="0" i="0" dirty="0">
                <a:solidFill>
                  <a:srgbClr val="24292F"/>
                </a:solidFill>
                <a:effectLst/>
              </a:rPr>
              <a:t>, </a:t>
            </a:r>
            <a:r>
              <a:rPr lang="en-US" sz="3600" dirty="0">
                <a:solidFill>
                  <a:srgbClr val="24292F"/>
                </a:solidFill>
              </a:rPr>
              <a:t>Securi</a:t>
            </a:r>
            <a:r>
              <a:rPr lang="en-US" sz="3600" b="0" i="0" dirty="0">
                <a:solidFill>
                  <a:srgbClr val="24292F"/>
                </a:solidFill>
                <a:effectLst/>
              </a:rPr>
              <a:t>ty)  - </a:t>
            </a:r>
            <a:r>
              <a:rPr lang="ru-RU" sz="2000" dirty="0">
                <a:solidFill>
                  <a:srgbClr val="24292F"/>
                </a:solidFill>
              </a:rPr>
              <a:t>это Java/Java EE фреймворк, предоставляющий механизмы построения систем</a:t>
            </a:r>
          </a:p>
          <a:p>
            <a:pPr algn="l"/>
            <a:r>
              <a:rPr lang="ru-RU" sz="2000" dirty="0">
                <a:solidFill>
                  <a:srgbClr val="24292F"/>
                </a:solidFill>
              </a:rPr>
              <a:t>аутентификации и авторизации, а также другие возможности обеспечения безопасности для промышленных приложений, созданных с помощью Spring </a:t>
            </a:r>
            <a:r>
              <a:rPr lang="en-US" sz="2000" dirty="0">
                <a:solidFill>
                  <a:srgbClr val="24292F"/>
                </a:solidFill>
              </a:rPr>
              <a:t>Framework</a:t>
            </a:r>
            <a:r>
              <a:rPr lang="ru-RU" sz="2000" dirty="0">
                <a:solidFill>
                  <a:srgbClr val="24292F"/>
                </a:solidFill>
              </a:rPr>
              <a:t> реализованы для создания репозиториев JPA.</a:t>
            </a:r>
            <a:endParaRPr lang="en-US" sz="2000" dirty="0">
              <a:solidFill>
                <a:srgbClr val="24292F"/>
              </a:solidFill>
            </a:endParaRPr>
          </a:p>
          <a:p>
            <a:r>
              <a:rPr lang="en-US" sz="3600" b="0" i="0" dirty="0">
                <a:solidFill>
                  <a:srgbClr val="24292F"/>
                </a:solidFill>
                <a:effectLst/>
              </a:rPr>
              <a:t>JPA </a:t>
            </a:r>
            <a:r>
              <a:rPr lang="ru-RU" sz="1800" b="0" i="0" u="none" strike="noStrike" baseline="0" dirty="0"/>
              <a:t>- </a:t>
            </a:r>
            <a:r>
              <a:rPr lang="ru-RU" sz="2000" dirty="0">
                <a:solidFill>
                  <a:srgbClr val="24292F"/>
                </a:solidFill>
              </a:rPr>
              <a:t>это спецификация, которая определяет, как сохранять</a:t>
            </a:r>
          </a:p>
          <a:p>
            <a:r>
              <a:rPr lang="ru-RU" sz="2000" dirty="0">
                <a:solidFill>
                  <a:srgbClr val="24292F"/>
                </a:solidFill>
              </a:rPr>
              <a:t>данные в приложениях Java. Основным направлением деятельности JPA является</a:t>
            </a:r>
          </a:p>
          <a:p>
            <a:r>
              <a:rPr lang="ru-RU" sz="2000" dirty="0">
                <a:solidFill>
                  <a:srgbClr val="24292F"/>
                </a:solidFill>
              </a:rPr>
              <a:t>уровень </a:t>
            </a:r>
            <a:r>
              <a:rPr lang="en-US" sz="2000" dirty="0">
                <a:solidFill>
                  <a:srgbClr val="24292F"/>
                </a:solidFill>
              </a:rPr>
              <a:t>ORM.</a:t>
            </a:r>
          </a:p>
          <a:p>
            <a:pPr algn="l"/>
            <a:r>
              <a:rPr lang="en-US" sz="3600" b="0" i="0" dirty="0">
                <a:solidFill>
                  <a:srgbClr val="24292F"/>
                </a:solidFill>
                <a:effectLst/>
              </a:rPr>
              <a:t>Hibernate - </a:t>
            </a:r>
            <a:r>
              <a:rPr lang="ru-RU" sz="2000" dirty="0">
                <a:solidFill>
                  <a:srgbClr val="24292F"/>
                </a:solidFill>
              </a:rPr>
              <a:t>библиотека для языка программирования Java, предназначенная для</a:t>
            </a:r>
          </a:p>
          <a:p>
            <a:pPr algn="l"/>
            <a:r>
              <a:rPr lang="ru-RU" sz="2000" dirty="0">
                <a:solidFill>
                  <a:srgbClr val="24292F"/>
                </a:solidFill>
              </a:rPr>
              <a:t>решения задач объектно-реляционного отображения, самая популярная</a:t>
            </a:r>
          </a:p>
          <a:p>
            <a:pPr algn="l"/>
            <a:r>
              <a:rPr lang="ru-RU" sz="2000" dirty="0">
                <a:solidFill>
                  <a:srgbClr val="24292F"/>
                </a:solidFill>
              </a:rPr>
              <a:t>реализация спецификации </a:t>
            </a:r>
            <a:r>
              <a:rPr lang="en-US" sz="2000" dirty="0">
                <a:solidFill>
                  <a:srgbClr val="24292F"/>
                </a:solidFill>
              </a:rPr>
              <a:t>JPA.</a:t>
            </a:r>
          </a:p>
          <a:p>
            <a:pPr algn="l"/>
            <a:r>
              <a:rPr lang="en-US" sz="3600" b="0" i="0" dirty="0">
                <a:solidFill>
                  <a:srgbClr val="24292F"/>
                </a:solidFill>
                <a:effectLst/>
              </a:rPr>
              <a:t>PostgreSQL - </a:t>
            </a:r>
            <a:r>
              <a:rPr lang="ru-RU" sz="2000" dirty="0">
                <a:solidFill>
                  <a:srgbClr val="24292F"/>
                </a:solidFill>
              </a:rPr>
              <a:t>объектно-реляционная система управления базами данных. </a:t>
            </a:r>
            <a:endParaRPr lang="en-US" sz="2000" dirty="0">
              <a:solidFill>
                <a:srgbClr val="24292F"/>
              </a:solidFill>
            </a:endParaRPr>
          </a:p>
          <a:p>
            <a:pPr algn="l"/>
            <a:r>
              <a:rPr lang="en-US" sz="3600" b="0" i="0" dirty="0" err="1">
                <a:solidFill>
                  <a:srgbClr val="24292F"/>
                </a:solidFill>
                <a:effectLst/>
              </a:rPr>
              <a:t>Thymeleaf</a:t>
            </a:r>
            <a:r>
              <a:rPr lang="en-US" sz="3600" b="0" i="0" dirty="0">
                <a:solidFill>
                  <a:srgbClr val="24292F"/>
                </a:solidFill>
                <a:effectLst/>
              </a:rPr>
              <a:t> – </a:t>
            </a:r>
            <a:r>
              <a:rPr lang="ru-RU" sz="2000" dirty="0" err="1">
                <a:solidFill>
                  <a:srgbClr val="24292F"/>
                </a:solidFill>
              </a:rPr>
              <a:t>шаблонизатор</a:t>
            </a:r>
            <a:r>
              <a:rPr lang="ru-RU" sz="2000" dirty="0">
                <a:solidFill>
                  <a:srgbClr val="24292F"/>
                </a:solidFill>
              </a:rPr>
              <a:t> для </a:t>
            </a:r>
            <a:r>
              <a:rPr lang="en-US" sz="2000" dirty="0">
                <a:solidFill>
                  <a:srgbClr val="24292F"/>
                </a:solidFill>
              </a:rPr>
              <a:t>HTML </a:t>
            </a:r>
            <a:r>
              <a:rPr lang="ru-RU" sz="2000" dirty="0">
                <a:solidFill>
                  <a:srgbClr val="24292F"/>
                </a:solidFill>
              </a:rPr>
              <a:t>страниц.</a:t>
            </a:r>
            <a:endParaRPr lang="en-US" sz="2000" dirty="0">
              <a:solidFill>
                <a:srgbClr val="24292F"/>
              </a:solidFill>
            </a:endParaRPr>
          </a:p>
          <a:p>
            <a:r>
              <a:rPr lang="en-US" sz="3600" b="0" i="0" dirty="0">
                <a:solidFill>
                  <a:srgbClr val="24292F"/>
                </a:solidFill>
                <a:effectLst/>
              </a:rPr>
              <a:t>Bootstrap, CSS</a:t>
            </a:r>
            <a:r>
              <a:rPr lang="ru-RU" sz="3600" b="0" i="0" dirty="0">
                <a:solidFill>
                  <a:srgbClr val="24292F"/>
                </a:solidFill>
                <a:effectLst/>
              </a:rPr>
              <a:t> - </a:t>
            </a:r>
            <a:r>
              <a:rPr lang="ru-RU" sz="2000" dirty="0">
                <a:solidFill>
                  <a:srgbClr val="24292F"/>
                </a:solidFill>
              </a:rPr>
              <a:t>бесплатный CSS-фреймворк с открытым исходным кодом, предназначенный для адаптивной, ориентированной на мобильные устройства фронтальной веб-разработки.</a:t>
            </a:r>
            <a:endParaRPr lang="en-US" sz="2000" dirty="0">
              <a:solidFill>
                <a:srgbClr val="24292F"/>
              </a:solidFill>
            </a:endParaRPr>
          </a:p>
          <a:p>
            <a:pPr algn="l"/>
            <a:r>
              <a:rPr lang="en-US" sz="3600" b="0" i="0" dirty="0">
                <a:solidFill>
                  <a:srgbClr val="24292F"/>
                </a:solidFill>
                <a:effectLst/>
              </a:rPr>
              <a:t>Maven</a:t>
            </a:r>
            <a:r>
              <a:rPr lang="ru-RU" sz="3600" b="0" i="0" dirty="0">
                <a:solidFill>
                  <a:srgbClr val="24292F"/>
                </a:solidFill>
                <a:effectLst/>
              </a:rPr>
              <a:t> </a:t>
            </a:r>
            <a:r>
              <a:rPr lang="ru-RU" sz="2000" dirty="0">
                <a:solidFill>
                  <a:srgbClr val="24292F"/>
                </a:solidFill>
              </a:rPr>
              <a:t>- </a:t>
            </a:r>
            <a:r>
              <a:rPr lang="en-US" sz="2000" dirty="0">
                <a:solidFill>
                  <a:srgbClr val="24292F"/>
                </a:solidFill>
              </a:rPr>
              <a:t> </a:t>
            </a:r>
            <a:r>
              <a:rPr lang="ru-RU" sz="2000" dirty="0">
                <a:solidFill>
                  <a:srgbClr val="24292F"/>
                </a:solidFill>
              </a:rPr>
              <a:t>это плагин </a:t>
            </a:r>
            <a:r>
              <a:rPr lang="en-US" sz="2000" dirty="0">
                <a:solidFill>
                  <a:srgbClr val="24292F"/>
                </a:solidFill>
              </a:rPr>
              <a:t>Spring Boot Maven </a:t>
            </a:r>
            <a:r>
              <a:rPr lang="ru-RU" sz="2000" dirty="0">
                <a:solidFill>
                  <a:srgbClr val="24292F"/>
                </a:solidFill>
              </a:rPr>
              <a:t>обеспечивает поддержку </a:t>
            </a:r>
            <a:r>
              <a:rPr lang="en-US" sz="2000" dirty="0">
                <a:solidFill>
                  <a:srgbClr val="24292F"/>
                </a:solidFill>
              </a:rPr>
              <a:t>Spring Boot </a:t>
            </a:r>
            <a:r>
              <a:rPr lang="ru-RU" sz="2000" dirty="0">
                <a:solidFill>
                  <a:srgbClr val="24292F"/>
                </a:solidFill>
              </a:rPr>
              <a:t>в </a:t>
            </a:r>
            <a:r>
              <a:rPr lang="en-US" sz="2000" dirty="0">
                <a:solidFill>
                  <a:srgbClr val="24292F"/>
                </a:solidFill>
              </a:rPr>
              <a:t>Apache Maven. </a:t>
            </a:r>
            <a:r>
              <a:rPr lang="ru-RU" sz="2000" dirty="0">
                <a:solidFill>
                  <a:srgbClr val="24292F"/>
                </a:solidFill>
              </a:rPr>
              <a:t>Это позволяет вам упаковывать исполняемые архивы </a:t>
            </a:r>
            <a:r>
              <a:rPr lang="en-US" sz="2000" dirty="0">
                <a:solidFill>
                  <a:srgbClr val="24292F"/>
                </a:solidFill>
              </a:rPr>
              <a:t>jar </a:t>
            </a:r>
            <a:r>
              <a:rPr lang="ru-RU" sz="2000" dirty="0">
                <a:solidFill>
                  <a:srgbClr val="24292F"/>
                </a:solidFill>
              </a:rPr>
              <a:t>или </a:t>
            </a:r>
            <a:r>
              <a:rPr lang="en-US" sz="2000" dirty="0">
                <a:solidFill>
                  <a:srgbClr val="24292F"/>
                </a:solidFill>
              </a:rPr>
              <a:t>war, </a:t>
            </a:r>
            <a:r>
              <a:rPr lang="ru-RU" sz="2000" dirty="0">
                <a:solidFill>
                  <a:srgbClr val="24292F"/>
                </a:solidFill>
              </a:rPr>
              <a:t>запускать приложения </a:t>
            </a:r>
            <a:r>
              <a:rPr lang="en-US" sz="2000" dirty="0">
                <a:solidFill>
                  <a:srgbClr val="24292F"/>
                </a:solidFill>
              </a:rPr>
              <a:t>Spring Boot, </a:t>
            </a:r>
            <a:r>
              <a:rPr lang="ru-RU" sz="2000" dirty="0">
                <a:solidFill>
                  <a:srgbClr val="24292F"/>
                </a:solidFill>
              </a:rPr>
              <a:t>генерировать информацию о сборке.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441450" y="960267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Инструментальные средства</a:t>
            </a:r>
          </a:p>
        </p:txBody>
      </p:sp>
    </p:spTree>
    <p:extLst>
      <p:ext uri="{BB962C8B-B14F-4D97-AF65-F5344CB8AC3E}">
        <p14:creationId xmlns:p14="http://schemas.microsoft.com/office/powerpoint/2010/main" val="79626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9D19AA-266D-3E5D-E5ED-129DF7E91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956" y="565893"/>
            <a:ext cx="4943475" cy="74676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83165A7-753B-FFAA-BB21-A3A1B70DF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0" y="599133"/>
            <a:ext cx="5010150" cy="71913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70CD80-7719-CD3C-9809-FE5EF39D7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011" y="523288"/>
            <a:ext cx="36957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B18898-EEDA-3826-3846-6E3982655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1373187"/>
            <a:ext cx="14468475" cy="856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7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49CB11E-1C9A-2D02-C40D-964F376AA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12" y="1406525"/>
            <a:ext cx="14849475" cy="849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8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13349</TotalTime>
  <Words>407</Words>
  <Application>Microsoft Office PowerPoint</Application>
  <PresentationFormat>Произвольный</PresentationFormat>
  <Paragraphs>59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Tahoma</vt:lpstr>
      <vt:lpstr>Formular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Данные</dc:title>
  <dc:creator>User</dc:creator>
  <cp:lastModifiedBy>irina kulikova</cp:lastModifiedBy>
  <cp:revision>135</cp:revision>
  <dcterms:created xsi:type="dcterms:W3CDTF">2022-03-29T11:34:13Z</dcterms:created>
  <dcterms:modified xsi:type="dcterms:W3CDTF">2022-12-17T13:30:02Z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2022-03-29T00:00:00Z</vt:filetime>
  </property>
</Properties>
</file>