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24"/>
  </p:notesMasterIdLst>
  <p:sldIdLst>
    <p:sldId id="256" r:id="rId2"/>
    <p:sldId id="257" r:id="rId3"/>
    <p:sldId id="295" r:id="rId4"/>
    <p:sldId id="261" r:id="rId5"/>
    <p:sldId id="260" r:id="rId6"/>
    <p:sldId id="296" r:id="rId7"/>
    <p:sldId id="284" r:id="rId8"/>
    <p:sldId id="285" r:id="rId9"/>
    <p:sldId id="298" r:id="rId10"/>
    <p:sldId id="297" r:id="rId11"/>
    <p:sldId id="287" r:id="rId12"/>
    <p:sldId id="270" r:id="rId13"/>
    <p:sldId id="271" r:id="rId14"/>
    <p:sldId id="286" r:id="rId15"/>
    <p:sldId id="288" r:id="rId16"/>
    <p:sldId id="289" r:id="rId17"/>
    <p:sldId id="290" r:id="rId18"/>
    <p:sldId id="293" r:id="rId19"/>
    <p:sldId id="291" r:id="rId20"/>
    <p:sldId id="294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85" autoAdjust="0"/>
  </p:normalViewPr>
  <p:slideViewPr>
    <p:cSldViewPr>
      <p:cViewPr varScale="1">
        <p:scale>
          <a:sx n="50" d="100"/>
          <a:sy n="50" d="100"/>
        </p:scale>
        <p:origin x="19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FFC3-F1D1-4F47-909A-C913E86BA368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D2A5A-49B6-41EA-99B9-D5769678D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6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7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лицо типичный метод этого класса, который возвращает список подкатегорий </a:t>
            </a:r>
            <a:r>
              <a:rPr lang="ru-RU" baseline="0" smtClean="0"/>
              <a:t>по идентификатору(номеру</a:t>
            </a:r>
            <a:r>
              <a:rPr lang="ru-RU" baseline="0" dirty="0" smtClean="0"/>
              <a:t>) категории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9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Формы : </a:t>
            </a:r>
            <a:r>
              <a:rPr lang="ru-RU" baseline="0" dirty="0"/>
              <a:t> описывают вид окон и их содержание , а также там логика</a:t>
            </a:r>
          </a:p>
          <a:p>
            <a:r>
              <a:rPr lang="ru-RU" baseline="0" dirty="0"/>
              <a:t>Классы для взаимодействия ( в них только свойства 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7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baseline="0" dirty="0" smtClean="0"/>
              <a:t> окна 3 логические зоны: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Поиска (слева) содержит 2 вкладки (быстрый и </a:t>
            </a:r>
            <a:r>
              <a:rPr lang="ru-RU" baseline="0" dirty="0" err="1" smtClean="0"/>
              <a:t>детаьны</a:t>
            </a:r>
            <a:r>
              <a:rPr lang="ru-RU" baseline="0" dirty="0" smtClean="0"/>
              <a:t> поиск)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Управления (верхняя панель)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Главный слайдер, в котором будут меняться дочерние окна (просмотра списков блюд, просмотра 1го блюда, справка и редактирование блюда)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</a:t>
            </a:r>
            <a:r>
              <a:rPr lang="ru-RU" dirty="0" err="1"/>
              <a:t>виндоус</a:t>
            </a:r>
            <a:r>
              <a:rPr lang="ru-RU" dirty="0"/>
              <a:t> форм, </a:t>
            </a:r>
            <a:r>
              <a:rPr lang="ru-RU" dirty="0" err="1"/>
              <a:t>дада</a:t>
            </a:r>
            <a:r>
              <a:rPr lang="ru-RU" dirty="0"/>
              <a:t>. Это обычные</a:t>
            </a:r>
            <a:r>
              <a:rPr lang="ru-RU" baseline="0" dirty="0"/>
              <a:t> </a:t>
            </a:r>
            <a:r>
              <a:rPr lang="ru-RU" baseline="0" dirty="0" err="1"/>
              <a:t>кастомизированые</a:t>
            </a:r>
            <a:r>
              <a:rPr lang="ru-RU" baseline="0" dirty="0"/>
              <a:t> элементы. Во-первых, я убрала стандартную </a:t>
            </a:r>
            <a:r>
              <a:rPr lang="ru-RU" baseline="0" dirty="0" err="1"/>
              <a:t>виндоус</a:t>
            </a:r>
            <a:r>
              <a:rPr lang="ru-RU" baseline="0" dirty="0"/>
              <a:t> панель. Например в кнопки вставленные картинки с прозрачностью. А окно разукрашено с помощью задавания цветов панелям, которые находятся на них.</a:t>
            </a: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Привлекателен</a:t>
            </a:r>
            <a:r>
              <a:rPr lang="ru-RU" baseline="0" dirty="0"/>
              <a:t> для пользователей соей простотой. Позволяет найти блюда определенных категорий</a:t>
            </a:r>
          </a:p>
          <a:p>
            <a:endParaRPr lang="ru-RU" baseline="0" dirty="0"/>
          </a:p>
          <a:p>
            <a:r>
              <a:rPr lang="ru-RU" baseline="0" dirty="0"/>
              <a:t>Омлет – это пользовательский элемент. Находится он внутри панели, которая сама позиционирует находящиеся в нем 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4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Панель можно поделить на 2</a:t>
            </a:r>
            <a:r>
              <a:rPr lang="ru-RU" baseline="0" dirty="0"/>
              <a:t> части.</a:t>
            </a:r>
          </a:p>
          <a:p>
            <a:r>
              <a:rPr lang="ru-RU" baseline="0" dirty="0"/>
              <a:t> 1. выбранные условия поиска (ингредиенты, классы, слово)</a:t>
            </a:r>
          </a:p>
          <a:p>
            <a:r>
              <a:rPr lang="ru-RU" baseline="0" dirty="0"/>
              <a:t>2 элементы для добавления условий для поиск</a:t>
            </a:r>
          </a:p>
          <a:p>
            <a:endParaRPr lang="ru-RU" baseline="0" dirty="0"/>
          </a:p>
          <a:p>
            <a:r>
              <a:rPr lang="ru-RU" baseline="0" dirty="0"/>
              <a:t>Ингредиенты </a:t>
            </a:r>
            <a:r>
              <a:rPr lang="ru-RU" baseline="0" dirty="0" err="1"/>
              <a:t>автозаполгяняются</a:t>
            </a:r>
            <a:r>
              <a:rPr lang="ru-RU" baseline="0" dirty="0"/>
              <a:t>, потому, что я включила авто дополнение в свойствах элемента.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7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 вкладке есть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Имя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Подклассы,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ингредиенты,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фотка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Панель управления блюдом: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кнопка «назад»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Управление закладками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Редактирование блюда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Удаление блюда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1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Все то же, что и у просмотра, но элементы редактируемые + есть 2 элемента для добавления ингредиентов и классов, которые работают по аналогии с элементами в поиске.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2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Рядом с фото блюда содержится кнопка добавления фото. При ее нажатии открывается файловый диалог для выбора картинки. В диалоге можно выбрать отображение фотографий одного из популярных форматов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В </a:t>
            </a:r>
            <a:r>
              <a:rPr lang="en-US" baseline="0" dirty="0"/>
              <a:t>C# </a:t>
            </a:r>
            <a:r>
              <a:rPr lang="ru-RU" baseline="0" dirty="0"/>
              <a:t>есть специальный класс для создания подобного диалога с пользователем.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5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55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Пользователя информируют подсказки, показываемые при наведении на кнопки. Так же есть справка, которую можно вызвать в любое время.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toolTips</a:t>
            </a:r>
            <a:r>
              <a:rPr lang="en-US" baseline="0" dirty="0"/>
              <a:t>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6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1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0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При</a:t>
            </a:r>
            <a:r>
              <a:rPr lang="ru-RU" baseline="0" dirty="0"/>
              <a:t> поиске пользователь может искать какую-то категорию блюд (закуски, например)</a:t>
            </a:r>
          </a:p>
          <a:p>
            <a:pPr marL="228600" indent="-228600">
              <a:buAutoNum type="arabicPeriod"/>
            </a:pPr>
            <a:r>
              <a:rPr lang="ru-RU" dirty="0"/>
              <a:t>У пользователя могут быть продукты</a:t>
            </a:r>
            <a:r>
              <a:rPr lang="ru-RU" baseline="0" dirty="0"/>
              <a:t> в наличии, из которых он бы хотел что-то сделать или просто есть желание какого-то определенного состава («сейчас-бы острого чего-то)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Пользователь может пропустить блюдо, в рецепте которого не достает информации или рецепт описан слишком непонятно.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При</a:t>
            </a:r>
            <a:r>
              <a:rPr lang="ru-RU" baseline="0" dirty="0"/>
              <a:t> поиске пользователь может искать какую-то категорию блюд (закуски, например)</a:t>
            </a:r>
          </a:p>
          <a:p>
            <a:pPr marL="228600" indent="-228600">
              <a:buAutoNum type="arabicPeriod"/>
            </a:pPr>
            <a:r>
              <a:rPr lang="ru-RU" dirty="0"/>
              <a:t>У пользователя могут быть продукты</a:t>
            </a:r>
            <a:r>
              <a:rPr lang="ru-RU" baseline="0" dirty="0"/>
              <a:t> в наличии, из которых он бы хотел что-то сделать или просто есть желание какого-то определенного состава («сейчас-бы острого чего-то)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Пользователь может пропустить блюдо, в рецепте которого не достает информации или рецепт описан слишком непонятно.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6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данного анализа мы можем </a:t>
            </a:r>
            <a:r>
              <a:rPr lang="ru-RU" baseline="0" dirty="0" smtClean="0"/>
              <a:t>составить концептуальную схему БД.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2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, а затем и логическую</a:t>
            </a:r>
            <a:endParaRPr lang="ru-RU" dirty="0"/>
          </a:p>
          <a:p>
            <a:endParaRPr lang="ru-RU" dirty="0"/>
          </a:p>
          <a:p>
            <a:r>
              <a:rPr lang="en-US" dirty="0"/>
              <a:t>Dish and subclass</a:t>
            </a:r>
            <a:r>
              <a:rPr lang="en-US" baseline="0" dirty="0"/>
              <a:t> relation </a:t>
            </a:r>
            <a:r>
              <a:rPr lang="ru-RU" baseline="0" dirty="0"/>
              <a:t>связывает блюдо и подклассы в </a:t>
            </a:r>
            <a:r>
              <a:rPr lang="ru-RU" baseline="0" dirty="0" smtClean="0"/>
              <a:t>базе(один-ко-многим), а </a:t>
            </a:r>
          </a:p>
          <a:p>
            <a:r>
              <a:rPr lang="en-US" baseline="0" dirty="0" smtClean="0"/>
              <a:t>Bookmark </a:t>
            </a:r>
            <a:r>
              <a:rPr lang="ru-RU" baseline="0" dirty="0" err="1" smtClean="0"/>
              <a:t>связыват</a:t>
            </a:r>
            <a:r>
              <a:rPr lang="ru-RU" baseline="0" dirty="0" smtClean="0"/>
              <a:t> блюда и пользователей один-ко-многим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Product </a:t>
            </a:r>
            <a:r>
              <a:rPr lang="ru-RU" baseline="0" dirty="0" smtClean="0"/>
              <a:t>выделен в отдельную таблицу для того, чтобы избежать повторений одной и той же информации в таблице «Ингредиент»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0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Класс с нужными для приложения методами по работе с базой. Был использован подключенный уровень библиотеки </a:t>
            </a:r>
            <a:r>
              <a:rPr lang="en-US" baseline="0" dirty="0" smtClean="0"/>
              <a:t>ADO.NET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В классе есть атрибут </a:t>
            </a:r>
            <a:r>
              <a:rPr lang="en-US" baseline="0" dirty="0" smtClean="0"/>
              <a:t>connection,</a:t>
            </a:r>
            <a:r>
              <a:rPr lang="ru-RU" baseline="0" dirty="0" smtClean="0"/>
              <a:t> в котором находится подключение, в конструкторе мы создаем строку подключения к базе, а затем в любой момент можем вызвать метод </a:t>
            </a:r>
            <a:r>
              <a:rPr lang="en-US" baseline="0" dirty="0" smtClean="0"/>
              <a:t>Connect(), </a:t>
            </a:r>
            <a:r>
              <a:rPr lang="ru-RU" baseline="0" dirty="0" smtClean="0"/>
              <a:t>который подключит нас к базе.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0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3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9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6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7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7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6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0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6580" y="692696"/>
            <a:ext cx="7772400" cy="2043659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bg1"/>
                </a:solidFill>
              </a:rPr>
              <a:t>Курсовой проект</a:t>
            </a:r>
            <a:br>
              <a:rPr lang="ru-RU" sz="3100" dirty="0">
                <a:solidFill>
                  <a:schemeClr val="bg1"/>
                </a:solidFill>
              </a:rPr>
            </a:br>
            <a:r>
              <a:rPr lang="ru-RU" sz="3100" dirty="0">
                <a:solidFill>
                  <a:schemeClr val="bg1"/>
                </a:solidFill>
              </a:rPr>
              <a:t>на тему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/>
              <a:t>Разработка </a:t>
            </a:r>
            <a:r>
              <a:rPr lang="ru-RU" dirty="0"/>
              <a:t>базы </a:t>
            </a:r>
            <a:r>
              <a:rPr lang="ru-RU" dirty="0" smtClean="0"/>
              <a:t>данных для </a:t>
            </a:r>
            <a:r>
              <a:rPr lang="ru-RU" dirty="0"/>
              <a:t>приложения «Повар»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284984"/>
            <a:ext cx="3681754" cy="266429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Выполнила: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Студентка </a:t>
            </a:r>
            <a:r>
              <a:rPr lang="ru-RU" sz="2400" dirty="0" smtClean="0">
                <a:solidFill>
                  <a:schemeClr val="tx1"/>
                </a:solidFill>
              </a:rPr>
              <a:t>3го </a:t>
            </a:r>
            <a:r>
              <a:rPr lang="ru-RU" sz="2400" dirty="0">
                <a:solidFill>
                  <a:schemeClr val="tx1"/>
                </a:solidFill>
              </a:rPr>
              <a:t>курса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Исакова </a:t>
            </a:r>
            <a:r>
              <a:rPr lang="ru-RU" sz="2400" dirty="0" smtClean="0">
                <a:solidFill>
                  <a:schemeClr val="tx1"/>
                </a:solidFill>
              </a:rPr>
              <a:t>А.Е.</a:t>
            </a:r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Научный </a:t>
            </a:r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RU" sz="2400" dirty="0" smtClean="0">
                <a:solidFill>
                  <a:schemeClr val="tx1"/>
                </a:solidFill>
              </a:rPr>
              <a:t>уководитель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Ст. преп. Гукай А.Е.</a:t>
            </a:r>
          </a:p>
        </p:txBody>
      </p:sp>
    </p:spTree>
    <p:extLst>
      <p:ext uri="{BB962C8B-B14F-4D97-AF65-F5344CB8AC3E}">
        <p14:creationId xmlns:p14="http://schemas.microsoft.com/office/powerpoint/2010/main" val="12500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работы с 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97" y="1124744"/>
            <a:ext cx="5933333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1152127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Взаимодействие классов приложения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90" y="1484784"/>
            <a:ext cx="4986436" cy="51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Главное окно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820472" cy="79208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Быстрый поиск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340768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820472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Детальный поиск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07394" y="404664"/>
            <a:ext cx="8836606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Просмотр Блюда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22" y="1628800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820472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Редактирование Блюда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332655"/>
            <a:ext cx="8820472" cy="864097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Редактирование Блюда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461448" cy="40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7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Типы пользователей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399365"/>
            <a:ext cx="8640960" cy="1368152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Гость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Обычный пользователь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Доверенный пользователь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31" y="2974817"/>
            <a:ext cx="5858753" cy="36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289020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Инструктирование пользователя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60" y="1598081"/>
            <a:ext cx="3880094" cy="28376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85" y="4596250"/>
            <a:ext cx="6175645" cy="15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748464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25658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</a:rPr>
              <a:t>Цель: Целью курсовой работы является разработка приложения </a:t>
            </a:r>
            <a:r>
              <a:rPr lang="ru-RU" sz="2000" dirty="0" smtClean="0">
                <a:solidFill>
                  <a:schemeClr val="tx1"/>
                </a:solidFill>
              </a:rPr>
              <a:t>«Повар</a:t>
            </a:r>
            <a:r>
              <a:rPr lang="ru-RU" sz="2000" dirty="0" smtClean="0">
                <a:solidFill>
                  <a:schemeClr val="tx1"/>
                </a:solidFill>
              </a:rPr>
              <a:t>». </a:t>
            </a:r>
            <a:endParaRPr lang="ru-RU" sz="2000" dirty="0">
              <a:solidFill>
                <a:schemeClr val="tx1"/>
              </a:solidFill>
            </a:endParaRPr>
          </a:p>
          <a:p>
            <a:pPr algn="l"/>
            <a:endParaRPr lang="ru-RU" sz="2000" dirty="0">
              <a:solidFill>
                <a:schemeClr val="tx1"/>
              </a:solidFill>
            </a:endParaRP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Задачи: 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1. Проанализировать, что важно для пользователей при поиске рецептов.</a:t>
            </a: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2. Изучить технологии</a:t>
            </a:r>
            <a:r>
              <a:rPr lang="en-US" sz="2000" dirty="0">
                <a:solidFill>
                  <a:schemeClr val="tx1"/>
                </a:solidFill>
              </a:rPr>
              <a:t>: .NET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C#, Visual Studio 2015, MS SQL.</a:t>
            </a:r>
            <a:endParaRPr lang="ru-RU" sz="2000" dirty="0">
              <a:solidFill>
                <a:schemeClr val="tx1"/>
              </a:solidFill>
            </a:endParaRPr>
          </a:p>
          <a:p>
            <a:pPr lvl="0" algn="l"/>
            <a:r>
              <a:rPr lang="ru-RU" sz="2000" dirty="0" smtClean="0">
                <a:solidFill>
                  <a:schemeClr val="tx1"/>
                </a:solidFill>
              </a:rPr>
              <a:t>3.Спроектировать и разработать базу данных.</a:t>
            </a:r>
            <a:endParaRPr lang="ru-RU" sz="2000" dirty="0">
              <a:solidFill>
                <a:schemeClr val="tx1"/>
              </a:solidFill>
            </a:endParaRP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4. </a:t>
            </a:r>
            <a:r>
              <a:rPr lang="ru-RU" sz="2000" dirty="0" smtClean="0">
                <a:solidFill>
                  <a:schemeClr val="tx1"/>
                </a:solidFill>
              </a:rPr>
              <a:t>Разработать </a:t>
            </a:r>
            <a:r>
              <a:rPr lang="ru-RU" sz="2000" dirty="0">
                <a:solidFill>
                  <a:schemeClr val="tx1"/>
                </a:solidFill>
              </a:rPr>
              <a:t>логику </a:t>
            </a:r>
            <a:r>
              <a:rPr lang="ru-RU" sz="2000" dirty="0" smtClean="0">
                <a:solidFill>
                  <a:schemeClr val="tx1"/>
                </a:solidFill>
              </a:rPr>
              <a:t>работы приложения </a:t>
            </a:r>
            <a:r>
              <a:rPr lang="ru-RU" sz="2000" dirty="0" smtClean="0">
                <a:solidFill>
                  <a:schemeClr val="tx1"/>
                </a:solidFill>
              </a:rPr>
              <a:t>с базой данных.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endParaRPr lang="ru-RU" sz="2000" dirty="0">
              <a:solidFill>
                <a:schemeClr val="bg1"/>
              </a:solidFill>
            </a:endParaRPr>
          </a:p>
          <a:p>
            <a:pPr algn="l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98812" y="312785"/>
            <a:ext cx="8645188" cy="72263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 и регистрация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2" y="1412776"/>
            <a:ext cx="3979172" cy="32493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515761"/>
            <a:ext cx="4744356" cy="30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944216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Внедрение разрабатываемого программного продукта позволит:</a:t>
            </a:r>
            <a:r>
              <a:rPr lang="ru-RU" dirty="0"/>
              <a:t> 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665566" y="2420888"/>
            <a:ext cx="7956884" cy="36004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ru-RU" sz="4000" dirty="0"/>
              <a:t>Сократить время на поиск рецептов </a:t>
            </a:r>
          </a:p>
          <a:p>
            <a:endParaRPr lang="ru-RU" sz="4000" dirty="0"/>
          </a:p>
          <a:p>
            <a:r>
              <a:rPr lang="ru-RU" sz="4000" dirty="0"/>
              <a:t>2. Создавать и редактировать рецепты блюд 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052736"/>
            <a:ext cx="8640960" cy="5544616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/>
              <a:t>Был </a:t>
            </a:r>
            <a:r>
              <a:rPr lang="ru-RU" dirty="0"/>
              <a:t>изучен ряд технологий для создания проекта: .</a:t>
            </a:r>
            <a:r>
              <a:rPr lang="en-US" dirty="0"/>
              <a:t>NET</a:t>
            </a:r>
            <a:r>
              <a:rPr lang="ru-RU" dirty="0"/>
              <a:t>, </a:t>
            </a:r>
            <a:r>
              <a:rPr lang="en-US" dirty="0"/>
              <a:t>Windows Forms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#, </a:t>
            </a:r>
            <a:r>
              <a:rPr lang="en-US" dirty="0"/>
              <a:t>Visual Studio</a:t>
            </a:r>
            <a:r>
              <a:rPr lang="ru-RU" dirty="0"/>
              <a:t> 2015, </a:t>
            </a:r>
            <a:r>
              <a:rPr lang="en-US" dirty="0"/>
              <a:t>MS </a:t>
            </a:r>
            <a:r>
              <a:rPr lang="en-US" dirty="0" smtClean="0"/>
              <a:t>SQL</a:t>
            </a:r>
            <a:endParaRPr lang="ru-RU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/>
              <a:t>На основе разработанной функциональной схемы </a:t>
            </a:r>
            <a:r>
              <a:rPr lang="ru-RU" dirty="0" smtClean="0"/>
              <a:t>проекта разработано оконное приложение  «Повар».  Оно обладает </a:t>
            </a:r>
            <a:r>
              <a:rPr lang="ru-RU" dirty="0"/>
              <a:t>интерфейсной частью и базой данных для хранения данных о пользователях, блюдах, </a:t>
            </a:r>
            <a:r>
              <a:rPr lang="ru-RU" dirty="0" smtClean="0"/>
              <a:t>категорий </a:t>
            </a:r>
            <a:r>
              <a:rPr lang="ru-RU" dirty="0"/>
              <a:t>блюд, закладках и </a:t>
            </a:r>
            <a:r>
              <a:rPr lang="ru-RU" dirty="0" smtClean="0"/>
              <a:t>продуктах.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3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748464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Использованные технологии</a:t>
            </a:r>
          </a:p>
        </p:txBody>
      </p:sp>
      <p:pic>
        <p:nvPicPr>
          <p:cNvPr id="2050" name="Picture 2" descr="http://blogs.unity3d.com/wp-content/uploads/2015/09/VS_rgb_Purple_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17" y="4777091"/>
            <a:ext cx="4382902" cy="12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.easypost.com/img/blog/2f716ff9.ne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654562"/>
            <a:ext cx="3857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s158.www.ex.ua/show/181342822/181342822.png?16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7238"/>
            <a:ext cx="2088233" cy="20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7" y="1192312"/>
            <a:ext cx="4887528" cy="1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1224135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Функциональная схема программы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7" y="1700808"/>
            <a:ext cx="8649961" cy="46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94148" y="260648"/>
            <a:ext cx="8849852" cy="864095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критерии поиска</a:t>
            </a: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395536" y="1611359"/>
            <a:ext cx="8467960" cy="453650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/>
              <a:t>Классификации блюд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/>
              <a:t>Состав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/>
              <a:t>Полнота и доступность рецепта приготовления</a:t>
            </a:r>
          </a:p>
          <a:p>
            <a:pPr marL="742950" indent="-742950" algn="l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94148" y="260648"/>
            <a:ext cx="8849852" cy="864095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</a:t>
            </a:r>
            <a:r>
              <a:rPr lang="ru-RU" dirty="0" smtClean="0">
                <a:solidFill>
                  <a:schemeClr val="bg1"/>
                </a:solidFill>
              </a:rPr>
              <a:t>объекты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395536" y="1611359"/>
            <a:ext cx="8467960" cy="453650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Блюдо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Пользователь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Критерий поиска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Ингредиент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86409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Концептуальная схема БД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7" y="1340768"/>
            <a:ext cx="7706542" cy="51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Логическая схема БД</a:t>
            </a: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640960" cy="39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4" y="1124744"/>
            <a:ext cx="7021080" cy="53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2609</TotalTime>
  <Words>734</Words>
  <Application>Microsoft Office PowerPoint</Application>
  <PresentationFormat>Экран (4:3)</PresentationFormat>
  <Paragraphs>119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Сетка</vt:lpstr>
      <vt:lpstr>Курсовой проект на тему Разработка базы данных для приложения «Повар»</vt:lpstr>
      <vt:lpstr>Цели и задачи</vt:lpstr>
      <vt:lpstr>Использованные технологии</vt:lpstr>
      <vt:lpstr>Функциональная схема программы</vt:lpstr>
      <vt:lpstr>Основные критерии поиска</vt:lpstr>
      <vt:lpstr>Основные объекты приложения</vt:lpstr>
      <vt:lpstr>Концептуальная схема БД</vt:lpstr>
      <vt:lpstr>Логическая схема БД</vt:lpstr>
      <vt:lpstr>Работа с БД</vt:lpstr>
      <vt:lpstr>Пример работы с БД</vt:lpstr>
      <vt:lpstr>Взаимодействие классов приложения</vt:lpstr>
      <vt:lpstr>Главное окно приложения</vt:lpstr>
      <vt:lpstr>Быстрый поиск</vt:lpstr>
      <vt:lpstr>Детальный поиск</vt:lpstr>
      <vt:lpstr>Просмотр Блюда</vt:lpstr>
      <vt:lpstr>Редактирование Блюда</vt:lpstr>
      <vt:lpstr>Редактирование Блюда</vt:lpstr>
      <vt:lpstr>Типы пользователей</vt:lpstr>
      <vt:lpstr>Инструктирование пользователя</vt:lpstr>
      <vt:lpstr>Вход и регистрация</vt:lpstr>
      <vt:lpstr>Внедрение разрабатываемого программного продукта позволит: 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«Разработка веб-приложения учета проживания студентов в общежитии.»</dc:title>
  <dc:creator>Aleks</dc:creator>
  <cp:lastModifiedBy>Альберт Энштейн</cp:lastModifiedBy>
  <cp:revision>74</cp:revision>
  <dcterms:created xsi:type="dcterms:W3CDTF">2015-12-17T19:52:51Z</dcterms:created>
  <dcterms:modified xsi:type="dcterms:W3CDTF">2016-12-12T21:53:57Z</dcterms:modified>
</cp:coreProperties>
</file>