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82" r:id="rId5"/>
    <p:sldId id="261" r:id="rId6"/>
    <p:sldId id="284" r:id="rId7"/>
    <p:sldId id="260" r:id="rId8"/>
    <p:sldId id="285" r:id="rId9"/>
    <p:sldId id="293" r:id="rId10"/>
    <p:sldId id="294" r:id="rId11"/>
    <p:sldId id="295" r:id="rId12"/>
    <p:sldId id="287" r:id="rId13"/>
    <p:sldId id="270" r:id="rId14"/>
    <p:sldId id="271" r:id="rId15"/>
    <p:sldId id="286" r:id="rId16"/>
    <p:sldId id="288" r:id="rId17"/>
    <p:sldId id="289" r:id="rId18"/>
    <p:sldId id="290" r:id="rId19"/>
    <p:sldId id="291" r:id="rId20"/>
    <p:sldId id="280" r:id="rId21"/>
    <p:sldId id="281" r:id="rId22"/>
    <p:sldId id="29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10" autoAdjust="0"/>
  </p:normalViewPr>
  <p:slideViewPr>
    <p:cSldViewPr>
      <p:cViewPr varScale="1">
        <p:scale>
          <a:sx n="56" d="100"/>
          <a:sy n="56" d="100"/>
        </p:scale>
        <p:origin x="18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8E5B8-D640-46D7-BF2B-ADDDEFA93851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6D528-B524-493B-ABA0-8005E5225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91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FFC3-F1D1-4F47-909A-C913E86BA368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D2A5A-49B6-41EA-99B9-D5769678D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672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7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После того, как база данных была спроектирована</a:t>
            </a:r>
            <a:r>
              <a:rPr lang="en-US" baseline="0" dirty="0" smtClean="0"/>
              <a:t>,</a:t>
            </a:r>
            <a:r>
              <a:rPr lang="ru-RU" baseline="0" dirty="0" smtClean="0"/>
              <a:t> был создан класс </a:t>
            </a:r>
            <a:r>
              <a:rPr lang="en-US" baseline="0" dirty="0" err="1" smtClean="0"/>
              <a:t>DBManager</a:t>
            </a:r>
            <a:r>
              <a:rPr lang="en-US" baseline="0" dirty="0" smtClean="0"/>
              <a:t>,</a:t>
            </a:r>
            <a:r>
              <a:rPr lang="ru-RU" baseline="0" dirty="0" smtClean="0"/>
              <a:t> нем находятся все нужные приложению методы для работы с базой.</a:t>
            </a:r>
          </a:p>
          <a:p>
            <a:r>
              <a:rPr lang="ru-RU" baseline="0" dirty="0" smtClean="0"/>
              <a:t>На данном и следующем слайде можно ознакомится с методами класса </a:t>
            </a:r>
            <a:r>
              <a:rPr lang="en-US" baseline="0" dirty="0" err="1" smtClean="0"/>
              <a:t>DBManager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9143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работы с базой была использована библиотека </a:t>
            </a:r>
            <a:r>
              <a:rPr lang="en-US" baseline="0" dirty="0" smtClean="0"/>
              <a:t>ADO.NET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(Внутри базы хранится переменная с открытым подключением, т.е. приложение пока работает – подключено к базе)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3259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 Классы разбиваются на типы: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Классы для передачи и хранения данных в других классах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Классы </a:t>
            </a:r>
            <a:r>
              <a:rPr lang="en-US" baseline="0" dirty="0" err="1"/>
              <a:t>windowsform</a:t>
            </a:r>
            <a:r>
              <a:rPr lang="ru-RU" baseline="0" dirty="0"/>
              <a:t> с содержанием функционала интерфейсов и способа их отображения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 логики. </a:t>
            </a:r>
            <a:r>
              <a:rPr lang="ru-RU" baseline="0" dirty="0" smtClean="0"/>
              <a:t> </a:t>
            </a:r>
            <a:r>
              <a:rPr lang="ru-RU" baseline="0" dirty="0"/>
              <a:t>в нем всякие мелкие методы (типа того, что принимает число, а возвращает строку со звездочками)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63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</a:t>
            </a:r>
            <a:r>
              <a:rPr lang="ru-RU" baseline="0" dirty="0"/>
              <a:t> окна 3 логические зоны: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Поиска (слева) содержит 2 вкладки (детальный поиск)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Управления (верхняя панель)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Главный слайдер, в котором будут меняться дочерние окна 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По умолчанию открывается вкладка новинок и лучших тачек, будем называть ее «главная», так вот на главной содержится 2 списка из пользовательских элементов ( вручную созданные элементы, которым мы можем добавить любой вид, любые кнопки на нем и любые методы и события), у которых отображается название, несколько характеристик их фотка. На слайде у всех фотография по умолчанию. У этих пользовательских элементов из функционала есть только 1 метод – показ подробной информации об автомобиле,(открытие другой вкладки) который они отображают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Также во вкладке есть кнопка «еще», которая добавляет элементов в список (В главном меню есть локальная переменная, которая содержит текущее количество машин на экране. Так вот при нажатии этой кнопки эта переменная увеличивается на 5 и окно обновляется). 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Откуда берутся эти машины?  - из базы! Метод, обновляющий данную вкладку командой </a:t>
            </a:r>
            <a:r>
              <a:rPr lang="en-US" baseline="0" dirty="0"/>
              <a:t>select </a:t>
            </a:r>
            <a:r>
              <a:rPr lang="ru-RU" baseline="0" dirty="0"/>
              <a:t>выделяет все автомобили из базы, после чего сортирует ( по новизне или оценке) и отображает столько, сколько нужно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r>
              <a:rPr lang="ru-RU" baseline="0" dirty="0"/>
              <a:t> не удаляются при повторном поиске, потому, что не баг,  а </a:t>
            </a:r>
            <a:r>
              <a:rPr lang="ru-RU" baseline="0" dirty="0" err="1"/>
              <a:t>фича</a:t>
            </a:r>
            <a:r>
              <a:rPr lang="ru-RU" baseline="0" dirty="0"/>
              <a:t>-фишка (особая функция) ! Это позволяет скрыть то, что нельзя выбирать сразу несколько марок и типов кузовов и приводов одновременно (можно поискать и по тем и по другим по очереди). Можно было бы и сделать полностью гибкий поиск. Но тогда бы он занимал намного больше места и его нельзя бы было расположить так на виду, только в отдельной вкладке.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Так же на этом фото можно заметить, что стоит фото, но об этом позже.</a:t>
            </a:r>
          </a:p>
          <a:p>
            <a:endParaRPr lang="ru-RU" baseline="0" dirty="0"/>
          </a:p>
          <a:p>
            <a:r>
              <a:rPr lang="ru-RU" baseline="0" dirty="0"/>
              <a:t>Происходит поиск так: берется список всех машин ( берется из класса </a:t>
            </a:r>
            <a:r>
              <a:rPr lang="en-US" baseline="0" dirty="0" err="1"/>
              <a:t>DBManager</a:t>
            </a:r>
            <a:r>
              <a:rPr lang="en-US" baseline="0" dirty="0"/>
              <a:t>(</a:t>
            </a:r>
            <a:r>
              <a:rPr lang="ru-RU" baseline="0" dirty="0"/>
              <a:t>класс для работы с БД)</a:t>
            </a:r>
            <a:r>
              <a:rPr lang="en-US" baseline="0" dirty="0"/>
              <a:t>) </a:t>
            </a:r>
            <a:r>
              <a:rPr lang="ru-RU" baseline="0" dirty="0"/>
              <a:t>затем считываются значения всех элементов из панели поиска и тупо в цикле сравнивается ( если данные автомобиля не перечат данным в формах, то добавляем машину в список)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34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</p:spTree>
    <p:extLst>
      <p:ext uri="{BB962C8B-B14F-4D97-AF65-F5344CB8AC3E}">
        <p14:creationId xmlns:p14="http://schemas.microsoft.com/office/powerpoint/2010/main" val="212927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Слева:</a:t>
            </a:r>
          </a:p>
          <a:p>
            <a:r>
              <a:rPr lang="ru-RU" baseline="0" dirty="0"/>
              <a:t>	снизу картинки окно просмотра автомобиля с включенным режимом редактирования, сверху без. Примечательно, что когда редактирование выключено, то кнопка сохранения не работает, </a:t>
            </a:r>
            <a:r>
              <a:rPr lang="ru-RU" baseline="0" dirty="0" err="1"/>
              <a:t>тк</a:t>
            </a:r>
            <a:r>
              <a:rPr lang="ru-RU" baseline="0" dirty="0"/>
              <a:t> не нужна. </a:t>
            </a:r>
          </a:p>
          <a:p>
            <a:r>
              <a:rPr lang="ru-RU" baseline="0" dirty="0"/>
              <a:t>Как меняются элементы при нажатии редактирования? Да прост, при каждом обновлении страницы все элементы удаляются и создаются в зависимости от того, включено ли редактирование. Если да, то в нужные места вставляются элементы, которые можно изменять(вставлять текст или выбирать из списка). При нажатии на кнопку рядом с картинкой появляется файловый диалог, в котором можно выбрать файл для картинки, после чего она загружается в </a:t>
            </a:r>
            <a:r>
              <a:rPr lang="en-US" baseline="0" dirty="0" err="1"/>
              <a:t>pictureBox</a:t>
            </a:r>
            <a:r>
              <a:rPr lang="ru-RU" baseline="0" dirty="0"/>
              <a:t>. При введении текста в «описание» элемент может расширятся, в зависимости от </a:t>
            </a:r>
            <a:r>
              <a:rPr lang="ru-RU" baseline="0" dirty="0" err="1"/>
              <a:t>колова</a:t>
            </a:r>
            <a:r>
              <a:rPr lang="ru-RU" baseline="0" dirty="0"/>
              <a:t> текста</a:t>
            </a:r>
          </a:p>
          <a:p>
            <a:endParaRPr lang="ru-RU" baseline="0" dirty="0"/>
          </a:p>
          <a:p>
            <a:r>
              <a:rPr lang="ru-RU" baseline="0" dirty="0"/>
              <a:t>Справа:</a:t>
            </a:r>
          </a:p>
          <a:p>
            <a:r>
              <a:rPr lang="ru-RU" baseline="0" dirty="0"/>
              <a:t>	вид панель комментирования. Снизу, когда пользователь еще не комментировал данную запись , сверху, когда комментировал. Комментировать можно только 1 раз ( чтоб не </a:t>
            </a:r>
            <a:r>
              <a:rPr lang="ru-RU" baseline="0" dirty="0" err="1"/>
              <a:t>спамить</a:t>
            </a:r>
            <a:r>
              <a:rPr lang="ru-RU" baseline="0" dirty="0"/>
              <a:t> оценками), так что если хочется изменить </a:t>
            </a:r>
            <a:r>
              <a:rPr lang="ru-RU" baseline="0" dirty="0" err="1"/>
              <a:t>коммент</a:t>
            </a:r>
            <a:r>
              <a:rPr lang="ru-RU" baseline="0" dirty="0"/>
              <a:t>, то можно удалить комментарий и создать новый. Ниже панели комментария идет панель всех комментариев, на ней прост все </a:t>
            </a:r>
            <a:r>
              <a:rPr lang="ru-RU" baseline="0" dirty="0" err="1"/>
              <a:t>комменты</a:t>
            </a:r>
            <a:r>
              <a:rPr lang="ru-RU" baseline="0" dirty="0"/>
              <a:t>, включая пользователя, даже, </a:t>
            </a:r>
            <a:r>
              <a:rPr lang="ru-RU" baseline="0" dirty="0" err="1"/>
              <a:t>елсли</a:t>
            </a:r>
            <a:r>
              <a:rPr lang="ru-RU" baseline="0" dirty="0"/>
              <a:t> он уже </a:t>
            </a:r>
            <a:r>
              <a:rPr lang="ru-RU" baseline="0" dirty="0" err="1"/>
              <a:t>комментил</a:t>
            </a:r>
            <a:r>
              <a:rPr lang="ru-RU" baseline="0" dirty="0"/>
              <a:t> (т.е. если пользователь – единственный, кто </a:t>
            </a:r>
            <a:r>
              <a:rPr lang="ru-RU" baseline="0" dirty="0" err="1"/>
              <a:t>прокоментил</a:t>
            </a:r>
            <a:r>
              <a:rPr lang="ru-RU" baseline="0" dirty="0"/>
              <a:t> запись, то будет отображаться 1 его </a:t>
            </a:r>
            <a:r>
              <a:rPr lang="ru-RU" baseline="0" dirty="0" err="1"/>
              <a:t>коммент</a:t>
            </a:r>
            <a:r>
              <a:rPr lang="ru-RU" baseline="0" dirty="0"/>
              <a:t>, а выше еще 1).</a:t>
            </a:r>
          </a:p>
          <a:p>
            <a:r>
              <a:rPr lang="ru-RU" baseline="0" dirty="0"/>
              <a:t>	</a:t>
            </a:r>
          </a:p>
          <a:p>
            <a:endParaRPr lang="ru-RU" baseline="0" dirty="0"/>
          </a:p>
        </p:txBody>
      </p:sp>
    </p:spTree>
    <p:extLst>
      <p:ext uri="{BB962C8B-B14F-4D97-AF65-F5344CB8AC3E}">
        <p14:creationId xmlns:p14="http://schemas.microsoft.com/office/powerpoint/2010/main" val="158302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Ну тут работают законы прошлого слайда.  При нажатии на редактирование все элементы меняются на редактируемые, кроме даты регистрации. Данное окно позволяет следить за своей активностью и личными данными. </a:t>
            </a:r>
            <a:r>
              <a:rPr lang="ru-RU" baseline="0" dirty="0" err="1"/>
              <a:t>Справасверху</a:t>
            </a:r>
            <a:r>
              <a:rPr lang="ru-RU" baseline="0" dirty="0"/>
              <a:t> </a:t>
            </a:r>
            <a:r>
              <a:rPr lang="ru-RU" baseline="0" dirty="0" err="1"/>
              <a:t>комменты</a:t>
            </a:r>
            <a:r>
              <a:rPr lang="ru-RU" baseline="0" dirty="0"/>
              <a:t> пользователя, </a:t>
            </a:r>
            <a:r>
              <a:rPr lang="ru-RU" baseline="0" dirty="0" err="1"/>
              <a:t>слеваснизу</a:t>
            </a:r>
            <a:r>
              <a:rPr lang="ru-RU" baseline="0" dirty="0"/>
              <a:t> – все записи пользователя. Свой аккаунт можно удалить, после чего кинет в окно входа в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4136297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Виды окон логина и пароля</a:t>
            </a:r>
          </a:p>
          <a:p>
            <a:r>
              <a:rPr lang="ru-RU" baseline="0" dirty="0"/>
              <a:t>Для входа надо указать верный логин и пароль ( в базе проверяется наличие экземпляров по атрибутам логин/пароль)</a:t>
            </a:r>
          </a:p>
          <a:p>
            <a:endParaRPr lang="ru-RU" baseline="0" dirty="0"/>
          </a:p>
          <a:p>
            <a:r>
              <a:rPr lang="ru-RU" baseline="0" dirty="0"/>
              <a:t>Для регистрации надо </a:t>
            </a:r>
          </a:p>
          <a:p>
            <a:r>
              <a:rPr lang="ru-RU" baseline="0" dirty="0"/>
              <a:t>	логин не пустой и уникальный, пароль длинны от 8си символов, одинаковые пароли в пароле и подтверждении, на имя вообще </a:t>
            </a:r>
            <a:r>
              <a:rPr lang="ru-RU" baseline="0" dirty="0" err="1"/>
              <a:t>пох</a:t>
            </a:r>
            <a:r>
              <a:rPr lang="ru-RU" baseline="0" dirty="0"/>
              <a:t>, ток не пустое до 20 символов.</a:t>
            </a:r>
          </a:p>
          <a:p>
            <a:r>
              <a:rPr lang="ru-RU" baseline="0" dirty="0"/>
              <a:t>При успешной регистрации кидает в окно логирования, иначе предупреждает</a:t>
            </a:r>
          </a:p>
        </p:txBody>
      </p:sp>
    </p:spTree>
    <p:extLst>
      <p:ext uri="{BB962C8B-B14F-4D97-AF65-F5344CB8AC3E}">
        <p14:creationId xmlns:p14="http://schemas.microsoft.com/office/powerpoint/2010/main" val="483588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Виды окон логина и пароля</a:t>
            </a:r>
          </a:p>
          <a:p>
            <a:r>
              <a:rPr lang="ru-RU" baseline="0" dirty="0"/>
              <a:t>Для входа </a:t>
            </a:r>
            <a:r>
              <a:rPr lang="ru-RU" baseline="0" dirty="0" err="1"/>
              <a:t>нада</a:t>
            </a:r>
            <a:r>
              <a:rPr lang="ru-RU" baseline="0" dirty="0"/>
              <a:t> указать верный логин и пароль ( в базе проверяется наличие экземпляров по атрибутам логин/пароль)</a:t>
            </a:r>
          </a:p>
          <a:p>
            <a:endParaRPr lang="ru-RU" baseline="0" dirty="0"/>
          </a:p>
          <a:p>
            <a:r>
              <a:rPr lang="ru-RU" baseline="0" dirty="0"/>
              <a:t>Для регистрации надо </a:t>
            </a:r>
          </a:p>
          <a:p>
            <a:r>
              <a:rPr lang="ru-RU" baseline="0" dirty="0"/>
              <a:t>	логин не пустой и уникальный, пароль длинны от 8си символов, одинаковые пароли в пароле и подтверждении, на имя вообще </a:t>
            </a:r>
            <a:r>
              <a:rPr lang="ru-RU" baseline="0" dirty="0" err="1"/>
              <a:t>пох</a:t>
            </a:r>
            <a:r>
              <a:rPr lang="ru-RU" baseline="0" dirty="0"/>
              <a:t>, ток не пустое до 20 символов.</a:t>
            </a:r>
          </a:p>
          <a:p>
            <a:r>
              <a:rPr lang="ru-RU" baseline="0" dirty="0"/>
              <a:t>При успешной регистрации кидает в окно логирования, иначе предупреждает</a:t>
            </a:r>
          </a:p>
        </p:txBody>
      </p:sp>
    </p:spTree>
    <p:extLst>
      <p:ext uri="{BB962C8B-B14F-4D97-AF65-F5344CB8AC3E}">
        <p14:creationId xmlns:p14="http://schemas.microsoft.com/office/powerpoint/2010/main" val="330007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</a:p>
        </p:txBody>
      </p:sp>
    </p:spTree>
    <p:extLst>
      <p:ext uri="{BB962C8B-B14F-4D97-AF65-F5344CB8AC3E}">
        <p14:creationId xmlns:p14="http://schemas.microsoft.com/office/powerpoint/2010/main" val="197266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88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разборе аналогов можно определить успешный функционал программы. Т.е. что хорошо, а что плохо.</a:t>
            </a:r>
          </a:p>
          <a:p>
            <a:endParaRPr lang="ru-RU" baseline="0" dirty="0"/>
          </a:p>
          <a:p>
            <a:r>
              <a:rPr lang="ru-RU" baseline="0" dirty="0"/>
              <a:t>В данных аналогах плохо то, что не работают без интернета, так же нет нормального поиска. </a:t>
            </a:r>
          </a:p>
          <a:p>
            <a:endParaRPr lang="ru-RU" baseline="0" dirty="0"/>
          </a:p>
          <a:p>
            <a:r>
              <a:rPr lang="ru-RU" baseline="0" dirty="0"/>
              <a:t>Достоинства и недостатки есть в отчете на </a:t>
            </a:r>
            <a:r>
              <a:rPr lang="ru-RU" baseline="0" dirty="0" err="1"/>
              <a:t>стр</a:t>
            </a:r>
            <a:r>
              <a:rPr lang="ru-RU" baseline="0" dirty="0"/>
              <a:t> 7(где-то)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71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Хороший функционал,</a:t>
            </a:r>
            <a:r>
              <a:rPr lang="ru-RU" baseline="0" dirty="0"/>
              <a:t> но пишет кто что хочет, по этому информация не проверенная, да и поиска так же нет нормального.. . Остается лишь скитаться по навязанной форумом иерархии классификаций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4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основе анализа были выделены функционал а затем составлена схема функционала (то, как все будет работать</a:t>
            </a:r>
            <a:r>
              <a:rPr lang="ru-RU" baseline="0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7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Далее нужно</a:t>
            </a:r>
            <a:r>
              <a:rPr lang="ru-RU" baseline="0" dirty="0" smtClean="0"/>
              <a:t> разработать базу для приложения. </a:t>
            </a:r>
          </a:p>
          <a:p>
            <a:r>
              <a:rPr lang="ru-RU" dirty="0" smtClean="0"/>
              <a:t>При</a:t>
            </a:r>
            <a:r>
              <a:rPr lang="ru-RU" baseline="0" dirty="0" smtClean="0"/>
              <a:t> </a:t>
            </a:r>
            <a:r>
              <a:rPr lang="ru-RU" baseline="0" dirty="0" smtClean="0"/>
              <a:t>концептуальном проектировании были выделены следующие </a:t>
            </a:r>
            <a:r>
              <a:rPr lang="ru-RU" baseline="0" dirty="0" err="1" smtClean="0"/>
              <a:t>обьекты</a:t>
            </a:r>
            <a:r>
              <a:rPr lang="ru-RU" baseline="0" dirty="0" smtClean="0"/>
              <a:t>:</a:t>
            </a:r>
            <a:r>
              <a:rPr lang="en-US" baseline="0" dirty="0" smtClean="0"/>
              <a:t> </a:t>
            </a:r>
            <a:r>
              <a:rPr lang="ru-RU" baseline="0" dirty="0" smtClean="0"/>
              <a:t>Пользователь, Запись об авто, комментарий. </a:t>
            </a:r>
            <a:endParaRPr lang="ru-RU" baseline="0" dirty="0" smtClean="0"/>
          </a:p>
          <a:p>
            <a:r>
              <a:rPr lang="ru-RU" baseline="0" dirty="0" smtClean="0"/>
              <a:t>Главные </a:t>
            </a:r>
            <a:r>
              <a:rPr lang="ru-RU" baseline="0" dirty="0" err="1" smtClean="0"/>
              <a:t>обьект</a:t>
            </a:r>
            <a:r>
              <a:rPr lang="ru-RU" baseline="0" dirty="0" smtClean="0"/>
              <a:t> всего приложения – запись об автомобиле. Ее атрибуты мы рассмотрим далее.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2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характеристики</a:t>
            </a:r>
            <a:r>
              <a:rPr lang="ru-RU" baseline="0" dirty="0"/>
              <a:t>, на основе которых можно построить объективное мнение </a:t>
            </a:r>
            <a:r>
              <a:rPr lang="ru-RU" baseline="0" dirty="0" smtClean="0"/>
              <a:t>об </a:t>
            </a:r>
            <a:r>
              <a:rPr lang="ru-RU" baseline="0" dirty="0"/>
              <a:t>автомобиле</a:t>
            </a:r>
            <a:r>
              <a:rPr lang="ru-RU" baseline="0" dirty="0" smtClean="0"/>
              <a:t>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Обратите внимание / Стоит обратить внимание на последнюю характеристику. Она не завит не от самой машины, а от комментариев пользователя. Реализация данной особенности будет рассмотрена в следующих слайдах.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8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концептуального проектирования</a:t>
            </a:r>
            <a:r>
              <a:rPr lang="ru-RU" baseline="0" dirty="0" smtClean="0"/>
              <a:t> приступим к логическому. Первым делом были созданы и связаны 3 основных </a:t>
            </a:r>
            <a:r>
              <a:rPr lang="ru-RU" baseline="0" dirty="0" err="1" smtClean="0"/>
              <a:t>обьекта</a:t>
            </a:r>
            <a:r>
              <a:rPr lang="ru-RU" baseline="0" dirty="0" smtClean="0"/>
              <a:t>, а затем можно заметить, что типы машин и типы кузовов машин часто совпадают и чтобы не хранить одну и ту же информацию в разных записях мы </a:t>
            </a:r>
            <a:r>
              <a:rPr lang="ru-RU" baseline="0" dirty="0" smtClean="0"/>
              <a:t>создали </a:t>
            </a:r>
            <a:r>
              <a:rPr lang="ru-RU" baseline="0" dirty="0" smtClean="0"/>
              <a:t>еще 2 вспомогательные таблицы (которые слева</a:t>
            </a:r>
            <a:r>
              <a:rPr lang="ru-RU" baseline="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330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вычисление рейтинга можно было поступить двумя способами: </a:t>
            </a:r>
          </a:p>
          <a:p>
            <a:r>
              <a:rPr lang="ru-RU" baseline="0" dirty="0" smtClean="0"/>
              <a:t>первый – реализовать рейтинг, как вычисляемое поле при запросах,</a:t>
            </a:r>
          </a:p>
          <a:p>
            <a:r>
              <a:rPr lang="ru-RU" baseline="0" dirty="0" smtClean="0"/>
              <a:t>второй – создание триггера для таблицы комментариев.(когда таблица с комментарием удаляется, изменяется или создается, тогда рейтинг для определенной машины пересчитывается).</a:t>
            </a:r>
          </a:p>
          <a:p>
            <a:r>
              <a:rPr lang="ru-RU" baseline="0" dirty="0" smtClean="0"/>
              <a:t>Был выбран второй метод, так как он менее нагружает базу (пересчет при втором случае происходит реже,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добавление или удаление комментарием происходит реже, чем обновление страницы(т.е. </a:t>
            </a:r>
            <a:r>
              <a:rPr lang="ru-RU" baseline="0" dirty="0" err="1" smtClean="0"/>
              <a:t>селект</a:t>
            </a:r>
            <a:r>
              <a:rPr lang="ru-RU" baseline="0" dirty="0" smtClean="0"/>
              <a:t> </a:t>
            </a:r>
            <a:r>
              <a:rPr lang="en-US" baseline="0" dirty="0" err="1" smtClean="0"/>
              <a:t>CarInfo</a:t>
            </a:r>
            <a:r>
              <a:rPr lang="en-US" baseline="0" dirty="0" smtClean="0"/>
              <a:t>))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Вот такой скрипт нужно послать в базу, чтобы добавить нужный нам триггер.( как работает </a:t>
            </a:r>
            <a:r>
              <a:rPr lang="ru-RU" baseline="0" dirty="0" err="1" smtClean="0"/>
              <a:t>обьясню</a:t>
            </a:r>
            <a:r>
              <a:rPr lang="ru-RU" baseline="0" dirty="0" smtClean="0"/>
              <a:t> при встрече)</a:t>
            </a:r>
          </a:p>
        </p:txBody>
      </p:sp>
    </p:spTree>
    <p:extLst>
      <p:ext uri="{BB962C8B-B14F-4D97-AF65-F5344CB8AC3E}">
        <p14:creationId xmlns:p14="http://schemas.microsoft.com/office/powerpoint/2010/main" val="239643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3680-3403-4E05-9624-2C1027B5690F}" type="datetime1">
              <a:rPr lang="ru-RU" smtClean="0"/>
              <a:t>11.12.2016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74CE-F997-4642-AE20-E06F23DCBB3D}" type="datetime1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E77-FB02-4646-9D73-B6B28C512FD8}" type="datetime1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EA0706-4CAB-457C-857B-839D7B524D39}" type="datetime1">
              <a:rPr lang="ru-RU" smtClean="0"/>
              <a:t>11.12.2016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A621-64E1-4814-BAA4-CCD3D902F700}" type="datetime1">
              <a:rPr lang="ru-RU" smtClean="0"/>
              <a:t>11.12.2016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607E-93EA-4E02-A3E2-E57078F6E0BD}" type="datetime1">
              <a:rPr lang="ru-RU" smtClean="0"/>
              <a:t>11.12.2016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C45C-ADC9-49FB-9452-DC18BE11D720}" type="datetime1">
              <a:rPr lang="ru-RU" smtClean="0"/>
              <a:t>11.12.2016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F92-889E-4438-9911-F33DCBE906E7}" type="datetime1">
              <a:rPr lang="ru-RU" smtClean="0"/>
              <a:t>11.12.2016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0D2B-9289-4649-8F31-B03AAE726CC0}" type="datetime1">
              <a:rPr lang="ru-RU" smtClean="0"/>
              <a:t>11.12.2016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2D91E1-F917-44DA-8221-BC88B5498F66}" type="datetime1">
              <a:rPr lang="ru-RU" smtClean="0"/>
              <a:t>11.12.2016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FB25-789F-4FE1-9383-ADDCD5CC8802}" type="datetime1">
              <a:rPr lang="ru-RU" smtClean="0"/>
              <a:t>11.12.2016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54E012-B86B-43EF-8616-D2838B9E7B27}" type="datetime1">
              <a:rPr lang="ru-RU" smtClean="0"/>
              <a:t>11.12.2016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9992" y="3717032"/>
            <a:ext cx="3560440" cy="18246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Студент </a:t>
            </a:r>
            <a:r>
              <a:rPr lang="ru-RU" dirty="0" smtClean="0">
                <a:solidFill>
                  <a:schemeClr val="bg1"/>
                </a:solidFill>
              </a:rPr>
              <a:t>3го </a:t>
            </a:r>
            <a:r>
              <a:rPr lang="ru-RU" dirty="0">
                <a:solidFill>
                  <a:schemeClr val="bg1"/>
                </a:solidFill>
              </a:rPr>
              <a:t>курса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Миленьких М.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Руководитель: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Ст. преп. Гукай А.Е.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31236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Курсовой проект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 на тему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Разработка </a:t>
            </a:r>
            <a:r>
              <a:rPr lang="ru-RU" sz="3600" dirty="0" smtClean="0">
                <a:solidFill>
                  <a:schemeClr val="bg1"/>
                </a:solidFill>
              </a:rPr>
              <a:t>базы данных оконного </a:t>
            </a:r>
            <a:r>
              <a:rPr lang="ru-RU" sz="3600" dirty="0">
                <a:solidFill>
                  <a:schemeClr val="bg1"/>
                </a:solidFill>
              </a:rPr>
              <a:t>приложения «Электронный справочник автомобилиста»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</a:t>
            </a:fld>
            <a:endParaRPr lang="ru-RU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Методы класса </a:t>
            </a:r>
            <a:r>
              <a:rPr lang="en-US" dirty="0" err="1" smtClean="0">
                <a:solidFill>
                  <a:schemeClr val="bg1"/>
                </a:solidFill>
              </a:rPr>
              <a:t>DBManager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10</a:t>
            </a:fld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95827"/>
              </p:ext>
            </p:extLst>
          </p:nvPr>
        </p:nvGraphicFramePr>
        <p:xfrm>
          <a:off x="323528" y="1645026"/>
          <a:ext cx="8640960" cy="453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4824536"/>
                <a:gridCol w="2520281"/>
              </a:tblGrid>
              <a:tr h="264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Тип метода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Методы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153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Управление соединением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isOpen</a:t>
                      </a:r>
                      <a:r>
                        <a:rPr lang="en-US" sz="1100" dirty="0">
                          <a:effectLst/>
                        </a:rPr>
                        <a:t>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Connect(),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 Close(),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RefreshConnect</a:t>
                      </a:r>
                      <a:r>
                        <a:rPr lang="en-US" sz="1100" dirty="0">
                          <a:effectLst/>
                        </a:rPr>
                        <a:t>().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Метод </a:t>
                      </a:r>
                      <a:r>
                        <a:rPr lang="en-US" sz="1100">
                          <a:effectLst/>
                        </a:rPr>
                        <a:t>Connect </a:t>
                      </a:r>
                      <a:r>
                        <a:rPr lang="ru-RU" sz="1100">
                          <a:effectLst/>
                        </a:rPr>
                        <a:t>и </a:t>
                      </a:r>
                      <a:r>
                        <a:rPr lang="en-US" sz="1100">
                          <a:effectLst/>
                        </a:rPr>
                        <a:t>RefreshConnect </a:t>
                      </a:r>
                      <a:r>
                        <a:rPr lang="ru-RU" sz="1100">
                          <a:effectLst/>
                        </a:rPr>
                        <a:t>возвращают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ru-RU" sz="1100">
                          <a:effectLst/>
                        </a:rPr>
                        <a:t>, если подключение прошло успешно.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371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Получения объекта из базы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UserClass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ReturnUserById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id),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UserClass</a:t>
                      </a: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ReturnUserByLoginAndPassword</a:t>
                      </a:r>
                      <a:r>
                        <a:rPr lang="en-US" sz="1100" dirty="0">
                          <a:effectLst/>
                        </a:rPr>
                        <a:t>( string login,  string password),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CarInfoClass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ReturnCarInfoById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id).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Получение объекта из базы по атрибутам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7462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Получения списка объектов из базы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</a:t>
                      </a:r>
                      <a:r>
                        <a:rPr lang="en-US" sz="1100" dirty="0" err="1">
                          <a:effectLst/>
                        </a:rPr>
                        <a:t>CommentClass</a:t>
                      </a:r>
                      <a:r>
                        <a:rPr lang="en-US" sz="1100" dirty="0">
                          <a:effectLst/>
                        </a:rPr>
                        <a:t>&gt; </a:t>
                      </a:r>
                      <a:r>
                        <a:rPr lang="en-US" sz="1100" dirty="0" err="1">
                          <a:effectLst/>
                        </a:rPr>
                        <a:t>ReturnAllCommentsByAtr</a:t>
                      </a:r>
                      <a:r>
                        <a:rPr lang="en-US" sz="1100" dirty="0">
                          <a:effectLst/>
                        </a:rPr>
                        <a:t>(string </a:t>
                      </a:r>
                      <a:r>
                        <a:rPr lang="en-US" sz="1100" dirty="0" err="1">
                          <a:effectLst/>
                        </a:rPr>
                        <a:t>atr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value),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</a:t>
                      </a:r>
                      <a:r>
                        <a:rPr lang="en-US" sz="1100" dirty="0" err="1">
                          <a:effectLst/>
                        </a:rPr>
                        <a:t>CarInfoClass</a:t>
                      </a:r>
                      <a:r>
                        <a:rPr lang="en-US" sz="1100" dirty="0">
                          <a:effectLst/>
                        </a:rPr>
                        <a:t>&gt; </a:t>
                      </a:r>
                      <a:r>
                        <a:rPr lang="en-US" sz="1100" dirty="0" err="1">
                          <a:effectLst/>
                        </a:rPr>
                        <a:t>ReturnAllCarInfo</a:t>
                      </a:r>
                      <a:r>
                        <a:rPr lang="en-US" sz="1100" dirty="0">
                          <a:effectLst/>
                        </a:rPr>
                        <a:t>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List&lt;string&gt; </a:t>
                      </a:r>
                      <a:r>
                        <a:rPr lang="en-US" sz="1100" dirty="0" err="1" smtClean="0">
                          <a:effectLst/>
                        </a:rPr>
                        <a:t>ReturnAllCarMkeOrBodyType</a:t>
                      </a:r>
                      <a:r>
                        <a:rPr lang="en-US" sz="1100" dirty="0" smtClean="0">
                          <a:effectLst/>
                        </a:rPr>
                        <a:t>(string </a:t>
                      </a:r>
                      <a:r>
                        <a:rPr lang="en-US" sz="1100" dirty="0" err="1">
                          <a:effectLst/>
                        </a:rPr>
                        <a:t>TableName,string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atr</a:t>
                      </a:r>
                      <a:r>
                        <a:rPr lang="en-US" sz="1100" dirty="0">
                          <a:effectLst/>
                        </a:rPr>
                        <a:t>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Возвращает список классов. Последний метод работает сразу с двумя таблицами и принимает на вход имя таблицы и атрибут для возвращения.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5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Методы класса </a:t>
            </a:r>
            <a:r>
              <a:rPr lang="en-US" dirty="0" err="1" smtClean="0">
                <a:solidFill>
                  <a:schemeClr val="bg1"/>
                </a:solidFill>
              </a:rPr>
              <a:t>DBManager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11</a:t>
            </a:fld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26238"/>
              </p:ext>
            </p:extLst>
          </p:nvPr>
        </p:nvGraphicFramePr>
        <p:xfrm>
          <a:off x="323528" y="1441300"/>
          <a:ext cx="8640960" cy="475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3744416"/>
                <a:gridCol w="3600401"/>
              </a:tblGrid>
              <a:tr h="360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Тип метода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Методы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Описание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52763" marR="52763" marT="0" marB="0" anchor="ctr"/>
                </a:tc>
              </a:tr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Удаления объекта в базе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DeleteTableById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(string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tableName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DeleteCarInfo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DeleteUserById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Удаляет все связанные объекты и сам объект из базы по идентификатору.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DeleteTableById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удаляет любую таблицу, которая ни с кем не связанна.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Редактирование объекта в базе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ChangeCarInfo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CarinfoClass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ChangeUserInfo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Меняют значение полей экземпляра таблицы в базе, на основании принятого параметра. (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меняемой таблицы в базе совпадает с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посланного в метод объекта). 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56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Добавление объекта в базу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AddComment(CommentClass),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AddUser(USerClass),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AddCarInfo(CarInfoClass).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 методы возвращают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при успешном добавлении.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8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Взаимодействие классов приложения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8" y="1340768"/>
            <a:ext cx="6678860" cy="51691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Главное окно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13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83" y="1250742"/>
            <a:ext cx="6648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6048672" cy="440679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Просмотр информации об автомобиле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15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83" y="1295964"/>
            <a:ext cx="6648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Просмотр информации об автомобиле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2" y="1484784"/>
            <a:ext cx="3645661" cy="3933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23" y="1484784"/>
            <a:ext cx="4777865" cy="393305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40960" cy="1368151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Просмотр информации об пользователе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9" y="1666939"/>
            <a:ext cx="6132537" cy="44983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 и регистрация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18804"/>
            <a:ext cx="3980524" cy="24482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63" y="1628800"/>
            <a:ext cx="4232425" cy="266429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18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Пользователи и доступ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6232" y="1340768"/>
            <a:ext cx="8640960" cy="4824536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</a:rPr>
              <a:t>Пользователь: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просмотр </a:t>
            </a:r>
            <a:r>
              <a:rPr lang="ru-RU" sz="2400" dirty="0">
                <a:solidFill>
                  <a:schemeClr val="bg1"/>
                </a:solidFill>
              </a:rPr>
              <a:t>автомобилей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комментирование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редактирование профиля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поиск автомобилей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Модератор: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добавление, редактирование и удаление своих записей об автомобилях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Администратор: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удаление чужих комментариев, записей, аккаунтов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Изменение прав других пользователей</a:t>
            </a:r>
          </a:p>
          <a:p>
            <a:pPr algn="l"/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19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25658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Целью курсовой работы является </a:t>
            </a:r>
            <a:r>
              <a:rPr lang="ru-RU" dirty="0" smtClean="0">
                <a:solidFill>
                  <a:schemeClr val="bg1"/>
                </a:solidFill>
              </a:rPr>
              <a:t>разработка базы данных для оконного </a:t>
            </a:r>
            <a:r>
              <a:rPr lang="ru-RU" dirty="0">
                <a:solidFill>
                  <a:schemeClr val="bg1"/>
                </a:solidFill>
              </a:rPr>
              <a:t>приложения «Электронный справочник автомобилиста» </a:t>
            </a:r>
          </a:p>
          <a:p>
            <a:pPr algn="l"/>
            <a:endParaRPr lang="ru-RU" dirty="0">
              <a:solidFill>
                <a:schemeClr val="bg1"/>
              </a:solidFill>
            </a:endParaRPr>
          </a:p>
          <a:p>
            <a:pPr lvl="0" algn="l"/>
            <a:r>
              <a:rPr lang="ru-RU" dirty="0">
                <a:solidFill>
                  <a:schemeClr val="bg1"/>
                </a:solidFill>
              </a:rPr>
              <a:t>Задачи: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1. Проанализировать характеристики автомобиля, которые наиболее значимы и интересны.</a:t>
            </a:r>
          </a:p>
          <a:p>
            <a:pPr lvl="0" algn="l"/>
            <a:r>
              <a:rPr lang="ru-RU" dirty="0">
                <a:solidFill>
                  <a:schemeClr val="bg1"/>
                </a:solidFill>
              </a:rPr>
              <a:t>2. Изучить технологии</a:t>
            </a:r>
            <a:r>
              <a:rPr lang="en-US" dirty="0">
                <a:solidFill>
                  <a:schemeClr val="bg1"/>
                </a:solidFill>
              </a:rPr>
              <a:t>: .NET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C#, Visual Studio 2015, MS </a:t>
            </a:r>
            <a:r>
              <a:rPr lang="en-US" dirty="0" smtClean="0">
                <a:solidFill>
                  <a:schemeClr val="bg1"/>
                </a:solidFill>
              </a:rPr>
              <a:t>SQL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MS SQL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Visual Studio Tools</a:t>
            </a:r>
            <a:endParaRPr lang="ru-RU" dirty="0">
              <a:solidFill>
                <a:schemeClr val="bg1"/>
              </a:solidFill>
            </a:endParaRPr>
          </a:p>
          <a:p>
            <a:pPr lvl="0" algn="l"/>
            <a:r>
              <a:rPr lang="ru-RU" dirty="0">
                <a:solidFill>
                  <a:schemeClr val="bg1"/>
                </a:solidFill>
              </a:rPr>
              <a:t>3.Разработать структуру программы и базы данных, разработать функционал программы, соответствующий техническому заданию.</a:t>
            </a:r>
          </a:p>
          <a:p>
            <a:pPr lvl="0" algn="l"/>
            <a:r>
              <a:rPr lang="ru-RU" dirty="0">
                <a:solidFill>
                  <a:schemeClr val="bg1"/>
                </a:solidFill>
              </a:rPr>
              <a:t>4. Разработать интерфейс, логику для приложения. </a:t>
            </a:r>
          </a:p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8352928" cy="936103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>
          <a:xfrm>
            <a:off x="8172400" y="6165304"/>
            <a:ext cx="609600" cy="457200"/>
          </a:xfrm>
        </p:spPr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Внедрение разрабатываемого программного продукта позволит:</a:t>
            </a:r>
            <a:r>
              <a:rPr lang="ru-RU" dirty="0"/>
              <a:t> 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665566" y="1772816"/>
            <a:ext cx="7956884" cy="4032448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Найти нужный автомобиль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Получить информацию о характеристиках автомобиля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Сократить время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20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466238"/>
            <a:ext cx="8640960" cy="513111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Разработано рабочее приложение </a:t>
            </a:r>
            <a:r>
              <a:rPr lang="ru-RU" dirty="0" smtClean="0">
                <a:solidFill>
                  <a:schemeClr val="bg1"/>
                </a:solidFill>
              </a:rPr>
              <a:t>с базой  «Электронный </a:t>
            </a:r>
            <a:r>
              <a:rPr lang="ru-RU" dirty="0">
                <a:solidFill>
                  <a:schemeClr val="bg1"/>
                </a:solidFill>
              </a:rPr>
              <a:t>справочник автомобилиста».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Был изучен ряд технологий для создания проекта: .</a:t>
            </a:r>
            <a:r>
              <a:rPr lang="en-US" dirty="0">
                <a:solidFill>
                  <a:schemeClr val="bg1"/>
                </a:solidFill>
              </a:rPr>
              <a:t>NET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Windows Forms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>
                <a:solidFill>
                  <a:schemeClr val="bg1"/>
                </a:solidFill>
              </a:rPr>
              <a:t>#,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  <a:r>
              <a:rPr lang="ru-RU" dirty="0">
                <a:solidFill>
                  <a:schemeClr val="bg1"/>
                </a:solidFill>
              </a:rPr>
              <a:t> 2015, </a:t>
            </a:r>
            <a:r>
              <a:rPr lang="en-US" dirty="0">
                <a:solidFill>
                  <a:schemeClr val="bg1"/>
                </a:solidFill>
              </a:rPr>
              <a:t>MS SQL</a:t>
            </a:r>
            <a:endParaRPr lang="ru-RU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 основе разработанной функциональной схемы проекта составлен программный продукт, обладающий интерфейсной частью и базой данных для хранения данных о пользователях, машинах, их описаниях, комментариях и оценках.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21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503040" y="1268760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7" y="188641"/>
            <a:ext cx="8649629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Изучение аналогов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484784"/>
            <a:ext cx="8649629" cy="486304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3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7" y="188641"/>
            <a:ext cx="8649629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Изучение аналогов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3" y="1628800"/>
            <a:ext cx="8042496" cy="45216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Функциональная схема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4" y="1412776"/>
            <a:ext cx="8258327" cy="495991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5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93610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Концептуальная схема БД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624735" cy="493828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40960" cy="1584175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Выделенные характеристики автомобиля</a:t>
            </a: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511660" y="1801619"/>
            <a:ext cx="6264696" cy="4608512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Марка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Тип коробки передач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Тип кузова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Стоимость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Описание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Внешний вид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Оценка независимых источников об этом авто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93610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Логическая схема БД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" y="1844824"/>
            <a:ext cx="8892480" cy="359947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8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Вычисление рейтинга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9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95" y="1417518"/>
            <a:ext cx="56102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1859</TotalTime>
  <Words>1354</Words>
  <Application>Microsoft Office PowerPoint</Application>
  <PresentationFormat>Экран (4:3)</PresentationFormat>
  <Paragraphs>178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 2</vt:lpstr>
      <vt:lpstr>Бумажная</vt:lpstr>
      <vt:lpstr>Курсовой проект  на тему Разработка базы данных оконного приложения «Электронный справочник автомобилиста» </vt:lpstr>
      <vt:lpstr>Цели и задачи</vt:lpstr>
      <vt:lpstr>Изучение аналогов</vt:lpstr>
      <vt:lpstr>Изучение аналогов</vt:lpstr>
      <vt:lpstr>Функциональная схема программы</vt:lpstr>
      <vt:lpstr>Концептуальная схема БД</vt:lpstr>
      <vt:lpstr>Выделенные характеристики автомобиля</vt:lpstr>
      <vt:lpstr>Логическая схема БД</vt:lpstr>
      <vt:lpstr>Вычисление рейтинга</vt:lpstr>
      <vt:lpstr>Методы класса DBManager</vt:lpstr>
      <vt:lpstr>Методы класса DBManager</vt:lpstr>
      <vt:lpstr>Взаимодействие классов приложения</vt:lpstr>
      <vt:lpstr>Главное окно приложения</vt:lpstr>
      <vt:lpstr>Поиск</vt:lpstr>
      <vt:lpstr>Просмотр информации об автомобиле</vt:lpstr>
      <vt:lpstr>Просмотр информации об автомобиле</vt:lpstr>
      <vt:lpstr>Просмотр информации об пользователе</vt:lpstr>
      <vt:lpstr>Вход и регистрация</vt:lpstr>
      <vt:lpstr>Пользователи и доступ</vt:lpstr>
      <vt:lpstr>Внедрение разрабатываемого программного продукта позволит: 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«Разработка веб-приложения учета проживания студентов в общежитии.»</dc:title>
  <dc:creator>Aleks</dc:creator>
  <cp:lastModifiedBy>Альберт Энштейн</cp:lastModifiedBy>
  <cp:revision>96</cp:revision>
  <dcterms:created xsi:type="dcterms:W3CDTF">2015-12-17T19:52:51Z</dcterms:created>
  <dcterms:modified xsi:type="dcterms:W3CDTF">2016-12-11T00:36:53Z</dcterms:modified>
</cp:coreProperties>
</file>