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1510" r:id="rId3"/>
    <p:sldId id="1514" r:id="rId5"/>
    <p:sldId id="1513" r:id="rId6"/>
    <p:sldId id="1515" r:id="rId7"/>
    <p:sldId id="1516" r:id="rId8"/>
    <p:sldId id="1518" r:id="rId9"/>
    <p:sldId id="1519" r:id="rId10"/>
    <p:sldId id="1520" r:id="rId11"/>
    <p:sldId id="1521" r:id="rId12"/>
    <p:sldId id="1522" r:id="rId13"/>
    <p:sldId id="1523" r:id="rId14"/>
    <p:sldId id="152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D3A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86977" autoAdjust="0"/>
  </p:normalViewPr>
  <p:slideViewPr>
    <p:cSldViewPr snapToGrid="0" snapToObjects="1">
      <p:cViewPr varScale="1">
        <p:scale>
          <a:sx n="72" d="100"/>
          <a:sy n="72" d="100"/>
        </p:scale>
        <p:origin x="1373" y="62"/>
      </p:cViewPr>
      <p:guideLst/>
    </p:cSldViewPr>
  </p:slideViewPr>
  <p:outlineViewPr>
    <p:cViewPr>
      <p:scale>
        <a:sx n="33" d="100"/>
        <a:sy n="33" d="100"/>
      </p:scale>
      <p:origin x="0" y="-496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9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F814D-1FAE-6542-A2F0-984321EE68F8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E3D16-A264-3D44-B41D-7AF9AB4BC0D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relative variance (RV) is a measure of error, or how much the “noise” of a data point or set of data points can vary</a:t>
            </a:r>
            <a:endParaRPr lang="en-US"/>
          </a:p>
          <a:p>
            <a:endParaRPr lang="en-US"/>
          </a:p>
          <a:p>
            <a:r>
              <a:rPr lang="en-US"/>
              <a:t>MSE includes both variance and bias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PETSTEP may introduce system noise and bias into training data, which may not be reflected in real patient data.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Intrinsically, deep network boosts the reconstruction performance by learning an optimal regularization term from large amounts of data.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 standard dataset is required for further developing state-of-art DL methods. 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tiff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/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rcRect l="12500" t="39561" r="20732" b="40015"/>
          <a:stretch>
            <a:fillRect/>
          </a:stretch>
        </p:blipFill>
        <p:spPr>
          <a:xfrm>
            <a:off x="0" y="5257800"/>
            <a:ext cx="91440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0087"/>
            <a:ext cx="9144000" cy="20291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b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510" y="155471"/>
            <a:ext cx="8735352" cy="493064"/>
            <a:chOff x="205510" y="5623582"/>
            <a:chExt cx="7958474" cy="493064"/>
          </a:xfrm>
        </p:grpSpPr>
        <p:sp>
          <p:nvSpPr>
            <p:cNvPr id="13" name="Rectangle 12"/>
            <p:cNvSpPr/>
            <p:nvPr/>
          </p:nvSpPr>
          <p:spPr>
            <a:xfrm>
              <a:off x="5559377" y="5629376"/>
              <a:ext cx="2604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0" spc="113" dirty="0">
                  <a:solidFill>
                    <a:srgbClr val="030121"/>
                  </a:solidFill>
                  <a:latin typeface="Helvetica" pitchFamily="2" charset="0"/>
                  <a:cs typeface="Helvetica" pitchFamily="2" charset="0"/>
                </a:rPr>
                <a:t>Bioengineering Department</a:t>
              </a:r>
              <a:endParaRPr lang="en-US" sz="900" b="0" spc="113" dirty="0">
                <a:solidFill>
                  <a:srgbClr val="030121"/>
                </a:solidFill>
                <a:latin typeface="Helvetica" pitchFamily="2" charset="0"/>
                <a:cs typeface="Helvetica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pc="113" dirty="0">
                  <a:solidFill>
                    <a:srgbClr val="030121"/>
                  </a:solidFill>
                  <a:latin typeface="Helvetica" pitchFamily="2" charset="0"/>
                  <a:cs typeface="Helvetica" pitchFamily="2" charset="0"/>
                </a:rPr>
                <a:t>GRAINGER COLLEGE OF ENGINEERING</a:t>
              </a:r>
              <a:endParaRPr lang="en-US" sz="900" b="0" spc="113" dirty="0">
                <a:solidFill>
                  <a:srgbClr val="030121"/>
                </a:solidFill>
                <a:latin typeface="Helvetica" pitchFamily="2" charset="0"/>
                <a:cs typeface="Helvetica" pitchFamily="2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510" y="5623582"/>
              <a:ext cx="1654310" cy="49306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5105810"/>
          </a:xfrm>
        </p:spPr>
        <p:txBody>
          <a:bodyPr/>
          <a:lstStyle>
            <a:lvl2pPr marL="628650" indent="-285750">
              <a:buFont typeface="Calibri" panose="020F0502020204030204" pitchFamily="34" charset="0"/>
              <a:buChar char="−"/>
              <a:defRPr/>
            </a:lvl2pPr>
            <a:lvl3pPr marL="857250" indent="-171450">
              <a:buSzPct val="50000"/>
              <a:buFont typeface="Courier New" panose="0207040902020509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5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380" y="834890"/>
            <a:ext cx="9146381" cy="0"/>
          </a:xfrm>
          <a:prstGeom prst="line">
            <a:avLst/>
          </a:prstGeom>
          <a:ln w="25400" cmpd="dbl">
            <a:solidFill>
              <a:srgbClr val="DD4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0934"/>
            <a:ext cx="3886200" cy="51560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0934"/>
            <a:ext cx="3886200" cy="51560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6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177"/>
            <a:ext cx="3886200" cy="504469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745667" y="1003178"/>
            <a:ext cx="3769684" cy="504469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3993"/>
            <a:ext cx="3868340" cy="55403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87729"/>
            <a:ext cx="3868340" cy="405731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93993"/>
            <a:ext cx="3887391" cy="55403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87729"/>
            <a:ext cx="3887391" cy="405731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4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1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575300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38300"/>
            <a:ext cx="2949178" cy="43942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927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2"/>
            <a:ext cx="4629150" cy="54038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9400"/>
            <a:ext cx="2949178" cy="4319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2381" y="6317156"/>
            <a:ext cx="9144000" cy="540627"/>
          </a:xfrm>
          <a:prstGeom prst="rect">
            <a:avLst/>
          </a:prstGeom>
          <a:solidFill>
            <a:srgbClr val="DD4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/>
        </p:nvSpPr>
        <p:spPr>
          <a:xfrm>
            <a:off x="1798608" y="6440901"/>
            <a:ext cx="158467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spc="113" dirty="0">
                <a:solidFill>
                  <a:schemeClr val="bg1"/>
                </a:solidFill>
                <a:latin typeface="Helvetica Light" pitchFamily="34" charset="0"/>
                <a:cs typeface="Arial" panose="020B0604020202090204" pitchFamily="34" charset="0"/>
              </a:rPr>
              <a:t>Bioengineering</a:t>
            </a:r>
            <a:endParaRPr lang="en-US" sz="1350" b="1" spc="113" dirty="0">
              <a:solidFill>
                <a:schemeClr val="bg1"/>
              </a:solidFill>
              <a:latin typeface="Helvetica Light" pitchFamily="34" charset="0"/>
              <a:cs typeface="Arial" panose="020B060402020209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1079863"/>
            <a:ext cx="7886700" cy="509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9612CAAD-3EC8-4A49-BCC9-82D7BB048A95}" type="slidenum">
              <a:rPr lang="en-US" smtClean="0"/>
            </a:fld>
            <a:endParaRPr lang="en-US" dirty="0"/>
          </a:p>
        </p:txBody>
      </p:sp>
      <p:sp>
        <p:nvSpPr>
          <p:cNvPr id="18" name="Title Placeholder 17"/>
          <p:cNvSpPr>
            <a:spLocks noGrp="1"/>
          </p:cNvSpPr>
          <p:nvPr userDrawn="1"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53146"/>
            <a:ext cx="9141619" cy="64008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15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2380" y="834890"/>
            <a:ext cx="9146381" cy="0"/>
          </a:xfrm>
          <a:prstGeom prst="line">
            <a:avLst/>
          </a:prstGeom>
          <a:ln w="38100" cmpd="sng">
            <a:solidFill>
              <a:srgbClr val="DD4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56523" y="6457372"/>
            <a:ext cx="1387992" cy="2805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Courier New" panose="0207040902020509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Courier New" panose="02070409020205090404" pitchFamily="49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Courier New" panose="0207040902020509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113872"/>
            <a:ext cx="9144000" cy="2029185"/>
          </a:xfrm>
        </p:spPr>
        <p:txBody>
          <a:bodyPr/>
          <a:lstStyle/>
          <a:p>
            <a:r>
              <a:rPr lang="en-US" dirty="0"/>
              <a:t>DeepPET: A deep encoder–decoder network for directly solving the PET image reconstruction inverse problem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43000" y="4677410"/>
            <a:ext cx="6858000" cy="699770"/>
          </a:xfrm>
        </p:spPr>
        <p:txBody>
          <a:bodyPr/>
          <a:lstStyle/>
          <a:p>
            <a:r>
              <a:rPr lang="en-US" dirty="0"/>
              <a:t>Presenter: Zong Fan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610235" y="3143250"/>
            <a:ext cx="80530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Häggström, Ida, C. Ross Schmidtlein, Gabriele Campanella, and Thomas J. Fuchs. Department of Medical Physics, Memorial Sloan Kettering Cancer Center,</a:t>
            </a:r>
            <a:endParaRPr lang="en-US" sz="2000"/>
          </a:p>
          <a:p>
            <a:r>
              <a:rPr lang="en-US" sz="2000"/>
              <a:t>Medical image analysis 54 (2019): 253-262.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Visualization of Phantom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895350"/>
            <a:ext cx="7076440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Visualization of Real Patient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0" y="968375"/>
            <a:ext cx="7396480" cy="5208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DeepPET could produce images with low bias and variance simultaneously. </a:t>
            </a:r>
            <a:endParaRPr lang="en-US"/>
          </a:p>
          <a:p>
            <a:r>
              <a:rPr lang="en-US"/>
              <a:t>DeepPET is much faster.</a:t>
            </a:r>
            <a:endParaRPr lang="en-US"/>
          </a:p>
          <a:p>
            <a:r>
              <a:rPr lang="en-US"/>
              <a:t>DeepPET could be applied to other modalities, like CT.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Pitfalls: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sym typeface="+mn-ea"/>
              </a:rPr>
              <a:t>Realistic simulation data is required.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Hard to produce high resolution images with current framework.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 Conclusion &amp; </a:t>
            </a:r>
            <a:r>
              <a:rPr lang="en-US">
                <a:sym typeface="+mn-ea"/>
              </a:rPr>
              <a:t>Discussion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Motivation of research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Methods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Experiment results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Conclusion &amp; Critique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Motivation of Research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635000" y="906780"/>
            <a:ext cx="3232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Principle of PET Imaging </a:t>
            </a:r>
            <a:endParaRPr lang="en-US" sz="20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7597"/>
          <a:stretch>
            <a:fillRect/>
          </a:stretch>
        </p:blipFill>
        <p:spPr>
          <a:xfrm>
            <a:off x="455295" y="1389380"/>
            <a:ext cx="6265545" cy="3247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5670"/>
          <a:stretch>
            <a:fillRect/>
          </a:stretch>
        </p:blipFill>
        <p:spPr>
          <a:xfrm>
            <a:off x="2994025" y="4470400"/>
            <a:ext cx="4790440" cy="1751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10055" y="6254115"/>
            <a:ext cx="6149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chemeClr val="bg1"/>
                </a:solidFill>
              </a:rPr>
              <a:t> Adam Alessio, Introduction to PET Image Reconstruction, 2007</a:t>
            </a:r>
            <a:endParaRPr 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3090" y="1449705"/>
            <a:ext cx="7695565" cy="437642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>
                <a:sym typeface="+mn-ea"/>
              </a:rPr>
              <a:t>Analytical methods: filtered back projection (FBP)</a:t>
            </a:r>
            <a:endParaRPr lang="en-US" sz="2000">
              <a:sym typeface="+mn-ea"/>
            </a:endParaRPr>
          </a:p>
          <a:p>
            <a:r>
              <a:rPr lang="en-US" sz="2000" b="1">
                <a:sym typeface="+mn-ea"/>
              </a:rPr>
              <a:t>Pros:</a:t>
            </a:r>
            <a:r>
              <a:rPr lang="en-US" sz="2000">
                <a:sym typeface="+mn-ea"/>
              </a:rPr>
              <a:t> easy to compute and fast</a:t>
            </a:r>
            <a:endParaRPr lang="en-US" sz="2000">
              <a:sym typeface="+mn-ea"/>
            </a:endParaRPr>
          </a:p>
          <a:p>
            <a:r>
              <a:rPr lang="en-US" sz="2000" b="1">
                <a:sym typeface="+mn-ea"/>
              </a:rPr>
              <a:t>Cons: </a:t>
            </a:r>
            <a:r>
              <a:rPr lang="en-US" sz="2000">
                <a:sym typeface="+mn-ea"/>
              </a:rPr>
              <a:t>cannot model noise</a:t>
            </a:r>
            <a:endParaRPr lang="en-US" sz="2000">
              <a:sym typeface="+mn-ea"/>
            </a:endParaRPr>
          </a:p>
          <a:p>
            <a:endParaRPr lang="en-US" sz="2000"/>
          </a:p>
          <a:p>
            <a:pPr marL="0" indent="0">
              <a:buFont typeface="Arial" panose="020B0604020202090204" pitchFamily="34" charset="0"/>
              <a:buNone/>
            </a:pPr>
            <a:r>
              <a:rPr lang="en-US" sz="2400">
                <a:sym typeface="+mn-ea"/>
              </a:rPr>
              <a:t>Iterative methods: ordered subset expectation maximization (OSEM)</a:t>
            </a:r>
            <a:endParaRPr lang="en-US" sz="2000">
              <a:sym typeface="+mn-ea"/>
            </a:endParaRPr>
          </a:p>
          <a:p>
            <a:pPr/>
            <a:r>
              <a:rPr lang="en-US" sz="2000" b="1"/>
              <a:t>Pros:</a:t>
            </a:r>
            <a:r>
              <a:rPr lang="en-US" sz="2000"/>
              <a:t> reduce noise and consider effects including scatter, attenuation, etc</a:t>
            </a:r>
            <a:endParaRPr lang="en-US" sz="2000"/>
          </a:p>
          <a:p>
            <a:pPr/>
            <a:r>
              <a:rPr lang="en-US" sz="2000" b="1"/>
              <a:t>Cons:</a:t>
            </a:r>
            <a:r>
              <a:rPr lang="en-US" sz="2000"/>
              <a:t> Slow and hard to analyze because of non-linearity</a:t>
            </a:r>
            <a:endParaRPr lang="en-US" sz="2000"/>
          </a:p>
          <a:p>
            <a:pPr marL="0" indent="0">
              <a:buFont typeface="Arial" panose="020B0604020202090204" pitchFamily="34" charset="0"/>
              <a:buNone/>
            </a:pPr>
            <a:endParaRPr lang="en-US" sz="2000">
              <a:sym typeface="+mn-ea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sz="2400">
                <a:sym typeface="+mn-ea"/>
              </a:rPr>
              <a:t>Regularized methods: maximum a posteriori (MAP)</a:t>
            </a:r>
            <a:endParaRPr lang="en-US" sz="2000">
              <a:sym typeface="+mn-ea"/>
            </a:endParaRPr>
          </a:p>
          <a:p>
            <a:pPr/>
            <a:r>
              <a:rPr lang="en-US" sz="2000" b="1">
                <a:sym typeface="+mn-ea"/>
              </a:rPr>
              <a:t>Pros:</a:t>
            </a:r>
            <a:r>
              <a:rPr lang="en-US" sz="2000">
                <a:sym typeface="+mn-ea"/>
              </a:rPr>
              <a:t> no need post-smooth, more accurate</a:t>
            </a:r>
            <a:endParaRPr lang="en-US" sz="2000">
              <a:sym typeface="+mn-ea"/>
            </a:endParaRPr>
          </a:p>
          <a:p>
            <a:pPr/>
            <a:r>
              <a:rPr lang="en-US" sz="2000" b="1">
                <a:sym typeface="+mn-ea"/>
              </a:rPr>
              <a:t>Cons:</a:t>
            </a:r>
            <a:r>
              <a:rPr lang="en-US" sz="2000">
                <a:sym typeface="+mn-ea"/>
              </a:rPr>
              <a:t> slower, and have more variables to adjust</a:t>
            </a:r>
            <a:endParaRPr lang="en-US" sz="2000"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Conventional reconstruction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755" y="934085"/>
            <a:ext cx="2270125" cy="4044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1335" y="906145"/>
            <a:ext cx="2725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Inverse problem:</a:t>
            </a:r>
            <a:endParaRPr 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8335" y="1064260"/>
            <a:ext cx="7867015" cy="49504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3200"/>
              <a:t>Use deep network as reconstruction function:</a:t>
            </a:r>
            <a:endParaRPr lang="en-US" sz="3200"/>
          </a:p>
          <a:p>
            <a:r>
              <a:rPr lang="en-US"/>
              <a:t>End-to-end learning: directly learn inverse of pysical model, statistic model, and the regularization. </a:t>
            </a:r>
            <a:endParaRPr lang="en-US"/>
          </a:p>
          <a:p>
            <a:r>
              <a:rPr lang="en-US"/>
              <a:t>Computational efficiency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Workflow:</a:t>
            </a:r>
            <a:br>
              <a:rPr lang="en-US"/>
            </a:br>
            <a:r>
              <a:rPr lang="en-US"/>
              <a:t>1. Generate dataset of PET-to-sinogram images</a:t>
            </a:r>
            <a:endParaRPr lang="en-US"/>
          </a:p>
          <a:p>
            <a:pPr marL="0" indent="0">
              <a:buNone/>
            </a:pPr>
            <a:r>
              <a:rPr lang="en-US"/>
              <a:t>2. Train a deep network with generated data</a:t>
            </a: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25356"/>
          <a:stretch>
            <a:fillRect/>
          </a:stretch>
        </p:blipFill>
        <p:spPr>
          <a:xfrm>
            <a:off x="7202805" y="911860"/>
            <a:ext cx="1929130" cy="18789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 Generation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1860"/>
            <a:ext cx="7101840" cy="18878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35610" y="2888615"/>
            <a:ext cx="83902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3D XCAT digital phantom</a:t>
            </a:r>
            <a:endParaRPr lang="en-US"/>
          </a:p>
          <a:p>
            <a:r>
              <a:rPr lang="en-US"/>
              <a:t>- 350 patients with 280 slices</a:t>
            </a:r>
            <a:endParaRPr lang="en-US"/>
          </a:p>
          <a:p>
            <a:r>
              <a:rPr lang="en-US"/>
              <a:t>- adjust parameters to simulate the variance in patients (</a:t>
            </a:r>
            <a:r>
              <a:rPr lang="en-US">
                <a:sym typeface="+mn-ea"/>
              </a:rPr>
              <a:t>position, organ shape and size, gender,  tracer activity</a:t>
            </a:r>
            <a:r>
              <a:rPr lang="en-US"/>
              <a:t>)</a:t>
            </a:r>
            <a:endParaRPr lang="en-US"/>
          </a:p>
          <a:p>
            <a:r>
              <a:rPr lang="en-US"/>
              <a:t>2. PETSTEP simulator</a:t>
            </a:r>
            <a:endParaRPr lang="en-US"/>
          </a:p>
          <a:p>
            <a:r>
              <a:rPr lang="en-US"/>
              <a:t>- model GE D710/690 PET/CT scanner with 288 angular x381 radial bins</a:t>
            </a:r>
            <a:endParaRPr lang="en-US"/>
          </a:p>
          <a:p>
            <a:r>
              <a:rPr lang="en-US"/>
              <a:t>- introduce independently distributed scatter, random, and attenuation factors</a:t>
            </a:r>
            <a:endParaRPr lang="en-US"/>
          </a:p>
          <a:p>
            <a:r>
              <a:rPr lang="en-US"/>
              <a:t>3. Precorrect sinogram data as input of DeepPET net</a:t>
            </a:r>
            <a:endParaRPr lang="en-US"/>
          </a:p>
          <a:p>
            <a:r>
              <a:rPr lang="en-US"/>
              <a:t>- </a:t>
            </a:r>
            <a:endParaRPr lang="en-US"/>
          </a:p>
          <a:p>
            <a:r>
              <a:rPr lang="en-US"/>
              <a:t>                          μ,γ is attenuation and random and scatter effects.</a:t>
            </a:r>
            <a:endParaRPr lang="en-US"/>
          </a:p>
          <a:p>
            <a:r>
              <a:rPr lang="en-US"/>
              <a:t>- crop empty corner (first and last 56 radial bins)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5121275"/>
            <a:ext cx="128524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DeepPET Training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629920" y="4266565"/>
            <a:ext cx="7887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Input:</a:t>
            </a:r>
            <a:r>
              <a:rPr lang="en-US"/>
              <a:t> precorrected sinogram with shape (288x269)</a:t>
            </a:r>
            <a:endParaRPr lang="en-US"/>
          </a:p>
          <a:p>
            <a:r>
              <a:rPr lang="en-US" b="1"/>
              <a:t>Network: </a:t>
            </a:r>
            <a:r>
              <a:rPr lang="en-US"/>
              <a:t>encoder-decoder structure with 4 downsampling and 4 upsampling</a:t>
            </a:r>
            <a:endParaRPr lang="en-US"/>
          </a:p>
          <a:p>
            <a:r>
              <a:rPr lang="en-US" b="1"/>
              <a:t>Output:</a:t>
            </a:r>
            <a:r>
              <a:rPr lang="en-US"/>
              <a:t> PET image with shape (128x128)</a:t>
            </a:r>
            <a:endParaRPr lang="en-US"/>
          </a:p>
          <a:p>
            <a:r>
              <a:rPr lang="en-US" b="1">
                <a:sym typeface="+mn-ea"/>
              </a:rPr>
              <a:t>Dataset:</a:t>
            </a:r>
            <a:r>
              <a:rPr lang="en-US">
                <a:sym typeface="+mn-ea"/>
              </a:rPr>
              <a:t> 245 patient for training, 52 for validation, 53 for testing</a:t>
            </a:r>
            <a:endParaRPr lang="en-US"/>
          </a:p>
          <a:p>
            <a:r>
              <a:rPr lang="en-US" b="1"/>
              <a:t>Loss function:</a:t>
            </a:r>
            <a:r>
              <a:rPr lang="en-US"/>
              <a:t> MSE</a:t>
            </a:r>
            <a:endParaRPr lang="en-US"/>
          </a:p>
          <a:p>
            <a:r>
              <a:rPr lang="en-US" b="1"/>
              <a:t>Optimizer:</a:t>
            </a:r>
            <a:r>
              <a:rPr lang="en-US"/>
              <a:t> Adam</a:t>
            </a:r>
            <a:endParaRPr lang="en-US"/>
          </a:p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9140" y="1024255"/>
            <a:ext cx="7886700" cy="3182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38145" y="822960"/>
            <a:ext cx="178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GT PET image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Experiment Results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6030" y="1144905"/>
            <a:ext cx="6631305" cy="37312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47570" y="4876165"/>
            <a:ext cx="597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Average bias versus noise of different methods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DeepPET has faster and superior performance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897255"/>
            <a:ext cx="5241290" cy="5361305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/>
        </p:nvGraphicFramePr>
        <p:xfrm>
          <a:off x="5774690" y="1546225"/>
          <a:ext cx="328549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/>
                <a:gridCol w="963930"/>
                <a:gridCol w="663575"/>
                <a:gridCol w="748665"/>
              </a:tblGrid>
              <a:tr h="4191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DeepPET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FBP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OSEM</a:t>
                      </a:r>
                      <a:endParaRPr lang="en-US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Time(ms)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6.47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19.2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687</a:t>
                      </a:r>
                      <a:endParaRPr lang="en-US" b="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rRMSE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0.60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0.92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0.67</a:t>
                      </a:r>
                      <a:endParaRPr lang="en-US" b="0"/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SSIM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0.98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0.87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0.97</a:t>
                      </a:r>
                      <a:endParaRPr lang="en-US" b="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PSNR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34.69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30.85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33.59</a:t>
                      </a:r>
                      <a:endParaRPr lang="en-US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887720" y="382905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Improvement is significant via one-way ANOVA test with Bonferroni correction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astasioLab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2VUMGdYRzFoZEdoaVpudFFmWGdyYmlCY1hRPT0iLAogICAiTGF0ZXhJbWdCYXNlNjQiIDogImlWQk9SdzBLR2dvQUFBQU5TVWhFVWdBQUFaOEFBQUJLQkFNQUFBQ1dTRVNQQUFBQU1GQk1WRVgvLy84QUFBQUFBQUFBQUFBQUFBQUFBQUFBQUFBQUFBQUFBQUFBQUFBQUFBQUFBQUFBQUFBQUFBQUFBQUFBQUFBdjNhQjdBQUFBRDNSU1RsTUFacnZ2cTBReXpkMTJtU0tKVkJCaHpNcjdBQUFBQ1hCSVdYTUFBQTdFQUFBT3hBR1ZLdzRiQUFBSVRVbEVRVlJvQmQxYXk0dWJWUlMvTTUzTWV6S2ppQ0JDRStoT0Z4a1l4V0sxWDZBTEY0b1psSzRLVGpicU1nTXVCQVcvb2ExWUs1Z0IvNENabFpzS2FlbEtFQklzZ3JqSm9EdGRKT0NUZ2t6YlZDZFcyK001OTVXYjczRy81UFpyR3VZdWNsL25jWC8zbkh2dTR3dGphYVlaQ0tiT1I2KzhrYWFHRWNzS0F5S0FGeStQZUJqcHFZc0dCQWNyNmFrWXJhVEpOVXpDNjZpMDVva3lkTXVqSFVlNjJueEM4WStRbWIxeWltTzZrNjZLMFVvekFhSG1IemlpemRHT0lWVnRBVUNzUklnTzJxbnFHS213SUtCSkFnVDVrWTRoVldWQlFBc2MwRTBYSFJPWFhMalM1Z2tDRWo0SGJRYzlsVnNPVEttemhBRGx1SWthRG9wYVhRZW0xRmxDZ09vYzBLcURvbHpIZ1NsMWxoQ2dmUTdvYndkRll3cG9tUU9TVysxUXNNWWFrTXRoWWF3QnVRU3NNUVYwaEx2Y0lRSWsxdENoYzdsREZ4VHVEaFhmQkxIckduclVlMmJkUVYwTVM4dytkRStUTDN4ZFBidEN0WVZ2NGZ5ZWJvNG8yQUV0SFh2dWM4NlUvZkdkem5rdVVjaDRHNDdEYlMzdU01ZlZxN214RUFLMHdZTkNVZEZNRjZBRHNJM1ZKdUQxbGdweHlRNm9oR0oya1RWYkE2Z2Fnakp3aWVWNEQ4bGROSHFvUG53S0FXcHlRR1VsS2RkOWtsMEhuTGJKemxHV0tkaUNoUlhRVkxlOFNHTFlUZ2NOOVRvdmNoMFY5TzVsVUNjVGpMRzdTclZiSGdMa0VTQTk3bmtnNTlpQklpdHRNamJoUXpsZWpSVlE3aVJqSGhwNGloc1pMeW03UWxEVzIyTnNWdU9yQTFjWXJ5U3h4NmZ4R3pGdGd1cXdwZmlhSjZoMEJPNHVIbUNPM3RLZ2VuU3lBcUp4RitBR0s3elBtVXZLSmxNMGQ4dWd6clU1c0UxWnRONytWcC9HYndEYW9Icm5zaVNhRUtWNTZGYitaV3dKdTRyOTdHYk5CbWlKcmhZMXVEc2oxM3hMeFlFS2haODZxQXRZQ2NBVVNlWGZUc2VsTTBGU3F2czRTQU9RTU5BbmlyTCtGeS9OQVhpN3VJeVF0S0c2d3JrTjBDVE5XUW51bFBLQ3I2SnNVbWhndzRhRzRXbm5FM1FZUkR6VUdwTzJGWkdSKzBTckxYUUY0NC81UnVJM09DbkJSS1BScVdqZDRBMFViWUQyeVJBK2lwWTgrOUltMHlRWFRTZGREdGVXSG91a3pLRFN1SlNYTkdibUUvSHRSeWc5OGQwcHp0bFpVUVFUVWc5YWlGd0ZMZFRiTUJSTkw3Y0J5dVdSemdOQXgrV3B6bWVJc1hudWd0b3VPSE1xM2tsQ3hzU2crTWdDUDkybzJmVURSTGlBR2xyV0VmbFlNZzlBdnJkUVZiRkpVNWdGR3lBZko0bmVYOVJjVlNTZ1pUcVNvQkVvd3pRRkdEZnVMNFVBM1RaZ3QxYUZjRFFOMTVQNXlhYk1Cb2c4QzJPSzhqamNTc1hpcjVCY25DOHVuanQxM3FaaWdMNStRTWZmZTl6azRTc1dHNVlCTnMzMjZMSUZVSVo4RjhldC9ha0c0a1dsdVlzZHVEYUxtR0dxMy9kQlFVUzVVS2dVNGhsZnNRUHJzUUJhL0ErbHpCclQ0c3RvOWhwYWpvTGN1dENJaGl1TGt2T3ZzRkFNK3hleXZhVTF4aER5Wmd1Z3pOTklnWkd0b2ZnQkNLSk1KVkQ3YWtuSGI5VTNkRzRGcEtUVjR2UmszelEydlZySHFKeW1xZTlQeHJSZ0dCQTdIS2Zvb2RQaHJwOXptTnBBZ0txOTFkd3YrMmVJVGNIOWhCK2NGSGN2REdBTEJndTV0aUsySWNVeGNENElvR3h2Q2dOeU4yTHhoSFo4eG94cE1aY1R4ZW90SVRkcUd3cG9US3dPQWdpbjBIQVFVK1NVRjR2b1E1T095dWEwMU0xb2hqRzBJWWhUMklic1VVNm9NZllKMlJDZFdZSUNNWmpUa2pPaldVdFhNSDdubzJVUDN1b0RKVHQ5bjRQRWt5WUFNdGVOTDdjaExxeWdnMXpkTkZ5OEltdVBUM2dTQUpueDFpSXNBWkF4TGJqNGphamR1MCsydEswc2FoSzZmTUtUQUtnMTBEYkVFZ0FaMDRLSFhYVktaV3hhbitUb0Foa2U3clM1R2ZTVno0U0o1WDBvUW94SmkzcmFaajJtbkFESW1CWTAxcFlXZ3Vqb2JrR3BHaEVic3g1T2VFemFGbXg5dno2bjdXc0tWYXFteDRkNmRVTUNJR1A2NnpxdUlUT0d0bFVoQStOZ2VQZHl1Zy9aTFlSNjZPSlA2VEdSUmY4bUFQSjd1M05UWEI3NFFZNk9lRVVoc0xmRG1ncWM3a09tZ0ZBWjljanJTdGFLM0E3STNJYWt5ZjB5NmNKWUxWM0hqSU9oVVF6YU1JRExvUjdwNUhQNlBoTWwzZzdJT0w1aEdDRFhXaERUczZ5dmZXaXJmSlRnb2Rxc2dINWRKMW05SlR3YmRuRkRtUjBRdm9tcXRZOUZDbktMNGdVSUFlMEpLZnZhVm9iVVlZczJRSXZRS2FPOGlwNjRqWk0yOFhaQStOK3ZMY21OTTdTSnhWbmh5T2h5Zk40WTIwbGhHN0llZlpwQ2NVMC9jL3JiN29DV3RSUzZsNjZnb01vcWw0Wkk5M2doNjBWdFF6YU5VWDBXQzlHanhnM2tRVDNibkhWQ1hKdWp4RkNiM1VJYmF0ejhodHBHK29LUXF0L244ZVZDUGtPU05OZGtBVVN2Y1Z1TXpjblBCbmpqanpselM5MTJRR2p1dGlSRWJGamk3d3lZWTRqSTh3NmtzSzVSVHBUNFl3R0UwWTFNVTc5WkVocXoxWVpWbkIyUWNSNnQ4eDFwVnYyaHFDQ2lCWjRZMUVYUHFpYStNL0NQeHEwZ3BYeGVMQlRyUXVNZnRsZEdaTFlENnUzT3VQT1FwR1plS3J6S3E5blNjZjJhSlR1R3pYQTFtbWsxeUw4QVhUVFFWSmZOY1kwWkx4K2s2SzliQWFGamFZZWRJd3ZOZGR1U2ZkcURsOW5DdGU1VjVYdjlZZ2V2SlFGaU93ZDdiS242S1gyOGU1WDlXVEJPL0pGS3JJQndRZDdUWEQ2VXB3c25kUFVYd0srU3NGMVh3VWQzREZtWWdiVUw3OHAwWWMwTFdZZ3RlZlQ1czQwZnVqdzRCd2ZyQ2ZLdGdQQ2cwTkQ4djBQWEk3a3FmWFVNemg1bHVUUzJJU1V5T2w5NnlidFlwcTZKWTUybmVJRXFjY2tLaUYxN3dlRDdQdXJEZCsvbWFsQSt6S0lkVVBMSStxNnh5ZVFQbnVJK0FVVmZIaDc4c09NMXVBSEt2aVVsNGtFaEh5LzhZZlRrN0Nlam1DSFY0QVBSVTNud01TRm1DSEhORzliYlVnd1hYc0RsZGJpVXhra3VSb3RiODh5TERud3Q5UlVNZDk2VER2eGp4MUpTUjJ6YzV2ZkdiblFPQS9MVmc4V09jajBISWVQRVVwWDNQdlM0NGppTnkza3NKZmlZODRvanQ3T1k4V0dVSDlvem5uSFVHNS9ST1l4azVsYWJ1SnJ3ckFQek9MSmtxLzljWnROTnVOTWV4OUc1ak9rNmRNNEJQSDlvOEREMkpWNkd2bkdaaW5IaytSOVFWMnArdlpwUTZR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AnastasioLab</Template>
  <TotalTime>0</TotalTime>
  <Words>2719</Words>
  <Application>WPS Writer</Application>
  <PresentationFormat>On-screen Show (4:3)</PresentationFormat>
  <Paragraphs>159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Helvetica Light</vt:lpstr>
      <vt:lpstr>Helvetica</vt:lpstr>
      <vt:lpstr>Calibri</vt:lpstr>
      <vt:lpstr>Helvetica Neue</vt:lpstr>
      <vt:lpstr>Courier New</vt:lpstr>
      <vt:lpstr>微软雅黑</vt:lpstr>
      <vt:lpstr>汉仪旗黑</vt:lpstr>
      <vt:lpstr>Arial Unicode MS</vt:lpstr>
      <vt:lpstr>汉仪书宋二KW</vt:lpstr>
      <vt:lpstr>Wingdings</vt:lpstr>
      <vt:lpstr>宋体-简</vt:lpstr>
      <vt:lpstr>等线</vt:lpstr>
      <vt:lpstr>汉仪中等线KW</vt:lpstr>
      <vt:lpstr>AnastasioLab</vt:lpstr>
      <vt:lpstr>Title Slide</vt:lpstr>
      <vt:lpstr>Agenda </vt:lpstr>
      <vt:lpstr>Title only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toro gonzales</dc:creator>
  <cp:lastModifiedBy>zongfan</cp:lastModifiedBy>
  <cp:revision>735</cp:revision>
  <dcterms:created xsi:type="dcterms:W3CDTF">2021-05-04T20:12:54Z</dcterms:created>
  <dcterms:modified xsi:type="dcterms:W3CDTF">2021-05-04T20:12:54Z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1033-3.4.2.5348</vt:lpwstr>
  </property>
</Properties>
</file>