
<file path=[Content_Types].xml><?xml version="1.0" encoding="utf-8"?>
<Types xmlns="http://schemas.openxmlformats.org/package/2006/content-types">
  <Default Extension="png" ContentType="image/png"/>
  <Default Extension="tiff" ContentType="image/tif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1510" r:id="rId3"/>
    <p:sldId id="1512" r:id="rId5"/>
    <p:sldId id="1513" r:id="rId6"/>
    <p:sldId id="1514" r:id="rId7"/>
    <p:sldId id="1516" r:id="rId8"/>
    <p:sldId id="1515" r:id="rId9"/>
    <p:sldId id="1517" r:id="rId10"/>
    <p:sldId id="1518" r:id="rId11"/>
    <p:sldId id="1519" r:id="rId12"/>
    <p:sldId id="1520" r:id="rId13"/>
    <p:sldId id="1521" r:id="rId14"/>
    <p:sldId id="1522" r:id="rId15"/>
    <p:sldId id="1524" r:id="rId16"/>
    <p:sldId id="152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D3A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8" autoAdjust="0"/>
    <p:restoredTop sz="86977" autoAdjust="0"/>
  </p:normalViewPr>
  <p:slideViewPr>
    <p:cSldViewPr snapToGrid="0" snapToObjects="1">
      <p:cViewPr varScale="1">
        <p:scale>
          <a:sx n="72" d="100"/>
          <a:sy n="72" d="100"/>
        </p:scale>
        <p:origin x="1373" y="62"/>
      </p:cViewPr>
      <p:guideLst/>
    </p:cSldViewPr>
  </p:slideViewPr>
  <p:outlineViewPr>
    <p:cViewPr>
      <p:scale>
        <a:sx n="33" d="100"/>
        <a:sy n="33" d="100"/>
      </p:scale>
      <p:origin x="0" y="-496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79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F814D-1FAE-6542-A2F0-984321EE68F8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E3D16-A264-3D44-B41D-7AF9AB4BC0D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75% with 10% false alerts</a:t>
            </a:r>
            <a:endParaRPr lang="en-US"/>
          </a:p>
          <a:p>
            <a:endParaRPr lang="en-US"/>
          </a:p>
          <a:p>
            <a:r>
              <a:rPr lang="en-US"/>
              <a:t>79% of hyperglycaemic points (BG &gt; 17 mmol/L) with 8% false alerts. 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products: contraception, homorn therapy, smoking cessation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NIR spectra are made up of broad bands corresponding to overlapping peaks: the overtones (ie, first, second, third, and combination overtones), are formed by molecular vibrations.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tiff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/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/>
                    </a14:imgEffect>
                  </a14:imgLayer>
                </a14:imgProps>
              </a:ext>
            </a:extLst>
          </a:blip>
          <a:srcRect l="12500" t="39561" r="20732" b="40015"/>
          <a:stretch>
            <a:fillRect/>
          </a:stretch>
        </p:blipFill>
        <p:spPr>
          <a:xfrm>
            <a:off x="0" y="5257800"/>
            <a:ext cx="9144000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0087"/>
            <a:ext cx="9144000" cy="202918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b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5510" y="155471"/>
            <a:ext cx="8735352" cy="493064"/>
            <a:chOff x="205510" y="5623582"/>
            <a:chExt cx="7958474" cy="493064"/>
          </a:xfrm>
        </p:grpSpPr>
        <p:sp>
          <p:nvSpPr>
            <p:cNvPr id="13" name="Rectangle 12"/>
            <p:cNvSpPr/>
            <p:nvPr/>
          </p:nvSpPr>
          <p:spPr>
            <a:xfrm>
              <a:off x="5559377" y="5629376"/>
              <a:ext cx="26046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0" spc="113" dirty="0">
                  <a:solidFill>
                    <a:srgbClr val="030121"/>
                  </a:solidFill>
                  <a:latin typeface="Helvetica" pitchFamily="2" charset="0"/>
                  <a:cs typeface="Helvetica" pitchFamily="2" charset="0"/>
                </a:rPr>
                <a:t>Bioengineering Department</a:t>
              </a:r>
              <a:endParaRPr lang="en-US" sz="900" b="0" spc="113" dirty="0">
                <a:solidFill>
                  <a:srgbClr val="030121"/>
                </a:solidFill>
                <a:latin typeface="Helvetica" pitchFamily="2" charset="0"/>
                <a:cs typeface="Helvetica" pitchFamily="2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900" b="0" spc="113" dirty="0">
                  <a:solidFill>
                    <a:srgbClr val="030121"/>
                  </a:solidFill>
                  <a:latin typeface="Helvetica" pitchFamily="2" charset="0"/>
                  <a:cs typeface="Helvetica" pitchFamily="2" charset="0"/>
                </a:rPr>
                <a:t>GRAINGER COLLEGE OF ENGINEERING</a:t>
              </a:r>
              <a:endParaRPr lang="en-US" sz="900" b="0" spc="113" dirty="0">
                <a:solidFill>
                  <a:srgbClr val="030121"/>
                </a:solidFill>
                <a:latin typeface="Helvetica" pitchFamily="2" charset="0"/>
                <a:cs typeface="Helvetica" pitchFamily="2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510" y="5623582"/>
              <a:ext cx="1654310" cy="49306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5105810"/>
          </a:xfrm>
        </p:spPr>
        <p:txBody>
          <a:bodyPr/>
          <a:lstStyle>
            <a:lvl2pPr marL="628650" indent="-285750">
              <a:buFont typeface="Calibri" panose="020F0502020204030204" pitchFamily="34" charset="0"/>
              <a:buChar char="−"/>
              <a:defRPr/>
            </a:lvl2pPr>
            <a:lvl3pPr marL="857250" indent="-171450">
              <a:buSzPct val="50000"/>
              <a:buFont typeface="Courier New" panose="0207040902020509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fld id="{806341B2-A25D-4945-91E3-9459E49980BC}" type="slidenum">
              <a:rPr lang="en-US" smtClean="0"/>
            </a:fld>
            <a:endParaRPr lang="en-US" dirty="0"/>
          </a:p>
        </p:txBody>
      </p:sp>
      <p:sp>
        <p:nvSpPr>
          <p:cNvPr id="5" name="Title Placeholder 17"/>
          <p:cNvSpPr>
            <a:spLocks noGrp="1"/>
          </p:cNvSpPr>
          <p:nvPr>
            <p:ph type="title"/>
          </p:nvPr>
        </p:nvSpPr>
        <p:spPr>
          <a:xfrm>
            <a:off x="2382" y="0"/>
            <a:ext cx="9141618" cy="822960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2380" y="834890"/>
            <a:ext cx="9146381" cy="0"/>
          </a:xfrm>
          <a:prstGeom prst="line">
            <a:avLst/>
          </a:prstGeom>
          <a:ln w="25400" cmpd="dbl">
            <a:solidFill>
              <a:srgbClr val="DD4D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20934"/>
            <a:ext cx="3886200" cy="515603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20934"/>
            <a:ext cx="3886200" cy="515603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fld id="{806341B2-A25D-4945-91E3-9459E49980BC}" type="slidenum">
              <a:rPr lang="en-US" smtClean="0"/>
            </a:fld>
            <a:endParaRPr lang="en-US" dirty="0"/>
          </a:p>
        </p:txBody>
      </p:sp>
      <p:sp>
        <p:nvSpPr>
          <p:cNvPr id="6" name="Title Placeholder 17"/>
          <p:cNvSpPr>
            <a:spLocks noGrp="1"/>
          </p:cNvSpPr>
          <p:nvPr>
            <p:ph type="title"/>
          </p:nvPr>
        </p:nvSpPr>
        <p:spPr>
          <a:xfrm>
            <a:off x="2382" y="0"/>
            <a:ext cx="9141618" cy="822960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03177"/>
            <a:ext cx="3886200" cy="504469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fld id="{806341B2-A25D-4945-91E3-9459E49980BC}" type="slidenum">
              <a:rPr lang="en-US" smtClean="0"/>
            </a:fld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745667" y="1003178"/>
            <a:ext cx="3769684" cy="504469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2382" y="0"/>
            <a:ext cx="9141618" cy="822960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93993"/>
            <a:ext cx="3868340" cy="55403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87729"/>
            <a:ext cx="3868340" cy="405731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93993"/>
            <a:ext cx="3887391" cy="55403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87729"/>
            <a:ext cx="3887391" cy="405731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fld id="{806341B2-A25D-4945-91E3-9459E49980BC}" type="slidenum">
              <a:rPr lang="en-US" smtClean="0"/>
            </a:fld>
            <a:endParaRPr lang="en-US" dirty="0"/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2382" y="0"/>
            <a:ext cx="9141618" cy="822960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fld id="{806341B2-A25D-4945-91E3-9459E49980BC}" type="slidenum">
              <a:rPr lang="en-US" smtClean="0"/>
            </a:fld>
            <a:endParaRPr lang="en-US" dirty="0"/>
          </a:p>
        </p:txBody>
      </p:sp>
      <p:sp>
        <p:nvSpPr>
          <p:cNvPr id="4" name="Title Placeholder 17"/>
          <p:cNvSpPr>
            <a:spLocks noGrp="1"/>
          </p:cNvSpPr>
          <p:nvPr>
            <p:ph type="title"/>
          </p:nvPr>
        </p:nvSpPr>
        <p:spPr>
          <a:xfrm>
            <a:off x="2382" y="0"/>
            <a:ext cx="9141618" cy="822960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41B2-A25D-4945-91E3-9459E49980B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16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1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575300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38300"/>
            <a:ext cx="2949178" cy="43942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41B2-A25D-4945-91E3-9459E49980B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9271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1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2"/>
            <a:ext cx="4629150" cy="54038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9400"/>
            <a:ext cx="2949178" cy="4319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41B2-A25D-4945-91E3-9459E49980B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2381" y="6317156"/>
            <a:ext cx="9144000" cy="540627"/>
          </a:xfrm>
          <a:prstGeom prst="rect">
            <a:avLst/>
          </a:prstGeom>
          <a:solidFill>
            <a:srgbClr val="DD4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/>
          <p:cNvSpPr/>
          <p:nvPr/>
        </p:nvSpPr>
        <p:spPr>
          <a:xfrm>
            <a:off x="1798608" y="6440901"/>
            <a:ext cx="158467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spc="113" dirty="0">
                <a:solidFill>
                  <a:schemeClr val="bg1"/>
                </a:solidFill>
                <a:latin typeface="Helvetica Light" pitchFamily="34" charset="0"/>
                <a:cs typeface="Arial" panose="020B0604020202090204" pitchFamily="34" charset="0"/>
              </a:rPr>
              <a:t>Bioengineering</a:t>
            </a:r>
            <a:endParaRPr lang="en-US" sz="1350" b="1" spc="113" dirty="0">
              <a:solidFill>
                <a:schemeClr val="bg1"/>
              </a:solidFill>
              <a:latin typeface="Helvetica Light" pitchFamily="34" charset="0"/>
              <a:cs typeface="Arial" panose="020B060402020209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28650" y="1079863"/>
            <a:ext cx="7886700" cy="5097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fld id="{9612CAAD-3EC8-4A49-BCC9-82D7BB048A95}" type="slidenum">
              <a:rPr lang="en-US" smtClean="0"/>
            </a:fld>
            <a:endParaRPr lang="en-US" dirty="0"/>
          </a:p>
        </p:txBody>
      </p:sp>
      <p:sp>
        <p:nvSpPr>
          <p:cNvPr id="18" name="Title Placeholder 17"/>
          <p:cNvSpPr>
            <a:spLocks noGrp="1"/>
          </p:cNvSpPr>
          <p:nvPr userDrawn="1">
            <p:ph type="title"/>
          </p:nvPr>
        </p:nvSpPr>
        <p:spPr>
          <a:xfrm>
            <a:off x="2382" y="0"/>
            <a:ext cx="9141618" cy="822960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53146"/>
            <a:ext cx="9141619" cy="64008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15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2380" y="834890"/>
            <a:ext cx="9146381" cy="0"/>
          </a:xfrm>
          <a:prstGeom prst="line">
            <a:avLst/>
          </a:prstGeom>
          <a:ln w="38100" cmpd="sng">
            <a:solidFill>
              <a:srgbClr val="DD4D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56523" y="6457372"/>
            <a:ext cx="1387992" cy="2805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Calibri" panose="020F050202020403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Courier New" panose="0207040902020509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Courier New" panose="02070409020205090404" pitchFamily="49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Courier New" panose="0207040902020509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1092282"/>
            <a:ext cx="9144000" cy="2029185"/>
          </a:xfrm>
        </p:spPr>
        <p:txBody>
          <a:bodyPr/>
          <a:lstStyle/>
          <a:p>
            <a:r>
              <a:rPr lang="en-US" sz="3200" dirty="0"/>
              <a:t>The GlucoWatch</a:t>
            </a:r>
            <a:r>
              <a:rPr lang="en-US" sz="3200" baseline="30000" dirty="0"/>
              <a:t>@</a:t>
            </a:r>
            <a:r>
              <a:rPr lang="en-US" sz="3200" dirty="0"/>
              <a:t> biographer: a frequent, automatic and noninvasive glucose monitor</a:t>
            </a:r>
            <a:endParaRPr lang="en-US" sz="32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143000" y="4016058"/>
            <a:ext cx="6858000" cy="1655762"/>
          </a:xfrm>
        </p:spPr>
        <p:txBody>
          <a:bodyPr/>
          <a:lstStyle/>
          <a:p>
            <a:r>
              <a:rPr lang="en-US" dirty="0"/>
              <a:t>Presenter: Zong Fan</a:t>
            </a:r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1071880" y="2992755"/>
            <a:ext cx="7211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Michael J. Tierney, Janet A. Tamada, Russell O. Potts, Richard C. Eastman, Kenneth Pitzer, Neil R. Ackerman and Steven J. Fermi, Cygnus Research Team</a:t>
            </a:r>
            <a:endParaRPr lang="en-US"/>
          </a:p>
          <a:p>
            <a:r>
              <a:rPr lang="en-US"/>
              <a:t>Ann Med. 2000 Dec;32:632-41. doi: 10.3109/07853890009002034.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Factors that affect measurement accuracy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425450" y="822960"/>
            <a:ext cx="6032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ym typeface="+mn-ea"/>
              </a:rPr>
              <a:t>Factor 1.</a:t>
            </a:r>
            <a:r>
              <a:rPr lang="en-US" sz="2800">
                <a:sym typeface="+mn-ea"/>
              </a:rPr>
              <a:t>  </a:t>
            </a:r>
            <a:r>
              <a:rPr lang="en-US" sz="2800" b="1">
                <a:sym typeface="+mn-ea"/>
              </a:rPr>
              <a:t>blood glucose range</a:t>
            </a:r>
            <a:endParaRPr lang="en-US" sz="2800" b="1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332220" y="5266690"/>
            <a:ext cx="28124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Table 3 Effect of blood glucose range on GlucoWatch accuracy</a:t>
            </a:r>
            <a:endParaRPr lang="en-US" sz="20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4260" y="912495"/>
            <a:ext cx="3000375" cy="42525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" y="1344930"/>
            <a:ext cx="6288405" cy="493649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41400" y="2205355"/>
            <a:ext cx="4801235" cy="21399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0765" y="2644140"/>
            <a:ext cx="4801235" cy="213995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47205" y="3386455"/>
            <a:ext cx="2219325" cy="225425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1400" y="4679315"/>
            <a:ext cx="4801235" cy="21399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Factors that affect GlucoWatch accuracy(continue)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6693535" y="2224405"/>
            <a:ext cx="21850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Table 4 Effect of rate of change of blood glucose on GlucoWatch accuracy</a:t>
            </a:r>
            <a:endParaRPr lang="en-US" sz="2000"/>
          </a:p>
        </p:txBody>
      </p:sp>
      <p:sp>
        <p:nvSpPr>
          <p:cNvPr id="7" name="Text Box 6"/>
          <p:cNvSpPr txBox="1"/>
          <p:nvPr/>
        </p:nvSpPr>
        <p:spPr>
          <a:xfrm>
            <a:off x="656590" y="4650105"/>
            <a:ext cx="83883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sz="2800" b="1">
                <a:sym typeface="+mn-ea"/>
              </a:rPr>
              <a:t>Factor 3.</a:t>
            </a:r>
            <a:r>
              <a:rPr lang="en-US" sz="2800">
                <a:sym typeface="+mn-ea"/>
              </a:rPr>
              <a:t> Ethnicity 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African-Americans have negative values for MD</a:t>
            </a:r>
            <a:endParaRPr lang="en-US" sz="2800"/>
          </a:p>
          <a:p>
            <a:pPr marL="0" indent="0">
              <a:buNone/>
            </a:pPr>
            <a:r>
              <a:rPr lang="en-US" sz="2800" b="1">
                <a:sym typeface="+mn-ea"/>
              </a:rPr>
              <a:t>Factor 4. </a:t>
            </a:r>
            <a:r>
              <a:rPr lang="en-US" sz="2800">
                <a:sym typeface="+mn-ea"/>
              </a:rPr>
              <a:t>Body mass index</a:t>
            </a:r>
            <a:endParaRPr lang="en-US" sz="28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56590" y="822960"/>
            <a:ext cx="72351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 b="1">
                <a:sym typeface="+mn-ea"/>
              </a:rPr>
              <a:t>Factor 2.</a:t>
            </a:r>
            <a:r>
              <a:rPr lang="en-US" sz="2800">
                <a:sym typeface="+mn-ea"/>
              </a:rPr>
              <a:t> change rate of blood glucose level</a:t>
            </a:r>
            <a:endParaRPr lang="en-US" sz="2800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6590" y="1266825"/>
            <a:ext cx="5783580" cy="338328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55955" y="2506980"/>
            <a:ext cx="2755265" cy="45466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5955" y="4001135"/>
            <a:ext cx="2755265" cy="504190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514350" indent="-514350">
              <a:buAutoNum type="arabicPeriod"/>
            </a:pPr>
            <a:r>
              <a:rPr lang="en-US"/>
              <a:t>Clinical trials show GlucoWatch biographer are accurate and precise compared to serial fingerstick glucose measurement over a 12-h period.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r>
              <a:rPr lang="en-US"/>
              <a:t>This noninvasive method extends the glucose measurement time range and provides accurate glycaemic alert.</a:t>
            </a:r>
            <a:endParaRPr lang="en-US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r>
              <a:rPr lang="en-US"/>
              <a:t>Efficient data enables analysis of trend and pattern of glucose levels for better and personalized glycaemic control regimen.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 Conclusion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071245"/>
            <a:ext cx="8333105" cy="5106035"/>
          </a:xfrm>
        </p:spPr>
        <p:txBody>
          <a:bodyPr>
            <a:normAutofit lnSpcReduction="20000"/>
          </a:bodyPr>
          <a:p>
            <a:r>
              <a:rPr lang="en-US"/>
              <a:t>Higher Hyperglycarmic and Hypoglycaemic alert accuracy (75% and 79%, respectively) are required for practical use.</a:t>
            </a:r>
            <a:endParaRPr lang="en-US"/>
          </a:p>
          <a:p>
            <a:r>
              <a:rPr lang="en-US"/>
              <a:t>Biosafety is a big problem (0.8% strong skin irritation).</a:t>
            </a:r>
            <a:endParaRPr lang="en-US"/>
          </a:p>
          <a:p>
            <a:r>
              <a:rPr lang="en-US"/>
              <a:t>Practically poor performance, relatively complex operation, and imcompability with existing monitoring standard lead its failure. </a:t>
            </a:r>
            <a:endParaRPr lang="en-US"/>
          </a:p>
          <a:p>
            <a:endParaRPr lang="en-US"/>
          </a:p>
          <a:p>
            <a:r>
              <a:rPr lang="en-US" b="1"/>
              <a:t>Thinking: </a:t>
            </a:r>
            <a:endParaRPr lang="en-US"/>
          </a:p>
          <a:p>
            <a:pPr lvl="1"/>
            <a:r>
              <a:rPr lang="en-US"/>
              <a:t>It's easier to get uncharged molecules into the skin than out of it.</a:t>
            </a:r>
            <a:endParaRPr lang="en-US"/>
          </a:p>
          <a:p>
            <a:pPr lvl="1"/>
            <a:r>
              <a:rPr lang="en-US"/>
              <a:t>Trying to force glucose across the intact skin may alter the local concentration of glucose.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Critique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 sz="2400"/>
              <a:t>Tierney MJ, Tamada JA, Potts RO, Eastman RC, Pitzer K, Ackerman NR, Fermi SJ. The GlucoWatch biographer: a frequent automatic and noninvasive glucose monitor. Ann Med. 2000 Dec;32(9):632-41. doi: 10.3109/07853890009002034. PMID: 11209971.</a:t>
            </a:r>
            <a:endParaRPr lang="en-US" sz="2400"/>
          </a:p>
          <a:p>
            <a:pPr marL="514350" indent="-514350">
              <a:buAutoNum type="arabicPeriod"/>
            </a:pPr>
            <a:r>
              <a:rPr lang="en-US" sz="2400"/>
              <a:t>Smith, John. (2006). The Pursuit of Noninvasive Glucose: Hunting the Deceitful Turkey. </a:t>
            </a:r>
            <a:endParaRPr lang="en-US" sz="2400"/>
          </a:p>
          <a:p>
            <a:pPr marL="514350" indent="-514350">
              <a:buAutoNum type="arabicPeriod"/>
            </a:pPr>
            <a:r>
              <a:rPr lang="en-US" sz="2400"/>
              <a:t>So, Chi-Fuk et al. “Recent advances in noninvasive glucose monitoring.” Medical devices (Auckland, N.Z.) vol. 5 (2012): 45-52. doi:10.2147/MDER.S28134</a:t>
            </a:r>
            <a:endParaRPr lang="en-US" sz="2400"/>
          </a:p>
          <a:p>
            <a:pPr marL="514350" indent="-514350">
              <a:buAutoNum type="arabicPeriod"/>
            </a:pPr>
            <a:r>
              <a:rPr lang="en-US" sz="2400" i="1"/>
              <a:t>Wikepedia </a:t>
            </a:r>
            <a:r>
              <a:rPr lang="en-US" sz="2400"/>
              <a:t>- Cygnus Inc</a:t>
            </a:r>
            <a:endParaRPr lang="en-US" sz="2400"/>
          </a:p>
          <a:p>
            <a:pPr marL="514350" indent="-514350">
              <a:buAutoNum type="arabicPeriod"/>
            </a:pPr>
            <a:r>
              <a:rPr lang="en-US" sz="2400" i="1"/>
              <a:t>Wikipedia </a:t>
            </a:r>
            <a:r>
              <a:rPr lang="en-US" sz="2400"/>
              <a:t>- Noninvasive glucose monitor</a:t>
            </a:r>
            <a:endParaRPr lang="en-US" sz="2400"/>
          </a:p>
          <a:p>
            <a:pPr marL="514350" indent="-514350">
              <a:buAutoNum type="arabicPeriod"/>
            </a:pPr>
            <a:endParaRPr lang="en-US" sz="2400"/>
          </a:p>
          <a:p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Author introduction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Significance of research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Methods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Experiment results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Conclusion &amp; Critique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41B2-A25D-4945-91E3-9459E49980BC}" type="slidenum">
              <a:rPr lang="en-US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Cygnus research team (Cygnus Inc., CA):</a:t>
            </a:r>
            <a:endParaRPr lang="en-US"/>
          </a:p>
          <a:p>
            <a:pPr lvl="1"/>
            <a:r>
              <a:rPr lang="en-US" sz="2400"/>
              <a:t>1985-2007, not profitable</a:t>
            </a:r>
            <a:endParaRPr lang="en-US" sz="2400"/>
          </a:p>
          <a:p>
            <a:pPr lvl="1"/>
            <a:r>
              <a:rPr lang="en-US" sz="2400"/>
              <a:t>Major business: develop and manufacture transfermal drug delivery system</a:t>
            </a:r>
            <a:endParaRPr lang="en-US" sz="2400"/>
          </a:p>
          <a:p>
            <a:pPr lvl="1"/>
            <a:r>
              <a:rPr lang="en-US" sz="2400"/>
              <a:t>Launch GlucoWatch at 2002, first commercial non-invasive glucose monitoring product</a:t>
            </a:r>
            <a:endParaRPr lang="en-US" sz="2400"/>
          </a:p>
          <a:p>
            <a:pPr lvl="1"/>
            <a:endParaRPr lang="en-US" sz="2400"/>
          </a:p>
          <a:p>
            <a:pPr lvl="0"/>
            <a:r>
              <a:rPr lang="en-US" sz="2800"/>
              <a:t>Michael Tierney</a:t>
            </a:r>
            <a:endParaRPr lang="en-US" sz="2800"/>
          </a:p>
          <a:p>
            <a:pPr lvl="1"/>
            <a:r>
              <a:rPr lang="en-US" sz="2400"/>
              <a:t>Chemistry Ph.D of Umich,  currently in Google Research Department for sensor development</a:t>
            </a:r>
            <a:endParaRPr lang="en-US" sz="2400"/>
          </a:p>
          <a:p>
            <a:pPr lvl="1"/>
            <a:r>
              <a:rPr lang="en-US" sz="2400"/>
              <a:t>14 papers about glucose monitoring sensor since 1999</a:t>
            </a:r>
            <a:endParaRPr lang="en-US" sz="2400"/>
          </a:p>
          <a:p>
            <a:pPr lvl="0"/>
            <a:endParaRPr lang="en-US" sz="2800"/>
          </a:p>
          <a:p>
            <a:pPr lv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41B2-A25D-4945-91E3-9459E49980BC}" type="slidenum">
              <a:rPr lang="en-US" smtClean="0"/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Author introduction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01090"/>
            <a:ext cx="7886700" cy="5255260"/>
          </a:xfrm>
        </p:spPr>
        <p:txBody>
          <a:bodyPr>
            <a:normAutofit lnSpcReduction="10000"/>
          </a:bodyPr>
          <a:p>
            <a:r>
              <a:rPr lang="en-US"/>
              <a:t>Fingerstick blood glucose measurement is the gold standard but </a:t>
            </a:r>
            <a:r>
              <a:rPr lang="en-US" b="1"/>
              <a:t>frequency </a:t>
            </a:r>
            <a:r>
              <a:rPr lang="en-US"/>
              <a:t>is inefficient due to pain, inconvenience and cost. </a:t>
            </a:r>
            <a:endParaRPr lang="en-US"/>
          </a:p>
          <a:p>
            <a:r>
              <a:rPr lang="en-US"/>
              <a:t>Previous technologies to address the issue:</a:t>
            </a:r>
            <a:endParaRPr lang="en-US"/>
          </a:p>
          <a:p>
            <a:pPr lvl="1"/>
            <a:r>
              <a:rPr lang="en-US"/>
              <a:t>Near infrared (NIR) spectroscopy</a:t>
            </a:r>
            <a:endParaRPr lang="en-US"/>
          </a:p>
          <a:p>
            <a:pPr lvl="2"/>
            <a:r>
              <a:rPr lang="en-US" sz="2000"/>
              <a:t>No commercial product </a:t>
            </a:r>
            <a:endParaRPr lang="en-US"/>
          </a:p>
          <a:p>
            <a:pPr lvl="2"/>
            <a:r>
              <a:rPr lang="en-US" sz="2000"/>
              <a:t>Low sensitivity of glucose signal</a:t>
            </a:r>
            <a:endParaRPr lang="en-US"/>
          </a:p>
          <a:p>
            <a:pPr lvl="1"/>
            <a:r>
              <a:rPr lang="en-US"/>
              <a:t>Implantable subcutaneous sensor</a:t>
            </a:r>
            <a:endParaRPr lang="en-US"/>
          </a:p>
          <a:p>
            <a:pPr lvl="2"/>
            <a:r>
              <a:rPr lang="en-US"/>
              <a:t>Poor assessibility of data</a:t>
            </a:r>
            <a:endParaRPr lang="en-US"/>
          </a:p>
          <a:p>
            <a:pPr lvl="2"/>
            <a:r>
              <a:rPr lang="en-US"/>
              <a:t>Inconvenient calibration</a:t>
            </a:r>
            <a:endParaRPr lang="en-US"/>
          </a:p>
          <a:p>
            <a:pPr lvl="0"/>
            <a:r>
              <a:rPr lang="en-US"/>
              <a:t>GlucoWatch</a:t>
            </a:r>
            <a:endParaRPr lang="en-US"/>
          </a:p>
          <a:p>
            <a:pPr lvl="1"/>
            <a:r>
              <a:rPr lang="en-US"/>
              <a:t>enable frequent and non-invasive measurement</a:t>
            </a:r>
            <a:endParaRPr lang="en-US"/>
          </a:p>
          <a:p>
            <a:pPr lvl="1"/>
            <a:r>
              <a:rPr lang="en-US"/>
              <a:t>allow detection of patterns in glucose level for better glycaemic control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Significance of research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3 Method - </a:t>
            </a:r>
            <a:r>
              <a:rPr lang="en-US"/>
              <a:t>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15460" y="862330"/>
            <a:ext cx="2898140" cy="191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" y="902970"/>
            <a:ext cx="3350260" cy="532193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142105" y="2812415"/>
            <a:ext cx="500189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1. crystal display </a:t>
            </a:r>
            <a:endParaRPr lang="en-US" sz="2000"/>
          </a:p>
          <a:p>
            <a:r>
              <a:rPr lang="en-US" sz="2000"/>
              <a:t>2. electronics circuits</a:t>
            </a:r>
            <a:endParaRPr lang="en-US" sz="2000"/>
          </a:p>
          <a:p>
            <a:r>
              <a:rPr lang="en-US" sz="2000"/>
              <a:t>	- amperometric biosensor</a:t>
            </a:r>
            <a:endParaRPr lang="en-US" sz="2000"/>
          </a:p>
          <a:p>
            <a:r>
              <a:rPr lang="en-US" sz="2000"/>
              <a:t>	- iontophoresis</a:t>
            </a:r>
            <a:endParaRPr lang="en-US" sz="2000"/>
          </a:p>
          <a:p>
            <a:r>
              <a:rPr lang="en-US" sz="2000"/>
              <a:t>3. microprocessor</a:t>
            </a:r>
            <a:endParaRPr lang="en-US" sz="2000"/>
          </a:p>
          <a:p>
            <a:r>
              <a:rPr lang="en-US" sz="2000"/>
              <a:t>4. data memory &amp; serial port</a:t>
            </a:r>
            <a:endParaRPr lang="en-US" sz="2000"/>
          </a:p>
          <a:p>
            <a:r>
              <a:rPr lang="en-US" sz="2000"/>
              <a:t>5. temperature &amp; skin conductivity sensor</a:t>
            </a:r>
            <a:endParaRPr lang="en-US" sz="2000"/>
          </a:p>
          <a:p>
            <a:r>
              <a:rPr lang="en-US" sz="2000"/>
              <a:t>6. disposable AutoSensor </a:t>
            </a:r>
            <a:endParaRPr lang="en-US" sz="2000"/>
          </a:p>
          <a:p>
            <a:r>
              <a:rPr lang="en-US" sz="2000"/>
              <a:t>	- biosensor</a:t>
            </a:r>
            <a:endParaRPr lang="en-US" sz="2000"/>
          </a:p>
          <a:p>
            <a:r>
              <a:rPr lang="en-US" sz="2000"/>
              <a:t>	- iontophoresis electrodes</a:t>
            </a:r>
            <a:endParaRPr lang="en-US" sz="2000"/>
          </a:p>
          <a:p>
            <a:r>
              <a:rPr lang="en-US" sz="2000"/>
              <a:t>	- hydrogel discs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Principle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330" y="912495"/>
            <a:ext cx="6184900" cy="43675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53695" y="5390515"/>
            <a:ext cx="6798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Figure 1. Schematic design of the GlucoWatch biographer</a:t>
            </a:r>
            <a:endParaRPr lang="en-US" sz="2000"/>
          </a:p>
        </p:txBody>
      </p:sp>
      <p:sp>
        <p:nvSpPr>
          <p:cNvPr id="10" name="Text Box 9"/>
          <p:cNvSpPr txBox="1"/>
          <p:nvPr/>
        </p:nvSpPr>
        <p:spPr>
          <a:xfrm>
            <a:off x="6431915" y="1536700"/>
            <a:ext cx="27120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Working procedure:</a:t>
            </a:r>
            <a:endParaRPr lang="en-US" sz="2000"/>
          </a:p>
          <a:p>
            <a:r>
              <a:rPr lang="en-US" sz="2000"/>
              <a:t>1. glucose sample extraction via reverse iontophoresis</a:t>
            </a:r>
            <a:endParaRPr lang="en-US" sz="2000"/>
          </a:p>
          <a:p>
            <a:endParaRPr lang="en-US" sz="2000"/>
          </a:p>
          <a:p>
            <a:r>
              <a:rPr lang="en-US" sz="2000"/>
              <a:t>2. glucose measurement by amperometic sensor</a:t>
            </a:r>
            <a:endParaRPr lang="en-US" sz="2000"/>
          </a:p>
          <a:p>
            <a:endParaRPr lang="en-US" sz="2000"/>
          </a:p>
          <a:p>
            <a:r>
              <a:rPr lang="en-US" sz="2000"/>
              <a:t>3. data processing to display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Principle (continue)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69135" y="2203450"/>
            <a:ext cx="5341620" cy="200660"/>
          </a:xfrm>
          <a:prstGeom prst="rect">
            <a:avLst/>
          </a:prstGeom>
          <a:gradFill>
            <a:gsLst>
              <a:gs pos="0">
                <a:srgbClr val="FE4444">
                  <a:alpha val="38000"/>
                </a:srgbClr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69135" y="1351280"/>
            <a:ext cx="5341620" cy="3384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69135" y="1689735"/>
            <a:ext cx="5341620" cy="5137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69135" y="2404110"/>
            <a:ext cx="5341620" cy="51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72385" y="1144270"/>
            <a:ext cx="853440" cy="2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95950" y="1144905"/>
            <a:ext cx="853440" cy="2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226185" y="1365250"/>
            <a:ext cx="830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skin</a:t>
            </a:r>
            <a:endParaRPr lang="en-US" sz="2000" b="1"/>
          </a:p>
        </p:txBody>
      </p:sp>
      <p:sp>
        <p:nvSpPr>
          <p:cNvPr id="12" name="Text Box 11"/>
          <p:cNvSpPr txBox="1"/>
          <p:nvPr/>
        </p:nvSpPr>
        <p:spPr>
          <a:xfrm>
            <a:off x="177800" y="2119630"/>
            <a:ext cx="1791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blood vessel</a:t>
            </a:r>
            <a:endParaRPr lang="en-US" sz="2000" b="1"/>
          </a:p>
        </p:txBody>
      </p:sp>
      <p:sp>
        <p:nvSpPr>
          <p:cNvPr id="14" name="Plus 13"/>
          <p:cNvSpPr/>
          <p:nvPr/>
        </p:nvSpPr>
        <p:spPr>
          <a:xfrm>
            <a:off x="2854960" y="845185"/>
            <a:ext cx="288290" cy="299085"/>
          </a:xfrm>
          <a:prstGeom prst="mathPlu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978525" y="907415"/>
            <a:ext cx="288290" cy="184150"/>
          </a:xfrm>
          <a:prstGeom prst="mathMinus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Curved Up Arrow 15"/>
          <p:cNvSpPr/>
          <p:nvPr/>
        </p:nvSpPr>
        <p:spPr>
          <a:xfrm>
            <a:off x="2854960" y="1484630"/>
            <a:ext cx="3602990" cy="1253490"/>
          </a:xfrm>
          <a:prstGeom prst="curvedUpArrow">
            <a:avLst>
              <a:gd name="adj1" fmla="val 25000"/>
              <a:gd name="adj2" fmla="val 47991"/>
              <a:gd name="adj3" fmla="val 25000"/>
            </a:avLst>
          </a:prstGeom>
          <a:gradFill>
            <a:gsLst>
              <a:gs pos="0">
                <a:srgbClr val="FE444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1594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Minus 16"/>
          <p:cNvSpPr/>
          <p:nvPr/>
        </p:nvSpPr>
        <p:spPr>
          <a:xfrm>
            <a:off x="2284095" y="1428115"/>
            <a:ext cx="288290" cy="184150"/>
          </a:xfrm>
          <a:prstGeom prst="mathMinus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3425825" y="1428115"/>
            <a:ext cx="288290" cy="184150"/>
          </a:xfrm>
          <a:prstGeom prst="mathMinus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4199890" y="1428115"/>
            <a:ext cx="288290" cy="184150"/>
          </a:xfrm>
          <a:prstGeom prst="mathMinus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4973955" y="1435100"/>
            <a:ext cx="288290" cy="184150"/>
          </a:xfrm>
          <a:prstGeom prst="mathMinus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5695950" y="1428115"/>
            <a:ext cx="288290" cy="184150"/>
          </a:xfrm>
          <a:prstGeom prst="mathMinus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6549390" y="1435100"/>
            <a:ext cx="288290" cy="184150"/>
          </a:xfrm>
          <a:prstGeom prst="mathMinus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3718560" y="2625725"/>
            <a:ext cx="1709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electric current</a:t>
            </a: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54960" y="2251075"/>
            <a:ext cx="113030" cy="1054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72385" y="2251075"/>
            <a:ext cx="113030" cy="1054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14245" y="2251075"/>
            <a:ext cx="113030" cy="1054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9745" y="2632710"/>
            <a:ext cx="113030" cy="1054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68630" y="2882900"/>
            <a:ext cx="175260" cy="1587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60700" y="2251075"/>
            <a:ext cx="175260" cy="15875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854450" y="2197735"/>
            <a:ext cx="1232535" cy="158750"/>
            <a:chOff x="6070" y="3650"/>
            <a:chExt cx="1941" cy="250"/>
          </a:xfrm>
        </p:grpSpPr>
        <p:sp>
          <p:nvSpPr>
            <p:cNvPr id="27" name="Oval 26"/>
            <p:cNvSpPr/>
            <p:nvPr/>
          </p:nvSpPr>
          <p:spPr>
            <a:xfrm>
              <a:off x="6070" y="3734"/>
              <a:ext cx="178" cy="1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068" y="3734"/>
              <a:ext cx="178" cy="1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833" y="3734"/>
              <a:ext cx="178" cy="1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338" y="3650"/>
              <a:ext cx="276" cy="25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387" y="3650"/>
              <a:ext cx="276" cy="25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47" name="Oval 46"/>
          <p:cNvSpPr/>
          <p:nvPr/>
        </p:nvSpPr>
        <p:spPr>
          <a:xfrm>
            <a:off x="2340610" y="2224405"/>
            <a:ext cx="175260" cy="15875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262245" y="2026920"/>
            <a:ext cx="433705" cy="197485"/>
            <a:chOff x="8287" y="3381"/>
            <a:chExt cx="683" cy="311"/>
          </a:xfrm>
        </p:grpSpPr>
        <p:sp>
          <p:nvSpPr>
            <p:cNvPr id="30" name="Oval 29"/>
            <p:cNvSpPr/>
            <p:nvPr/>
          </p:nvSpPr>
          <p:spPr>
            <a:xfrm>
              <a:off x="8792" y="3381"/>
              <a:ext cx="178" cy="1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287" y="3442"/>
              <a:ext cx="276" cy="25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582920" y="1612265"/>
            <a:ext cx="313690" cy="344805"/>
            <a:chOff x="8792" y="2728"/>
            <a:chExt cx="494" cy="543"/>
          </a:xfrm>
        </p:grpSpPr>
        <p:sp>
          <p:nvSpPr>
            <p:cNvPr id="31" name="Oval 30"/>
            <p:cNvSpPr/>
            <p:nvPr/>
          </p:nvSpPr>
          <p:spPr>
            <a:xfrm>
              <a:off x="8792" y="2850"/>
              <a:ext cx="178" cy="1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08" y="3105"/>
              <a:ext cx="178" cy="1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935" y="2728"/>
              <a:ext cx="276" cy="25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153785" y="1831975"/>
            <a:ext cx="304165" cy="222885"/>
            <a:chOff x="9691" y="3074"/>
            <a:chExt cx="479" cy="351"/>
          </a:xfrm>
        </p:grpSpPr>
        <p:sp>
          <p:nvSpPr>
            <p:cNvPr id="32" name="Oval 31"/>
            <p:cNvSpPr/>
            <p:nvPr/>
          </p:nvSpPr>
          <p:spPr>
            <a:xfrm>
              <a:off x="9992" y="3074"/>
              <a:ext cx="178" cy="1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9691" y="3259"/>
              <a:ext cx="178" cy="1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9831" y="3131"/>
              <a:ext cx="276" cy="25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22925" y="1308735"/>
            <a:ext cx="948055" cy="474345"/>
            <a:chOff x="11582" y="1820"/>
            <a:chExt cx="1493" cy="747"/>
          </a:xfrm>
        </p:grpSpPr>
        <p:sp>
          <p:nvSpPr>
            <p:cNvPr id="33" name="Oval 32"/>
            <p:cNvSpPr/>
            <p:nvPr/>
          </p:nvSpPr>
          <p:spPr>
            <a:xfrm>
              <a:off x="12897" y="2297"/>
              <a:ext cx="178" cy="1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987" y="2247"/>
              <a:ext cx="178" cy="1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2719" y="2081"/>
              <a:ext cx="178" cy="1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1582" y="1937"/>
              <a:ext cx="178" cy="1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2214" y="1937"/>
              <a:ext cx="178" cy="1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897" y="1904"/>
              <a:ext cx="178" cy="1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2432" y="1820"/>
              <a:ext cx="276" cy="25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2670" y="2317"/>
              <a:ext cx="276" cy="25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1938" y="1862"/>
              <a:ext cx="276" cy="25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853430" y="2197735"/>
            <a:ext cx="1306195" cy="185420"/>
            <a:chOff x="9218" y="3650"/>
            <a:chExt cx="2057" cy="292"/>
          </a:xfrm>
        </p:grpSpPr>
        <p:sp>
          <p:nvSpPr>
            <p:cNvPr id="34" name="Oval 33"/>
            <p:cNvSpPr/>
            <p:nvPr/>
          </p:nvSpPr>
          <p:spPr>
            <a:xfrm>
              <a:off x="9218" y="3734"/>
              <a:ext cx="178" cy="1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403" y="3650"/>
              <a:ext cx="276" cy="25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9992" y="3776"/>
              <a:ext cx="178" cy="1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1097" y="3776"/>
              <a:ext cx="178" cy="1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57" name="Text Box 56"/>
          <p:cNvSpPr txBox="1"/>
          <p:nvPr/>
        </p:nvSpPr>
        <p:spPr>
          <a:xfrm>
            <a:off x="815975" y="2475865"/>
            <a:ext cx="559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Na</a:t>
            </a:r>
            <a:r>
              <a:rPr lang="en-US" baseline="30000"/>
              <a:t>+</a:t>
            </a:r>
            <a:endParaRPr lang="en-US" baseline="30000"/>
          </a:p>
        </p:txBody>
      </p:sp>
      <p:sp>
        <p:nvSpPr>
          <p:cNvPr id="58" name="Text Box 57"/>
          <p:cNvSpPr txBox="1"/>
          <p:nvPr/>
        </p:nvSpPr>
        <p:spPr>
          <a:xfrm>
            <a:off x="701675" y="273812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glucose</a:t>
            </a:r>
            <a:endParaRPr lang="en-US"/>
          </a:p>
        </p:txBody>
      </p:sp>
      <p:sp>
        <p:nvSpPr>
          <p:cNvPr id="59" name="Text Box 58"/>
          <p:cNvSpPr txBox="1"/>
          <p:nvPr/>
        </p:nvSpPr>
        <p:spPr>
          <a:xfrm>
            <a:off x="1587500" y="2994025"/>
            <a:ext cx="5884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Figure 2 Reverse iontophoresis to extract glucose</a:t>
            </a:r>
            <a:endParaRPr lang="en-US" sz="2000"/>
          </a:p>
        </p:txBody>
      </p:sp>
      <p:sp>
        <p:nvSpPr>
          <p:cNvPr id="60" name="Text Box 59"/>
          <p:cNvSpPr txBox="1"/>
          <p:nvPr/>
        </p:nvSpPr>
        <p:spPr>
          <a:xfrm>
            <a:off x="7310755" y="1612265"/>
            <a:ext cx="1800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electro-omostic flow</a:t>
            </a:r>
            <a:endParaRPr lang="en-US" sz="2000" b="1"/>
          </a:p>
        </p:txBody>
      </p:sp>
      <p:sp>
        <p:nvSpPr>
          <p:cNvPr id="61" name="Text Box 60"/>
          <p:cNvSpPr txBox="1"/>
          <p:nvPr/>
        </p:nvSpPr>
        <p:spPr>
          <a:xfrm>
            <a:off x="274955" y="872490"/>
            <a:ext cx="14097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/>
              <a:t>Step 1</a:t>
            </a:r>
            <a:endParaRPr lang="en-US" sz="3200" b="1"/>
          </a:p>
        </p:txBody>
      </p:sp>
      <p:sp>
        <p:nvSpPr>
          <p:cNvPr id="62" name="Text Box 61"/>
          <p:cNvSpPr txBox="1"/>
          <p:nvPr/>
        </p:nvSpPr>
        <p:spPr>
          <a:xfrm>
            <a:off x="177800" y="3602990"/>
            <a:ext cx="14097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/>
              <a:t>Step 2</a:t>
            </a:r>
            <a:endParaRPr lang="en-US" sz="3200" b="1"/>
          </a:p>
        </p:txBody>
      </p:sp>
      <p:sp>
        <p:nvSpPr>
          <p:cNvPr id="69" name="Text Box 68"/>
          <p:cNvSpPr txBox="1"/>
          <p:nvPr/>
        </p:nvSpPr>
        <p:spPr>
          <a:xfrm>
            <a:off x="7282815" y="2409825"/>
            <a:ext cx="1828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Average flux:</a:t>
            </a:r>
            <a:r>
              <a:rPr lang="en-US" sz="2000"/>
              <a:t> 1 nmol/cm</a:t>
            </a:r>
            <a:r>
              <a:rPr lang="en-US" sz="2000" baseline="30000"/>
              <a:t>2</a:t>
            </a:r>
            <a:r>
              <a:rPr lang="en-US" sz="2000"/>
              <a:t>/L</a:t>
            </a:r>
            <a:endParaRPr lang="en-US" sz="2000" baseline="3000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9430" y="3514090"/>
            <a:ext cx="5323205" cy="760730"/>
          </a:xfrm>
          <a:prstGeom prst="rect">
            <a:avLst/>
          </a:prstGeom>
        </p:spPr>
      </p:pic>
      <p:sp>
        <p:nvSpPr>
          <p:cNvPr id="72" name="Text Box 71"/>
          <p:cNvSpPr txBox="1"/>
          <p:nvPr/>
        </p:nvSpPr>
        <p:spPr>
          <a:xfrm>
            <a:off x="177800" y="4833620"/>
            <a:ext cx="14097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/>
              <a:t>Step 3</a:t>
            </a:r>
            <a:endParaRPr lang="en-US" sz="3200" b="1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30" y="4273550"/>
            <a:ext cx="4524375" cy="1943100"/>
          </a:xfrm>
          <a:prstGeom prst="rect">
            <a:avLst/>
          </a:prstGeom>
        </p:spPr>
      </p:pic>
      <p:sp>
        <p:nvSpPr>
          <p:cNvPr id="75" name="Text Box 74"/>
          <p:cNvSpPr txBox="1"/>
          <p:nvPr/>
        </p:nvSpPr>
        <p:spPr>
          <a:xfrm>
            <a:off x="6570980" y="4833620"/>
            <a:ext cx="2540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Figure 3 iontophoresis and biosensor duty cycle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72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4. Experiment Results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" y="936625"/>
            <a:ext cx="8777605" cy="43383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96545" y="5274310"/>
            <a:ext cx="42602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ym typeface="+mn-ea"/>
              </a:rPr>
              <a:t>Table 1 summary of 6 clinical trials for evaluating the performance of GlucoWatch</a:t>
            </a:r>
            <a:endParaRPr lang="en-US" sz="2000"/>
          </a:p>
          <a:p>
            <a:endParaRPr lang="en-US" sz="2000"/>
          </a:p>
        </p:txBody>
      </p:sp>
      <p:sp>
        <p:nvSpPr>
          <p:cNvPr id="7" name="Text Box 6"/>
          <p:cNvSpPr txBox="1"/>
          <p:nvPr/>
        </p:nvSpPr>
        <p:spPr>
          <a:xfrm>
            <a:off x="4800600" y="4418330"/>
            <a:ext cx="4165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Statistics of trial subjects:</a:t>
            </a:r>
            <a:endParaRPr lang="en-US" sz="2000"/>
          </a:p>
          <a:p>
            <a:r>
              <a:rPr lang="en-US" sz="2000"/>
              <a:t>1. </a:t>
            </a:r>
            <a:r>
              <a:rPr lang="en-US" sz="2000" b="1"/>
              <a:t>gender:</a:t>
            </a:r>
            <a:r>
              <a:rPr lang="en-US" sz="2000"/>
              <a:t> # of male ≈ # of female</a:t>
            </a:r>
            <a:endParaRPr lang="en-US" sz="2000"/>
          </a:p>
          <a:p>
            <a:r>
              <a:rPr lang="en-US" sz="2000"/>
              <a:t>2. </a:t>
            </a:r>
            <a:r>
              <a:rPr lang="en-US" sz="2000" b="1"/>
              <a:t>age</a:t>
            </a:r>
            <a:r>
              <a:rPr lang="en-US" sz="2000"/>
              <a:t>: 48</a:t>
            </a:r>
            <a:endParaRPr lang="en-US" sz="2000"/>
          </a:p>
          <a:p>
            <a:r>
              <a:rPr lang="en-US" sz="2000"/>
              <a:t>3. </a:t>
            </a:r>
            <a:r>
              <a:rPr lang="en-US" sz="2000" b="1"/>
              <a:t>duration </a:t>
            </a:r>
            <a:r>
              <a:rPr lang="en-US" sz="2000"/>
              <a:t>of diabetes: 17 years</a:t>
            </a:r>
            <a:endParaRPr lang="en-US" sz="2000"/>
          </a:p>
          <a:p>
            <a:r>
              <a:rPr lang="en-US" sz="2000"/>
              <a:t>4. </a:t>
            </a:r>
            <a:r>
              <a:rPr lang="en-US" sz="2000" b="1"/>
              <a:t>ethnicity</a:t>
            </a:r>
            <a:r>
              <a:rPr lang="en-US" sz="2000"/>
              <a:t>: 75% Caucasian, 10% Africa American, 15% others </a:t>
            </a:r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1555115" y="998220"/>
            <a:ext cx="3585210" cy="342011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8595" y="3350895"/>
            <a:ext cx="1248410" cy="501015"/>
          </a:xfrm>
          <a:prstGeom prst="rect">
            <a:avLst/>
          </a:prstGeom>
          <a:noFill/>
          <a:ln w="317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GlucoWatch could measure glucose accurately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6341B2-A25D-4945-91E3-9459E49980BC}" type="slidenum">
              <a:rPr lang="en-US" smtClean="0"/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0" y="875665"/>
            <a:ext cx="7851140" cy="51060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351280" y="5883275"/>
            <a:ext cx="4587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Table 2 Accuracy measure of 4 trial studies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452360" y="1556385"/>
            <a:ext cx="16916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MD:</a:t>
            </a:r>
            <a:r>
              <a:rPr lang="en-US"/>
              <a:t> mean differance</a:t>
            </a:r>
            <a:endParaRPr lang="en-US"/>
          </a:p>
          <a:p>
            <a:r>
              <a:rPr lang="en-US" b="1"/>
              <a:t>SD:</a:t>
            </a:r>
            <a:r>
              <a:rPr lang="en-US"/>
              <a:t> standard deviation</a:t>
            </a:r>
            <a:endParaRPr lang="en-US"/>
          </a:p>
          <a:p>
            <a:r>
              <a:rPr lang="en-US" b="1"/>
              <a:t>MRD:</a:t>
            </a:r>
            <a:r>
              <a:rPr lang="en-US"/>
              <a:t> mean of relative difference</a:t>
            </a:r>
            <a:endParaRPr lang="en-US"/>
          </a:p>
          <a:p>
            <a:r>
              <a:rPr lang="en-US" b="1"/>
              <a:t>MARD:</a:t>
            </a:r>
            <a:r>
              <a:rPr lang="en-US"/>
              <a:t> mean of absolute value of relative difference</a:t>
            </a:r>
            <a:endParaRPr lang="en-US"/>
          </a:p>
          <a:p>
            <a:r>
              <a:rPr lang="en-US" b="1"/>
              <a:t>RMSE:</a:t>
            </a:r>
            <a:r>
              <a:rPr lang="en-US"/>
              <a:t> root mean squared error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6225" y="3963035"/>
            <a:ext cx="6932930" cy="26352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6225" y="4840605"/>
            <a:ext cx="6932930" cy="26352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6225" y="5361940"/>
            <a:ext cx="6932930" cy="26352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6225" y="2564130"/>
            <a:ext cx="6932930" cy="26352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astasioLab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AnastasioLab</Template>
  <TotalTime>0</TotalTime>
  <Words>4306</Words>
  <Application>WPS Spreadsheets</Application>
  <PresentationFormat>On-screen Show (4:3)</PresentationFormat>
  <Paragraphs>191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Helvetica Light</vt:lpstr>
      <vt:lpstr>Helvetica</vt:lpstr>
      <vt:lpstr>Calibri</vt:lpstr>
      <vt:lpstr>Helvetica Neue</vt:lpstr>
      <vt:lpstr>Courier New</vt:lpstr>
      <vt:lpstr>微软雅黑</vt:lpstr>
      <vt:lpstr>汉仪旗黑</vt:lpstr>
      <vt:lpstr>Arial Unicode MS</vt:lpstr>
      <vt:lpstr>汉仪书宋二KW</vt:lpstr>
      <vt:lpstr>等线</vt:lpstr>
      <vt:lpstr>汉仪中等线KW</vt:lpstr>
      <vt:lpstr>AnastasioLab</vt:lpstr>
      <vt:lpstr>Title Slide</vt:lpstr>
      <vt:lpstr>Title and Content</vt:lpstr>
      <vt:lpstr>Title only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toro gonzales</dc:creator>
  <cp:lastModifiedBy>zongfan</cp:lastModifiedBy>
  <cp:revision>740</cp:revision>
  <dcterms:created xsi:type="dcterms:W3CDTF">2021-03-09T21:05:43Z</dcterms:created>
  <dcterms:modified xsi:type="dcterms:W3CDTF">2021-03-09T21:05:43Z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1033-3.3.1.5149</vt:lpwstr>
  </property>
</Properties>
</file>