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1450"/>
            <a:ext cx="9144000" cy="1679575"/>
          </a:xfrm>
        </p:spPr>
        <p:txBody>
          <a:bodyPr>
            <a:normAutofit fontScale="90000"/>
          </a:bodyPr>
          <a:p>
            <a:r>
              <a:rPr lang="en-US" sz="4400"/>
              <a:t>Image Reconstruction Algorithms of Positron Emission Tomography (PET)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Zong Fan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63305" cy="607695"/>
          </a:xfrm>
        </p:spPr>
        <p:txBody>
          <a:bodyPr>
            <a:noAutofit/>
          </a:bodyPr>
          <a:p>
            <a:r>
              <a:rPr lang="en-US" sz="3600"/>
              <a:t>Principle of PET Imaging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77620"/>
            <a:ext cx="2998470" cy="422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15" y="1065530"/>
            <a:ext cx="4239895" cy="39808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81100" y="5500370"/>
            <a:ext cx="265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Photon detection</a:t>
            </a:r>
            <a:endParaRPr 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9276080" y="2219960"/>
            <a:ext cx="2655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Photon detection to form sinograms </a:t>
            </a:r>
            <a:endParaRPr lang="en-US" sz="20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15" y="5046345"/>
            <a:ext cx="4311015" cy="17062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276080" y="5346065"/>
            <a:ext cx="2655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Reconstruction from sinograms 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565785" y="6154420"/>
            <a:ext cx="3281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Ref: A. Alessio. Introduction to pet image reconstruction. 2007.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0095" cy="842645"/>
          </a:xfrm>
        </p:spPr>
        <p:txBody>
          <a:bodyPr/>
          <a:p>
            <a:r>
              <a:rPr lang="en-US" sz="3600"/>
              <a:t>Reconstruction Problem &amp; Methods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895"/>
            <a:ext cx="10515600" cy="48583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Reconstruction is a linear inverse problem: Hf=p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Analytic image reconstruction </a:t>
            </a:r>
            <a:endParaRPr lang="en-US"/>
          </a:p>
          <a:p>
            <a:pPr lvl="1"/>
            <a:r>
              <a:rPr lang="en-US"/>
              <a:t>Direct computing via Fourier transform</a:t>
            </a:r>
            <a:endParaRPr lang="en-US"/>
          </a:p>
          <a:p>
            <a:pPr lvl="1"/>
            <a:r>
              <a:rPr lang="en-US"/>
              <a:t>Principle: without noise =&gt; Hf=p</a:t>
            </a:r>
            <a:endParaRPr lang="en-US"/>
          </a:p>
          <a:p>
            <a:pPr lvl="1"/>
            <a:r>
              <a:rPr lang="en-US"/>
              <a:t>Fast but low reconstruction accuracy </a:t>
            </a:r>
            <a:endParaRPr lang="en-US"/>
          </a:p>
          <a:p>
            <a:pPr lvl="1"/>
            <a:endParaRPr lang="en-US"/>
          </a:p>
          <a:p>
            <a:pPr marL="0" lvl="0" indent="0">
              <a:buNone/>
            </a:pPr>
            <a:r>
              <a:rPr lang="en-US"/>
              <a:t>Iterative image reconstruction</a:t>
            </a:r>
            <a:endParaRPr lang="en-US"/>
          </a:p>
          <a:p>
            <a:pPr lvl="1"/>
            <a:r>
              <a:rPr lang="en-US"/>
              <a:t>progressive updating towards best solution</a:t>
            </a:r>
            <a:endParaRPr lang="en-US"/>
          </a:p>
          <a:p>
            <a:pPr lvl="1"/>
            <a:r>
              <a:rPr lang="en-US"/>
              <a:t>Principle: with statistical noise and physical effect =&gt; Hf+n=p</a:t>
            </a:r>
            <a:endParaRPr lang="en-US"/>
          </a:p>
          <a:p>
            <a:pPr lvl="1"/>
            <a:r>
              <a:rPr lang="en-US"/>
              <a:t>Relatively slower but with higher performance</a:t>
            </a:r>
            <a:endParaRPr lang="en-US"/>
          </a:p>
          <a:p>
            <a:pPr lvl="1"/>
            <a:r>
              <a:rPr lang="en-US" b="1"/>
              <a:t>2 key components:</a:t>
            </a:r>
            <a:r>
              <a:rPr lang="en-US"/>
              <a:t> evaluation </a:t>
            </a:r>
            <a:r>
              <a:rPr lang="en-US">
                <a:sym typeface="+mn-ea"/>
              </a:rPr>
              <a:t>criterion &amp; </a:t>
            </a:r>
            <a:r>
              <a:rPr lang="en-US"/>
              <a:t>optimization algorithm 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73310" cy="677545"/>
          </a:xfrm>
        </p:spPr>
        <p:txBody>
          <a:bodyPr/>
          <a:p>
            <a:r>
              <a:rPr lang="en-US" sz="3600"/>
              <a:t>Future Directions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942205"/>
          </a:xfrm>
        </p:spPr>
        <p:txBody>
          <a:bodyPr/>
          <a:p>
            <a:pPr marL="0" indent="0">
              <a:buNone/>
            </a:pPr>
            <a:r>
              <a:rPr lang="en-US"/>
              <a:t>3D reconstruction</a:t>
            </a:r>
            <a:endParaRPr lang="en-US"/>
          </a:p>
          <a:p>
            <a:pPr lvl="1"/>
            <a:r>
              <a:rPr lang="en-US"/>
              <a:t>using fully 3D PET data instead of slices of 2D</a:t>
            </a:r>
            <a:endParaRPr lang="en-US"/>
          </a:p>
          <a:p>
            <a:pPr lvl="1"/>
            <a:endParaRPr lang="en-US"/>
          </a:p>
          <a:p>
            <a:pPr marL="0" lvl="0" indent="0">
              <a:buNone/>
            </a:pPr>
            <a:r>
              <a:rPr lang="en-US"/>
              <a:t>Time-of-flight (TOF) imaging</a:t>
            </a:r>
            <a:endParaRPr lang="en-US"/>
          </a:p>
          <a:p>
            <a:pPr lvl="1"/>
            <a:r>
              <a:rPr lang="en-US"/>
              <a:t>largely improve image quality</a:t>
            </a:r>
            <a:endParaRPr lang="en-US"/>
          </a:p>
          <a:p>
            <a:pPr lvl="1"/>
            <a:endParaRPr lang="en-US"/>
          </a:p>
          <a:p>
            <a:pPr marL="0" lvl="0" indent="0">
              <a:buNone/>
            </a:pPr>
            <a:r>
              <a:rPr lang="en-US"/>
              <a:t>Combination with CT/MRI</a:t>
            </a:r>
            <a:endParaRPr lang="en-US"/>
          </a:p>
          <a:p>
            <a:pPr lvl="1"/>
            <a:r>
              <a:rPr lang="en-US"/>
              <a:t>multi-modality data to guide noise regularization process</a:t>
            </a:r>
            <a:endParaRPr lang="en-US"/>
          </a:p>
          <a:p>
            <a:pPr lvl="1"/>
            <a:endParaRPr lang="en-US"/>
          </a:p>
          <a:p>
            <a:pPr marL="0" lvl="0" indent="0">
              <a:buNone/>
            </a:pPr>
            <a:r>
              <a:rPr lang="en-US"/>
              <a:t>Potential of Deep Learning algorithms</a:t>
            </a:r>
            <a:endParaRPr lang="en-US"/>
          </a:p>
          <a:p>
            <a:pPr lvl="1"/>
            <a:r>
              <a:rPr lang="en-US"/>
              <a:t>learn mapping function directly from data without prori knowledge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Writer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Reconstruction Algorithms of Positron Emission Tomography (PET)</dc:title>
  <dc:creator>zongfan</dc:creator>
  <cp:lastModifiedBy>zongfan</cp:lastModifiedBy>
  <cp:revision>14</cp:revision>
  <dcterms:created xsi:type="dcterms:W3CDTF">2021-04-08T20:38:29Z</dcterms:created>
  <dcterms:modified xsi:type="dcterms:W3CDTF">2021-04-08T20:38:29Z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1033-3.4.2.5348</vt:lpwstr>
  </property>
</Properties>
</file>