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6" autoAdjust="0"/>
    <p:restoredTop sz="94660"/>
  </p:normalViewPr>
  <p:slideViewPr>
    <p:cSldViewPr snapToGrid="0">
      <p:cViewPr>
        <p:scale>
          <a:sx n="74" d="100"/>
          <a:sy n="74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57DC-D3E5-4D66-928A-D320D12F6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FC6D7-FEB2-47F4-8E5E-F0131EA16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F3F1-D370-44D8-8FDB-2E0788F7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4360-680E-483E-90A4-4A68FCF1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EE0C-1ACB-48CE-8C4D-A1AFAECD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9728-F5C7-4A87-B2E0-421EB0AE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8E424-4CCF-4F16-B71B-482A735D5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31AA-5770-4F02-8412-816F39AF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FEE1-F7BE-44B2-93F4-529DCF9C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578C8-B25B-4FD1-A723-D0D537DD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29FFF-BD0D-4C02-A3BF-CF039576C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12434-DBF8-45DA-BB1F-C19C38F6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9E2F-B51F-413C-9AB8-36E00463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B87C-2C1A-4EF6-ADFA-1AE08820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0A9A-55EE-4C83-A0E3-4CB9BDBC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54AE-DEC5-49D9-BC1E-6DAEF30A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C121-2A3D-43D2-A03D-6C5FCC02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70EC-CB38-48A3-9DE2-459135F6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F5C4-2373-443C-B1EE-728C25C1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F1BB-D0F0-4F4F-A6CA-15B3D73B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34F-7972-4C56-9DAF-AD746A95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4EEF-5AD8-48CB-A79C-A41079350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19F9-EA3A-40D5-8D59-6E894DE4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1A92-9997-452E-A101-350315D7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588B-2C37-4E86-9942-9F7174DD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6525-0824-46EA-8458-6B180392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13D7-B77B-4EB7-B08E-41478CD72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6A77B-BA54-49E9-B28A-4A9810D8B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C48FD-03A4-4BD6-8B73-C51E6339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BFC7A-738A-4B56-9B34-A66FC869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A1599-DC81-4F0F-8EE9-453F692F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2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238F-217B-4305-9AAD-ACD47B6C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2CA17-31CE-4860-8688-A560E3D2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00B15-DC14-4BF3-A3FE-5A36829A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9D433-9C56-4D73-B15C-1606604AB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79B30-438E-4B3A-A84D-1972BDC96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34372-E1E2-4438-9EE6-E4A144FE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9292C-6B6C-414A-85B5-70F2B13F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BD6CE-089B-406E-B9E5-19188571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BB25-F9E3-4FC7-B5E3-5705286E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48DB4-18A2-4C0A-ADE0-FFEC6DAF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941D3-729C-4DA4-9823-88A4E007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3E2F1-22B6-4F77-9316-74537F8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535DF-B61E-4017-8F38-48ABADFB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10300-C865-4F6A-96A7-D4359C8C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BCB3-8CA8-48DB-9723-952F9CBC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DA25-009F-4BEF-B7C6-6A6380C7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77B3-13C2-4B3F-BD91-B907F4D9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D4D5A-C365-44A8-A374-0C255B77B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EEE6-4457-4BDE-8EF0-D9BCA97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E6B7-7489-4C00-B74A-C64BDBE1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B077-071C-4983-B2F6-A53973D8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CAF6-F105-4AAA-A685-FBA5D149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A6C19-EE9A-4FE3-B04E-527840C99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0B070-3C62-4063-B781-6CAE21BA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711AC-477B-4530-836A-D9B83E9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5398E-90DC-4E88-8F43-1AC5D961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AE718-6A8A-469B-B23A-743E8056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E8CCA-1C31-407E-8203-C78BE199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D7A4-B01E-4918-B20C-70F8F4A1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EC394-CC72-4334-AD09-B37943140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65DF-C4ED-4568-9769-46DD81E2F5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5F12-4689-4660-948C-C808CB284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5494-69FC-49BB-89F9-3FBC95475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AFA1-5670-43D9-A4AC-47B5B92C7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467-020-16002-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ntricular_system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doi.org/10.1038/s41467-020-16002-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ase.edu/med/neurology/NR/MRI%20Basics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.unc.edu/bric/camri/about-9-4t-mri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s://doi.org/10.1038/s41467-020-16002-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diii.2013.06.010" TargetMode="External"/><Relationship Id="rId5" Type="http://schemas.openxmlformats.org/officeDocument/2006/relationships/hyperlink" Target="https://www.radiologycafe.com/radiology-trainees/frcr-physics-notes/t1-t2-and-pd-weighted-imaging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8/0031-9155/59/5/128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38/s41467-020-16002-4" TargetMode="Externa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38/s41467-020-16002-4" TargetMode="Externa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8/s41467-020-16002-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2253-71AB-4C77-A7EF-05A56370B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Non-Invasive MRI of Blood–Cerebrospinal Fluid Barrier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8D5F-5CB0-439E-8E70-44903191E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Evans et al. Nature Communications 2020: https://doi.org/10.1038/s41467-020-16002-4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AA42-DC49-4E61-8BED-FD246411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59B1-AF96-44DF-B396-2952B70D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the authors</a:t>
            </a:r>
          </a:p>
          <a:p>
            <a:r>
              <a:rPr lang="en-US" dirty="0"/>
              <a:t>Wikipedia for images</a:t>
            </a:r>
          </a:p>
          <a:p>
            <a:r>
              <a:rPr lang="en-US" dirty="0"/>
              <a:t>Beckman for blood flow image</a:t>
            </a:r>
          </a:p>
          <a:p>
            <a:r>
              <a:rPr lang="en-US" dirty="0"/>
              <a:t>Chappell et al. for description of kinetic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AA42-DC49-4E61-8BED-FD246411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9" y="-215919"/>
            <a:ext cx="10515600" cy="1325563"/>
          </a:xfrm>
        </p:spPr>
        <p:txBody>
          <a:bodyPr/>
          <a:lstStyle/>
          <a:p>
            <a:r>
              <a:rPr lang="en-US" dirty="0"/>
              <a:t>Blood Cerebral Spinal Fluid Barrier (BCSFB)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59B1-AF96-44DF-B396-2952B70D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26" y="846547"/>
            <a:ext cx="6317087" cy="4351338"/>
          </a:xfrm>
        </p:spPr>
        <p:txBody>
          <a:bodyPr>
            <a:normAutofit/>
          </a:bodyPr>
          <a:lstStyle/>
          <a:p>
            <a:r>
              <a:rPr lang="en-US" dirty="0"/>
              <a:t>Some molecules pass</a:t>
            </a:r>
          </a:p>
          <a:p>
            <a:pPr lvl="1"/>
            <a:r>
              <a:rPr lang="en-US" dirty="0"/>
              <a:t>From blood to ventricles (blue)</a:t>
            </a:r>
          </a:p>
          <a:p>
            <a:r>
              <a:rPr lang="en-US" dirty="0"/>
              <a:t>CSF removes waste buildup</a:t>
            </a:r>
          </a:p>
          <a:p>
            <a:pPr lvl="1"/>
            <a:r>
              <a:rPr lang="en-US" dirty="0"/>
              <a:t>Linked to Alzheimer’s</a:t>
            </a:r>
          </a:p>
          <a:p>
            <a:pPr lvl="1"/>
            <a:r>
              <a:rPr lang="en-US" dirty="0"/>
              <a:t>Mechanically protects brain</a:t>
            </a:r>
          </a:p>
          <a:p>
            <a:r>
              <a:rPr lang="en-US" dirty="0"/>
              <a:t>Lack of non-invasive imaging</a:t>
            </a:r>
          </a:p>
          <a:p>
            <a:pPr lvl="1"/>
            <a:r>
              <a:rPr lang="en-US" dirty="0"/>
              <a:t>Invasive is dangerous</a:t>
            </a:r>
          </a:p>
          <a:p>
            <a:r>
              <a:rPr lang="en-US" dirty="0"/>
              <a:t>Brightest signal in MRI T2-weighted image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16B4F-1533-4D32-9A94-5ADE261B3677}"/>
              </a:ext>
            </a:extLst>
          </p:cNvPr>
          <p:cNvSpPr txBox="1"/>
          <p:nvPr/>
        </p:nvSpPr>
        <p:spPr>
          <a:xfrm>
            <a:off x="-28577" y="6411135"/>
            <a:ext cx="609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Evans et al. Nature Communications 2020:  https://doi.org/10.1038/s41467-020-16002-4</a:t>
            </a:r>
            <a:endParaRPr lang="en-US" sz="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>
                <a:hlinkClick r:id="rId3"/>
              </a:rPr>
              <a:t>https://en.wikipedia.org/wiki/Ventricular_system</a:t>
            </a:r>
            <a:endParaRPr lang="en-US" sz="800" dirty="0"/>
          </a:p>
          <a:p>
            <a:r>
              <a:rPr lang="en-US" sz="800" dirty="0">
                <a:hlinkClick r:id="rId4"/>
              </a:rPr>
              <a:t>https://case.edu/med/neurology/NR/MRI%20Basics.htm</a:t>
            </a:r>
            <a:r>
              <a:rPr lang="en-US" sz="800" dirty="0"/>
              <a:t> </a:t>
            </a:r>
          </a:p>
          <a:p>
            <a:endParaRPr lang="en-US" sz="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708418-7478-4D11-B0B6-29732CC39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196" y="715933"/>
            <a:ext cx="3034833" cy="2990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92A8E2-E4C2-49E4-A7F7-96070DB1C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6990" y="803591"/>
            <a:ext cx="3043059" cy="4329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D39C4B-3530-4B8D-A398-F0CE68D79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4043" y="3835784"/>
            <a:ext cx="2266950" cy="29908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E02283-E54E-48A2-95F1-71AB08E04A03}"/>
              </a:ext>
            </a:extLst>
          </p:cNvPr>
          <p:cNvCxnSpPr>
            <a:cxnSpLocks/>
          </p:cNvCxnSpPr>
          <p:nvPr/>
        </p:nvCxnSpPr>
        <p:spPr>
          <a:xfrm>
            <a:off x="4816699" y="1558343"/>
            <a:ext cx="1252870" cy="227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039452-04E7-48E5-AC09-6AB8383769B6}"/>
              </a:ext>
            </a:extLst>
          </p:cNvPr>
          <p:cNvCxnSpPr>
            <a:cxnSpLocks/>
          </p:cNvCxnSpPr>
          <p:nvPr/>
        </p:nvCxnSpPr>
        <p:spPr>
          <a:xfrm>
            <a:off x="3646461" y="4382730"/>
            <a:ext cx="3694497" cy="5316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1614E1-4308-468B-BF15-2EED7E67AF95}"/>
              </a:ext>
            </a:extLst>
          </p:cNvPr>
          <p:cNvCxnSpPr>
            <a:cxnSpLocks/>
          </p:cNvCxnSpPr>
          <p:nvPr/>
        </p:nvCxnSpPr>
        <p:spPr>
          <a:xfrm>
            <a:off x="3646461" y="4382730"/>
            <a:ext cx="2876152" cy="10633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9D3DD1-DB30-485B-82F7-C97F4481F16B}"/>
              </a:ext>
            </a:extLst>
          </p:cNvPr>
          <p:cNvSpPr txBox="1"/>
          <p:nvPr/>
        </p:nvSpPr>
        <p:spPr>
          <a:xfrm>
            <a:off x="10079864" y="2011048"/>
            <a:ext cx="211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highlight>
                  <a:srgbClr val="FFFF00"/>
                </a:highlight>
              </a:rPr>
              <a:t>BCSFB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34D02B-E0E6-4C7A-927A-0BDF4803A670}"/>
              </a:ext>
            </a:extLst>
          </p:cNvPr>
          <p:cNvSpPr txBox="1"/>
          <p:nvPr/>
        </p:nvSpPr>
        <p:spPr>
          <a:xfrm>
            <a:off x="10277341" y="0"/>
            <a:ext cx="191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8798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AA42-DC49-4E61-8BED-FD246411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576"/>
            <a:ext cx="10515600" cy="1325563"/>
          </a:xfrm>
        </p:spPr>
        <p:txBody>
          <a:bodyPr/>
          <a:lstStyle/>
          <a:p>
            <a:r>
              <a:rPr lang="en-US" dirty="0"/>
              <a:t>MRI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59B1-AF96-44DF-B396-2952B70D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526"/>
            <a:ext cx="8770513" cy="5579728"/>
          </a:xfrm>
        </p:spPr>
        <p:txBody>
          <a:bodyPr>
            <a:normAutofit/>
          </a:bodyPr>
          <a:lstStyle/>
          <a:p>
            <a:r>
              <a:rPr lang="en-US" dirty="0"/>
              <a:t>Images water in vivo</a:t>
            </a:r>
          </a:p>
          <a:p>
            <a:r>
              <a:rPr lang="en-US" dirty="0"/>
              <a:t>Contrast from molecular environment</a:t>
            </a:r>
          </a:p>
          <a:p>
            <a:pPr lvl="1"/>
            <a:r>
              <a:rPr lang="en-US" dirty="0"/>
              <a:t>Water density</a:t>
            </a:r>
          </a:p>
          <a:p>
            <a:pPr lvl="1"/>
            <a:r>
              <a:rPr lang="en-US" dirty="0"/>
              <a:t>T1 decay </a:t>
            </a:r>
          </a:p>
          <a:p>
            <a:pPr lvl="1"/>
            <a:r>
              <a:rPr lang="en-US" dirty="0"/>
              <a:t>T2 decay – during image acquisition</a:t>
            </a:r>
          </a:p>
          <a:p>
            <a:r>
              <a:rPr lang="en-US" dirty="0"/>
              <a:t>Dangers</a:t>
            </a:r>
          </a:p>
          <a:p>
            <a:pPr lvl="1"/>
            <a:r>
              <a:rPr lang="en-US" dirty="0"/>
              <a:t>High magnetic field</a:t>
            </a:r>
          </a:p>
          <a:p>
            <a:pPr lvl="1"/>
            <a:r>
              <a:rPr lang="en-US" dirty="0"/>
              <a:t>Heat deposition</a:t>
            </a:r>
          </a:p>
          <a:p>
            <a:r>
              <a:rPr lang="en-US" dirty="0"/>
              <a:t>Can magnetically label blood for blood-brain barrier and BCSFB imaging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The Bruker Biospec 9.4T/30-cm horizontal bore animal MRI system">
            <a:extLst>
              <a:ext uri="{FF2B5EF4-FFF2-40B4-BE49-F238E27FC236}">
                <a16:creationId xmlns:a16="http://schemas.microsoft.com/office/drawing/2014/main" id="{6D8AC78E-E044-4C2E-9000-819A9F65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15" y="43179"/>
            <a:ext cx="4080243" cy="271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D8450-7839-433E-A809-B4F399E11E2F}"/>
              </a:ext>
            </a:extLst>
          </p:cNvPr>
          <p:cNvSpPr txBox="1"/>
          <p:nvPr/>
        </p:nvSpPr>
        <p:spPr>
          <a:xfrm>
            <a:off x="0" y="6627167"/>
            <a:ext cx="6220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https://www.med.unc.edu/bric/camri/about-9-4t-mri/</a:t>
            </a:r>
            <a:r>
              <a:rPr lang="en-US" sz="800" dirty="0"/>
              <a:t>, 4/27/2021</a:t>
            </a:r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67AC2-7AC8-4C74-AA33-E7EF70E11E92}"/>
              </a:ext>
            </a:extLst>
          </p:cNvPr>
          <p:cNvSpPr txBox="1"/>
          <p:nvPr/>
        </p:nvSpPr>
        <p:spPr>
          <a:xfrm>
            <a:off x="10277341" y="0"/>
            <a:ext cx="191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68621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CF9B7C56-C52A-41D0-9B75-E1B17412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14" y="3472288"/>
            <a:ext cx="4118036" cy="3296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A0AA42-DC49-4E61-8BED-FD246411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52" y="-361835"/>
            <a:ext cx="10515600" cy="1325563"/>
          </a:xfrm>
        </p:spPr>
        <p:txBody>
          <a:bodyPr/>
          <a:lstStyle/>
          <a:p>
            <a:r>
              <a:rPr lang="en-US" dirty="0"/>
              <a:t>Arterial spin labeling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D4D2E-3454-43C8-87EB-445C1A8C6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650" y="655830"/>
            <a:ext cx="1659765" cy="20325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A26D5E-D94F-4592-9355-B45FF935D7B7}"/>
              </a:ext>
            </a:extLst>
          </p:cNvPr>
          <p:cNvSpPr/>
          <p:nvPr/>
        </p:nvSpPr>
        <p:spPr>
          <a:xfrm>
            <a:off x="2836789" y="679498"/>
            <a:ext cx="1534973" cy="20088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A0351C-BDA3-4832-B76F-A837A4198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9498"/>
            <a:ext cx="1712623" cy="2032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A2DCD8-3505-4B2B-83E4-B777B06E87CB}"/>
              </a:ext>
            </a:extLst>
          </p:cNvPr>
          <p:cNvSpPr txBox="1"/>
          <p:nvPr/>
        </p:nvSpPr>
        <p:spPr>
          <a:xfrm>
            <a:off x="1683789" y="814463"/>
            <a:ext cx="1144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Suppress </a:t>
            </a:r>
          </a:p>
          <a:p>
            <a:r>
              <a:rPr lang="en-US" sz="2000" b="1" dirty="0"/>
              <a:t>signal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C4285-63AE-4771-A42D-CEC81F093204}"/>
              </a:ext>
            </a:extLst>
          </p:cNvPr>
          <p:cNvSpPr txBox="1"/>
          <p:nvPr/>
        </p:nvSpPr>
        <p:spPr>
          <a:xfrm>
            <a:off x="4549136" y="840462"/>
            <a:ext cx="11945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Label blood upstream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1C239-F5BD-4E57-B109-F60C3E25E412}"/>
              </a:ext>
            </a:extLst>
          </p:cNvPr>
          <p:cNvSpPr txBox="1"/>
          <p:nvPr/>
        </p:nvSpPr>
        <p:spPr>
          <a:xfrm>
            <a:off x="7379263" y="840461"/>
            <a:ext cx="1144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Image blood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A094A3-361A-4206-A74E-687DD7F7FA20}"/>
              </a:ext>
            </a:extLst>
          </p:cNvPr>
          <p:cNvCxnSpPr>
            <a:cxnSpLocks/>
          </p:cNvCxnSpPr>
          <p:nvPr/>
        </p:nvCxnSpPr>
        <p:spPr>
          <a:xfrm>
            <a:off x="1865156" y="1856124"/>
            <a:ext cx="7942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47491D-593F-47E3-B954-861039CBD486}"/>
              </a:ext>
            </a:extLst>
          </p:cNvPr>
          <p:cNvCxnSpPr>
            <a:cxnSpLocks/>
          </p:cNvCxnSpPr>
          <p:nvPr/>
        </p:nvCxnSpPr>
        <p:spPr>
          <a:xfrm>
            <a:off x="4687584" y="1856124"/>
            <a:ext cx="8156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417413-8639-4D0A-9C16-B947791012E3}"/>
              </a:ext>
            </a:extLst>
          </p:cNvPr>
          <p:cNvCxnSpPr>
            <a:cxnSpLocks/>
          </p:cNvCxnSpPr>
          <p:nvPr/>
        </p:nvCxnSpPr>
        <p:spPr>
          <a:xfrm>
            <a:off x="7501917" y="1856124"/>
            <a:ext cx="7942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F9BD14-1A5E-4C22-A256-8F8D51CBCD11}"/>
              </a:ext>
            </a:extLst>
          </p:cNvPr>
          <p:cNvSpPr txBox="1"/>
          <p:nvPr/>
        </p:nvSpPr>
        <p:spPr>
          <a:xfrm>
            <a:off x="5608558" y="89657"/>
            <a:ext cx="6220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5"/>
              </a:rPr>
              <a:t>https://www.radiologycafe.com/radiology-trainees/frcr-physics-notes/t1-t2-and-pd-weighted-imaging</a:t>
            </a:r>
            <a:endParaRPr lang="en-US" sz="800" dirty="0"/>
          </a:p>
          <a:p>
            <a:r>
              <a:rPr lang="en-US" sz="800" b="0" i="0" u="none" strike="noStrike" dirty="0" err="1">
                <a:solidFill>
                  <a:srgbClr val="0C7DBB"/>
                </a:solidFill>
                <a:effectLst/>
                <a:latin typeface="NexusSans"/>
                <a:hlinkClick r:id="rId6" tooltip="Persistent link using digital object identifier"/>
              </a:rPr>
              <a:t>Ferre</a:t>
            </a:r>
            <a:r>
              <a:rPr lang="en-US" sz="800" b="0" i="0" u="none" strike="noStrike" dirty="0">
                <a:solidFill>
                  <a:srgbClr val="0C7DBB"/>
                </a:solidFill>
                <a:effectLst/>
                <a:latin typeface="NexusSans"/>
                <a:hlinkClick r:id="rId6" tooltip="Persistent link using digital object identifier"/>
              </a:rPr>
              <a:t> et al. Diagnostic cand Interventional Imaging 2013: </a:t>
            </a:r>
            <a:r>
              <a:rPr lang="en-US" sz="800" b="0" i="0" u="none" strike="noStrike" dirty="0">
                <a:solidFill>
                  <a:srgbClr val="0C7DBB"/>
                </a:solidFill>
                <a:effectLst/>
                <a:latin typeface="NexusSans"/>
                <a:hlinkClick r:id="rId6" tooltip="Persistent link using digital object identifier"/>
              </a:rPr>
              <a:t>https://doi.org/10.1016/j.diii.2013.06.010</a:t>
            </a:r>
            <a:endParaRPr lang="en-US" sz="800" b="0" i="0" u="none" strike="noStrike" dirty="0">
              <a:solidFill>
                <a:srgbClr val="0C7DBB"/>
              </a:solidFill>
              <a:effectLst/>
              <a:latin typeface="NexusSans"/>
            </a:endParaRPr>
          </a:p>
          <a:p>
            <a:r>
              <a:rPr lang="en-US" sz="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Evans et al. Nature Communications 2020: https://doi.org/10.1038/s41467-020-16002-4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9AAF64C-C638-415F-9EAA-A5AC2C0F7C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894" y="2800716"/>
            <a:ext cx="1699781" cy="2124726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CDC0F41-B9FF-4B6D-9428-8BCBE53A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" y="2807514"/>
            <a:ext cx="4564243" cy="2724295"/>
          </a:xfrm>
        </p:spPr>
        <p:txBody>
          <a:bodyPr/>
          <a:lstStyle/>
          <a:p>
            <a:r>
              <a:rPr lang="en-US" dirty="0"/>
              <a:t>Blood water flows into CSF via BCSFB</a:t>
            </a:r>
          </a:p>
          <a:p>
            <a:r>
              <a:rPr lang="en-US" dirty="0"/>
              <a:t>Signal decay vs time allows for CSF measurement </a:t>
            </a:r>
          </a:p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F1BDFD-B05E-48BC-825A-8F0B558123C5}"/>
              </a:ext>
            </a:extLst>
          </p:cNvPr>
          <p:cNvCxnSpPr>
            <a:cxnSpLocks/>
          </p:cNvCxnSpPr>
          <p:nvPr/>
        </p:nvCxnSpPr>
        <p:spPr>
          <a:xfrm>
            <a:off x="6868706" y="2908457"/>
            <a:ext cx="1763844" cy="772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EB8F0E-F73C-42B3-97BD-CF3AEB0DF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5717" y="716301"/>
            <a:ext cx="1925997" cy="19480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3DEE51C-309C-4591-A095-0B86A16C1639}"/>
              </a:ext>
            </a:extLst>
          </p:cNvPr>
          <p:cNvSpPr txBox="1"/>
          <p:nvPr/>
        </p:nvSpPr>
        <p:spPr>
          <a:xfrm>
            <a:off x="7538607" y="2683883"/>
            <a:ext cx="129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Image CSF?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A728E8-178D-4D5D-B66C-815504255EF0}"/>
              </a:ext>
            </a:extLst>
          </p:cNvPr>
          <p:cNvSpPr txBox="1"/>
          <p:nvPr/>
        </p:nvSpPr>
        <p:spPr>
          <a:xfrm>
            <a:off x="10277341" y="12712"/>
            <a:ext cx="191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0682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AA42-DC49-4E61-8BED-FD246411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" y="-276422"/>
            <a:ext cx="10515600" cy="1325563"/>
          </a:xfrm>
        </p:spPr>
        <p:txBody>
          <a:bodyPr/>
          <a:lstStyle/>
          <a:p>
            <a:r>
              <a:rPr lang="en-US" dirty="0"/>
              <a:t>Kinetic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59B1-AF96-44DF-B396-2952B70D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5" y="900749"/>
            <a:ext cx="11225011" cy="5056501"/>
          </a:xfrm>
        </p:spPr>
        <p:txBody>
          <a:bodyPr/>
          <a:lstStyle/>
          <a:p>
            <a:r>
              <a:rPr lang="en-US" dirty="0"/>
              <a:t>Quantification of blood flow and blood-to-CSF rate</a:t>
            </a:r>
          </a:p>
          <a:p>
            <a:r>
              <a:rPr lang="en-US" dirty="0"/>
              <a:t>Convolution of two functions:</a:t>
            </a:r>
          </a:p>
          <a:p>
            <a:pPr lvl="1"/>
            <a:r>
              <a:rPr lang="en-US" dirty="0"/>
              <a:t>Blood entering a voxel as its signal decays a(t)</a:t>
            </a:r>
          </a:p>
          <a:p>
            <a:pPr lvl="1"/>
            <a:r>
              <a:rPr lang="en-US" dirty="0"/>
              <a:t>Blood signal decay in voxel r(t)</a:t>
            </a:r>
          </a:p>
          <a:p>
            <a:pPr lvl="1"/>
            <a:r>
              <a:rPr lang="en-US" dirty="0"/>
              <a:t>Signal decay different in CSF and blood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E0039-615D-443F-8EF4-54F88F406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1"/>
          <a:stretch/>
        </p:blipFill>
        <p:spPr>
          <a:xfrm>
            <a:off x="168246" y="3615352"/>
            <a:ext cx="2261211" cy="1809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2B07BA-7330-4B2F-B5E3-FF5D7113F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5"/>
          <a:stretch/>
        </p:blipFill>
        <p:spPr>
          <a:xfrm>
            <a:off x="1876037" y="3552904"/>
            <a:ext cx="2482943" cy="1904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054DF-9300-41BA-96CE-8435C3F18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2" t="19132" r="1580" b="9727"/>
          <a:stretch/>
        </p:blipFill>
        <p:spPr>
          <a:xfrm>
            <a:off x="168246" y="5424607"/>
            <a:ext cx="5898524" cy="1348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E1020-085C-42B1-9F1E-67E7A5530E5D}"/>
              </a:ext>
            </a:extLst>
          </p:cNvPr>
          <p:cNvSpPr txBox="1"/>
          <p:nvPr/>
        </p:nvSpPr>
        <p:spPr>
          <a:xfrm>
            <a:off x="2713165" y="3973851"/>
            <a:ext cx="50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r(t)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1427C-AF82-4E3B-8976-FEE73CBEFD5B}"/>
              </a:ext>
            </a:extLst>
          </p:cNvPr>
          <p:cNvSpPr txBox="1"/>
          <p:nvPr/>
        </p:nvSpPr>
        <p:spPr>
          <a:xfrm>
            <a:off x="790135" y="3770265"/>
            <a:ext cx="50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a(t)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E01671-C2F4-4A2B-A84E-8F21B8BCF5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9" r="3790" b="2487"/>
          <a:stretch/>
        </p:blipFill>
        <p:spPr>
          <a:xfrm>
            <a:off x="4975285" y="3429000"/>
            <a:ext cx="929161" cy="1945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B9AEBF-A69C-4275-A094-B5E3EA78A663}"/>
              </a:ext>
            </a:extLst>
          </p:cNvPr>
          <p:cNvSpPr txBox="1"/>
          <p:nvPr/>
        </p:nvSpPr>
        <p:spPr>
          <a:xfrm>
            <a:off x="5263722" y="3717937"/>
            <a:ext cx="640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M(t)</a:t>
            </a:r>
          </a:p>
        </p:txBody>
      </p:sp>
      <p:pic>
        <p:nvPicPr>
          <p:cNvPr id="16" name="Content Placeholder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1F5EB709-1C72-4C81-B46C-AE9780E618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r="4331"/>
          <a:stretch/>
        </p:blipFill>
        <p:spPr>
          <a:xfrm>
            <a:off x="6223211" y="2699048"/>
            <a:ext cx="5898524" cy="40744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FDC512-0D89-453F-A194-D4229FB6F37F}"/>
              </a:ext>
            </a:extLst>
          </p:cNvPr>
          <p:cNvSpPr txBox="1"/>
          <p:nvPr/>
        </p:nvSpPr>
        <p:spPr>
          <a:xfrm>
            <a:off x="4539803" y="54768"/>
            <a:ext cx="3606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Model based on Chappell et al. 2018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B8E56A-99D7-4CA6-9A30-57882A30AF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</a:blip>
          <a:srcRect b="14319"/>
          <a:stretch/>
        </p:blipFill>
        <p:spPr>
          <a:xfrm>
            <a:off x="6683075" y="3429000"/>
            <a:ext cx="2350816" cy="24659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3DCEDE-CA80-4148-A554-8B298B67236B}"/>
              </a:ext>
            </a:extLst>
          </p:cNvPr>
          <p:cNvSpPr txBox="1"/>
          <p:nvPr/>
        </p:nvSpPr>
        <p:spPr>
          <a:xfrm>
            <a:off x="10277341" y="12712"/>
            <a:ext cx="191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37089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AA42-DC49-4E61-8BED-FD246411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929"/>
            <a:ext cx="10515600" cy="1325563"/>
          </a:xfrm>
        </p:spPr>
        <p:txBody>
          <a:bodyPr/>
          <a:lstStyle/>
          <a:p>
            <a:r>
              <a:rPr lang="en-US" dirty="0"/>
              <a:t>Sample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59B1-AF96-44DF-B396-2952B70D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629"/>
            <a:ext cx="5972781" cy="4706343"/>
          </a:xfrm>
        </p:spPr>
        <p:txBody>
          <a:bodyPr>
            <a:normAutofit/>
          </a:bodyPr>
          <a:lstStyle/>
          <a:p>
            <a:r>
              <a:rPr lang="en-US" dirty="0"/>
              <a:t>Mice for histology analysis</a:t>
            </a:r>
          </a:p>
          <a:p>
            <a:r>
              <a:rPr lang="en-US" dirty="0"/>
              <a:t>Mice anesthetized (isoflurane)</a:t>
            </a:r>
          </a:p>
          <a:p>
            <a:r>
              <a:rPr lang="en-US" dirty="0"/>
              <a:t>Respiration pillow for breathing rate</a:t>
            </a:r>
          </a:p>
          <a:p>
            <a:r>
              <a:rPr lang="en-US" dirty="0"/>
              <a:t>Temperature monitoring (heat deposition from radiation)</a:t>
            </a:r>
          </a:p>
          <a:p>
            <a:r>
              <a:rPr lang="en-US" dirty="0"/>
              <a:t>9.4T</a:t>
            </a:r>
          </a:p>
          <a:p>
            <a:pPr lvl="1"/>
            <a:r>
              <a:rPr lang="en-US" dirty="0"/>
              <a:t>Signal-to-noise proportional to field strength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DC51B-DEF8-48D7-B893-1E837BDDD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2" t="7112" r="1666" b="3000"/>
          <a:stretch/>
        </p:blipFill>
        <p:spPr>
          <a:xfrm>
            <a:off x="5573446" y="795629"/>
            <a:ext cx="5101864" cy="3248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54817-E166-4EB9-BAC3-53B29D550EB9}"/>
              </a:ext>
            </a:extLst>
          </p:cNvPr>
          <p:cNvSpPr txBox="1"/>
          <p:nvPr/>
        </p:nvSpPr>
        <p:spPr>
          <a:xfrm>
            <a:off x="6219220" y="118521"/>
            <a:ext cx="42963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Zhang et al. Physics in Medicine and Biology 2014</a:t>
            </a:r>
          </a:p>
          <a:p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DOI: </a:t>
            </a:r>
            <a:r>
              <a:rPr lang="en-US" sz="1000" b="0" i="0" u="none" strike="noStrike" dirty="0">
                <a:solidFill>
                  <a:srgbClr val="205493"/>
                </a:solidFill>
                <a:effectLst/>
                <a:latin typeface="BlinkMacSystemFont"/>
                <a:hlinkClick r:id="rId3"/>
              </a:rPr>
              <a:t>10.1088/0031-9155/59/5/1283</a:t>
            </a:r>
            <a:endParaRPr lang="en-US" sz="1000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98323-E8BB-4C2E-BFA4-3A60ACC18DA9}"/>
              </a:ext>
            </a:extLst>
          </p:cNvPr>
          <p:cNvSpPr txBox="1"/>
          <p:nvPr/>
        </p:nvSpPr>
        <p:spPr>
          <a:xfrm>
            <a:off x="10277341" y="12712"/>
            <a:ext cx="191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80079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AA42-DC49-4E61-8BED-FD246411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59B1-AF96-44DF-B396-2952B70D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0963"/>
            <a:ext cx="5460642" cy="4351338"/>
          </a:xfrm>
        </p:spPr>
        <p:txBody>
          <a:bodyPr/>
          <a:lstStyle/>
          <a:p>
            <a:r>
              <a:rPr lang="en-US" dirty="0"/>
              <a:t>BCSFB measurements fit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Vasopressin injection decreases signal</a:t>
            </a:r>
          </a:p>
          <a:p>
            <a:pPr lvl="1"/>
            <a:r>
              <a:rPr lang="en-US" dirty="0"/>
              <a:t>Consistent with invasive findings</a:t>
            </a:r>
          </a:p>
          <a:p>
            <a:r>
              <a:rPr lang="en-US" dirty="0"/>
              <a:t>Partial labeling of blood decreases signal</a:t>
            </a:r>
          </a:p>
          <a:p>
            <a:pPr lvl="1"/>
            <a:r>
              <a:rPr lang="en-US" dirty="0"/>
              <a:t>Signal is coming from labeled blood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B892F-6AEC-47C8-AB4E-91D964B2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0"/>
            <a:ext cx="5460642" cy="3512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F00A4-F571-4F35-AB8B-7C5480F93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50" y="4687461"/>
            <a:ext cx="7787425" cy="2171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66FEF3-14B2-4553-94BE-3396B45B3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42" y="1186519"/>
            <a:ext cx="2205507" cy="1075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7FF59-54E6-4C8C-84D8-B9A5F7E40744}"/>
              </a:ext>
            </a:extLst>
          </p:cNvPr>
          <p:cNvSpPr txBox="1"/>
          <p:nvPr/>
        </p:nvSpPr>
        <p:spPr>
          <a:xfrm>
            <a:off x="0" y="6626752"/>
            <a:ext cx="62204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Evans et al. Nature Communications 2020: https://doi.org/10.1038/s41467-020-16002-4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5B566-F989-4E48-8548-D40FD497FF98}"/>
              </a:ext>
            </a:extLst>
          </p:cNvPr>
          <p:cNvSpPr txBox="1"/>
          <p:nvPr/>
        </p:nvSpPr>
        <p:spPr>
          <a:xfrm>
            <a:off x="10277341" y="12712"/>
            <a:ext cx="191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4728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AA42-DC49-4E61-8BED-FD246411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946"/>
            <a:ext cx="10515600" cy="1325563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59B1-AF96-44DF-B396-2952B70D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601"/>
            <a:ext cx="4713668" cy="4245221"/>
          </a:xfrm>
        </p:spPr>
        <p:txBody>
          <a:bodyPr>
            <a:normAutofit/>
          </a:bodyPr>
          <a:lstStyle/>
          <a:p>
            <a:r>
              <a:rPr lang="en-US" dirty="0"/>
              <a:t>In aged mice:</a:t>
            </a:r>
          </a:p>
          <a:p>
            <a:pPr lvl="1"/>
            <a:r>
              <a:rPr lang="en-US" dirty="0"/>
              <a:t>Blood flow decreases</a:t>
            </a:r>
          </a:p>
          <a:p>
            <a:pPr lvl="1"/>
            <a:r>
              <a:rPr lang="en-US" dirty="0"/>
              <a:t>BCSFB function decreases</a:t>
            </a:r>
          </a:p>
          <a:p>
            <a:pPr lvl="1"/>
            <a:r>
              <a:rPr lang="en-US" dirty="0"/>
              <a:t>Less water from blood to CSF</a:t>
            </a:r>
          </a:p>
          <a:p>
            <a:pPr lvl="1"/>
            <a:r>
              <a:rPr lang="en-US" dirty="0"/>
              <a:t>Higher rates of CSF creation does not increase ventricle size</a:t>
            </a:r>
          </a:p>
          <a:p>
            <a:r>
              <a:rPr lang="en-US" dirty="0"/>
              <a:t>Proof of concept in humans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7F216-2825-47B2-9DCB-4E6DDBE4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164" y="740386"/>
            <a:ext cx="6956023" cy="2568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B2E9BD-9A3B-4073-85C3-C942C256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92" y="3249604"/>
            <a:ext cx="7500395" cy="2563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ACD476-6151-4570-8B90-A7AE8CDB8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93" y="4325527"/>
            <a:ext cx="3399223" cy="1371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5FCDE1-F182-499A-8D91-21921B394534}"/>
              </a:ext>
            </a:extLst>
          </p:cNvPr>
          <p:cNvSpPr txBox="1"/>
          <p:nvPr/>
        </p:nvSpPr>
        <p:spPr>
          <a:xfrm>
            <a:off x="4741658" y="5813172"/>
            <a:ext cx="731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3-month-old		6-month-old		23-month-old</a:t>
            </a:r>
          </a:p>
          <a:p>
            <a:endParaRPr lang="en-US" b="1" dirty="0"/>
          </a:p>
          <a:p>
            <a:r>
              <a:rPr lang="en-US" b="1" dirty="0"/>
              <a:t>Mean lifespan: 24 months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A9376-D431-48A9-8006-3FDA1C1445D8}"/>
              </a:ext>
            </a:extLst>
          </p:cNvPr>
          <p:cNvSpPr txBox="1"/>
          <p:nvPr/>
        </p:nvSpPr>
        <p:spPr>
          <a:xfrm>
            <a:off x="0" y="6626752"/>
            <a:ext cx="62204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Evans et al. Nature Communications 2020: https://doi.org/10.1038/s41467-020-16002-4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CC3D9-B92D-41DF-9828-E41DBE9B1E61}"/>
              </a:ext>
            </a:extLst>
          </p:cNvPr>
          <p:cNvSpPr txBox="1"/>
          <p:nvPr/>
        </p:nvSpPr>
        <p:spPr>
          <a:xfrm>
            <a:off x="10277341" y="12712"/>
            <a:ext cx="191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2056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AA42-DC49-4E61-8BED-FD246411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58" y="42013"/>
            <a:ext cx="10515600" cy="1325563"/>
          </a:xfrm>
        </p:spPr>
        <p:txBody>
          <a:bodyPr/>
          <a:lstStyle/>
          <a:p>
            <a:r>
              <a:rPr lang="en-US" dirty="0"/>
              <a:t>Critiques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59B1-AF96-44DF-B396-2952B70D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1965"/>
            <a:ext cx="6194738" cy="4351338"/>
          </a:xfrm>
        </p:spPr>
        <p:txBody>
          <a:bodyPr/>
          <a:lstStyle/>
          <a:p>
            <a:r>
              <a:rPr lang="en-US" dirty="0"/>
              <a:t>Confounding factor with aging and perfusion</a:t>
            </a:r>
          </a:p>
          <a:p>
            <a:pPr lvl="1"/>
            <a:r>
              <a:rPr lang="en-US" dirty="0"/>
              <a:t>More calculations to determine significance?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04C5E-3F85-4EA7-BF14-7EB257A4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58" y="357187"/>
            <a:ext cx="6268179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4E22F-4ED8-4A2F-BDF2-910B3487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02" y="2671762"/>
            <a:ext cx="2266950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F65DC9-CA1C-4A14-8435-A94C1D62A190}"/>
              </a:ext>
            </a:extLst>
          </p:cNvPr>
          <p:cNvSpPr txBox="1"/>
          <p:nvPr/>
        </p:nvSpPr>
        <p:spPr>
          <a:xfrm>
            <a:off x="0" y="6626752"/>
            <a:ext cx="62204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Evans et al. Nature Communications 2020: https://doi.org/10.1038/s41467-020-16002-4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181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516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BlinkMacSystemFont</vt:lpstr>
      <vt:lpstr>Calibri</vt:lpstr>
      <vt:lpstr>Calibri Light</vt:lpstr>
      <vt:lpstr>NexusSans</vt:lpstr>
      <vt:lpstr>Office Theme</vt:lpstr>
      <vt:lpstr>Non-Invasive MRI of Blood–Cerebrospinal Fluid Barrier Function</vt:lpstr>
      <vt:lpstr>Blood Cerebral Spinal Fluid Barrier (BCSFB)</vt:lpstr>
      <vt:lpstr>MRI</vt:lpstr>
      <vt:lpstr>Arterial spin labeling</vt:lpstr>
      <vt:lpstr>Kinetic model</vt:lpstr>
      <vt:lpstr>Sample Preparation</vt:lpstr>
      <vt:lpstr>Validation</vt:lpstr>
      <vt:lpstr>Validation</vt:lpstr>
      <vt:lpstr>Critiques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Non-Invasive MRI of Blood–Cerebrospinal Fluid Barrier Function</dc:title>
  <dc:creator>Charles Marchini</dc:creator>
  <cp:lastModifiedBy>Charles Marchini</cp:lastModifiedBy>
  <cp:revision>79</cp:revision>
  <dcterms:created xsi:type="dcterms:W3CDTF">2021-04-29T19:49:27Z</dcterms:created>
  <dcterms:modified xsi:type="dcterms:W3CDTF">2021-05-04T21:31:24Z</dcterms:modified>
</cp:coreProperties>
</file>