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66" r:id="rId5"/>
    <p:sldId id="258" r:id="rId6"/>
    <p:sldId id="276" r:id="rId7"/>
    <p:sldId id="259" r:id="rId8"/>
    <p:sldId id="267" r:id="rId9"/>
    <p:sldId id="262" r:id="rId10"/>
    <p:sldId id="264" r:id="rId11"/>
    <p:sldId id="263" r:id="rId12"/>
    <p:sldId id="269" r:id="rId13"/>
    <p:sldId id="270" r:id="rId14"/>
    <p:sldId id="271" r:id="rId15"/>
    <p:sldId id="275" r:id="rId16"/>
    <p:sldId id="274" r:id="rId17"/>
    <p:sldId id="272" r:id="rId18"/>
    <p:sldId id="273" r:id="rId19"/>
    <p:sldId id="279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EA14C7-54AA-4648-99D9-F3FA3AB9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A3A153-6C85-4FFB-9031-9BB92FF61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F4C7EA-1336-4C47-B035-A04FD956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0AADE5-ECD6-4745-B643-4DE38044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199012-5C44-4B8C-86F6-D4AA4D1F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E03F39-7CED-4645-BF0D-95AFE10D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74977D1-6979-4B23-888B-25212EB8D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AC9B6F-8F16-4DD0-9863-9746975F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331E36-3934-4ED1-9F9C-64047DF4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9DBB0C-FC61-444F-8BDB-07FFB953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88143C3-E450-48F7-8FF1-222DA7AB0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321F054-C3DD-4094-BE99-23A9EA92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CEA18E-D65C-4055-9CB9-5120AFCA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593FBF-9D55-4D2C-86D3-58A1349D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18868B-A7AB-4009-9CD3-F1F57B2A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9C64DF-4D9D-4616-AC57-15A1F930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5571F9-1231-491B-9062-5361122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548F52-E1D3-4099-861F-E8711898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4DAFA3-B1E9-47B0-BEA9-DE74BE5B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928350-88B1-42E1-90B8-B9B62142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EDBBAC-0A6D-4111-B387-2EFC59E7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D9579C-671E-4BB8-9406-072B2C39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65589D-C622-4240-89FE-1AC6838E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04ACC8-0F9C-4176-B4D7-AABF804A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033B10-B3C6-46C5-8D37-17F2795A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20426A-E5A8-497D-8F5A-2BA710EB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86352B-3AD1-46ED-9DA5-40CDB628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AA76F7-8644-43EF-AC40-11A2124B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57CDAD-81A1-411A-9AD8-EB80E3BA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9C6B99-F6A0-46EF-B8EE-CE91025B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DD4497-7D43-4DC1-A7C7-64E7C8DB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6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6F9230-3426-4303-ABA8-09BBFD12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8D64EB-2ECA-400C-ACC0-C5B7D868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5D0307C-2BF4-4E1E-9DFA-4E7238FF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1862F6D-3BAB-42D4-B963-60EC41387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6E97E1C-41BD-4E9A-B18D-BD43D0994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4704E6E-8768-4D8A-8AA8-82A2A535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5E31D19-B9F1-49FF-84B1-502EFD08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1AE4596-55C9-4532-94EB-E53ECE00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7C6014-D680-44A9-BF87-86C82007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08747B6-0E3A-4A3B-AF1E-AC59C91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78393E4-3462-4AF1-AD23-0C159674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A57B7A3-87EA-4889-B569-270C6F40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0FC83B6-8C7F-4164-AB7D-8B26F7D3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6DAF20C-C402-45D1-969F-7D27CD77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59B1CA-8FC9-42B6-8879-9B8BB38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4DFAD7-7C7E-4D59-9EE9-173AFC79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A373BB-F35A-4985-B52B-ABBBD8C4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745700-B971-41BC-93A1-9DA1839C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870184-B01B-43C4-B7B0-14497D55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53AEF4-D9DE-40A7-B312-23C6B9D1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C39C39C-3BA6-44E7-9889-46311C6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6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B8F5A-820F-4A8F-8AC7-A28562EE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1AD082-E2EB-4F33-BAD2-9BDC84FF7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92F2DD-C21C-438A-9F40-159A1419F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8D371E-5776-4105-9343-7C7E7D4A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AA66F8-5881-4230-949F-1350BBCF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9BE3FD-C6D4-4A03-8FB4-CA6DBD60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263C7B0-DF0C-4286-BB2D-0F69ED42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39ACE0-201C-4445-B1FD-BED16BC2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96B457-D5B0-4C00-BFB6-D741A950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D9EA-A97E-4BDE-9291-72FEB3CCBD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A0AD40-925A-432B-A74E-21A89B2ED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8802F1-1827-4A57-B8A9-664082A4A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B651-041F-404F-98E4-D4D71E35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ACD08-B73C-4EE5-9481-D02D38B5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767"/>
            <a:ext cx="10515600" cy="5696196"/>
          </a:xfrm>
        </p:spPr>
        <p:txBody>
          <a:bodyPr/>
          <a:lstStyle/>
          <a:p>
            <a:pPr marL="0" indent="0">
              <a:buNone/>
            </a:pPr>
            <a:r>
              <a:rPr lang="tr-TR" b="1" dirty="0" err="1"/>
              <a:t>What</a:t>
            </a:r>
            <a:r>
              <a:rPr lang="tr-TR" b="1" dirty="0"/>
              <a:t> is </a:t>
            </a:r>
            <a:r>
              <a:rPr lang="tr-TR" b="1" dirty="0" err="1"/>
              <a:t>computational</a:t>
            </a:r>
            <a:r>
              <a:rPr lang="tr-TR" b="1" dirty="0"/>
              <a:t> </a:t>
            </a:r>
            <a:r>
              <a:rPr lang="tr-TR" b="1" dirty="0" err="1"/>
              <a:t>imaging</a:t>
            </a:r>
            <a:r>
              <a:rPr lang="tr-TR" b="1" dirty="0"/>
              <a:t>?</a:t>
            </a:r>
          </a:p>
          <a:p>
            <a:r>
              <a:rPr lang="en-US" dirty="0"/>
              <a:t>In contrast to traditional imaging, computational imaging systems involve a tight integration of the sensing system and the computation in order to form the images of interest.</a:t>
            </a:r>
            <a:endParaRPr lang="tr-TR" dirty="0"/>
          </a:p>
          <a:p>
            <a:r>
              <a:rPr lang="en-US" dirty="0"/>
              <a:t>The integration of the sensing and the computation in computational imaging systems allows for accessing information which was otherwise not possible.</a:t>
            </a:r>
          </a:p>
        </p:txBody>
      </p:sp>
    </p:spTree>
    <p:extLst>
      <p:ext uri="{BB962C8B-B14F-4D97-AF65-F5344CB8AC3E}">
        <p14:creationId xmlns:p14="http://schemas.microsoft.com/office/powerpoint/2010/main" val="1237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4D1DC4-46E7-4A8B-A5EC-07C5595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Filtered</a:t>
            </a:r>
            <a:r>
              <a:rPr lang="tr-TR" dirty="0"/>
              <a:t> </a:t>
            </a:r>
            <a:r>
              <a:rPr lang="tr-TR" dirty="0" err="1"/>
              <a:t>Backprojection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-time </a:t>
            </a:r>
            <a:r>
              <a:rPr lang="tr-TR" dirty="0" err="1"/>
              <a:t>Circular</a:t>
            </a:r>
            <a:r>
              <a:rPr lang="tr-TR" dirty="0"/>
              <a:t> Radon </a:t>
            </a:r>
            <a:r>
              <a:rPr lang="tr-TR" dirty="0" err="1"/>
              <a:t>Transform</a:t>
            </a:r>
            <a:r>
              <a:rPr lang="tr-TR" dirty="0"/>
              <a:t> Data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EFBE0EC-E083-49F1-9E27-C26BC447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730" y="1690688"/>
            <a:ext cx="6338540" cy="4520045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884B350-17EE-4C44-897C-F0C0671FCCB6}"/>
              </a:ext>
            </a:extLst>
          </p:cNvPr>
          <p:cNvSpPr txBox="1"/>
          <p:nvPr/>
        </p:nvSpPr>
        <p:spPr>
          <a:xfrm>
            <a:off x="838199" y="2384982"/>
            <a:ext cx="197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-time FBP </a:t>
            </a:r>
            <a:r>
              <a:rPr lang="tr-TR" dirty="0" err="1"/>
              <a:t>reconstruction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D5C01A7-B103-42B8-8A13-A8D3467C2693}"/>
              </a:ext>
            </a:extLst>
          </p:cNvPr>
          <p:cNvSpPr txBox="1"/>
          <p:nvPr/>
        </p:nvSpPr>
        <p:spPr>
          <a:xfrm>
            <a:off x="838199" y="3725607"/>
            <a:ext cx="197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-time FBP </a:t>
            </a:r>
            <a:r>
              <a:rPr lang="tr-TR" dirty="0" err="1"/>
              <a:t>reconstruction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F88B479-894D-4F09-93F4-D54007FEB097}"/>
              </a:ext>
            </a:extLst>
          </p:cNvPr>
          <p:cNvSpPr txBox="1"/>
          <p:nvPr/>
        </p:nvSpPr>
        <p:spPr>
          <a:xfrm>
            <a:off x="838199" y="5066232"/>
            <a:ext cx="209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Post-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UNet</a:t>
            </a:r>
            <a:r>
              <a:rPr lang="tr-TR" dirty="0"/>
              <a:t> </a:t>
            </a:r>
            <a:r>
              <a:rPr lang="tr-TR" dirty="0" err="1"/>
              <a:t>reconstruction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7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4D1DC4-46E7-4A8B-A5EC-07C5595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Filtered</a:t>
            </a:r>
            <a:r>
              <a:rPr lang="tr-TR" dirty="0"/>
              <a:t> </a:t>
            </a:r>
            <a:r>
              <a:rPr lang="tr-TR" dirty="0" err="1"/>
              <a:t>Backprojection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-time </a:t>
            </a:r>
            <a:r>
              <a:rPr lang="tr-TR" dirty="0" err="1"/>
              <a:t>Circular</a:t>
            </a:r>
            <a:r>
              <a:rPr lang="tr-TR" dirty="0"/>
              <a:t> Radon </a:t>
            </a:r>
            <a:r>
              <a:rPr lang="tr-TR" dirty="0" err="1"/>
              <a:t>Transform</a:t>
            </a:r>
            <a:r>
              <a:rPr lang="tr-TR" dirty="0"/>
              <a:t> Data</a:t>
            </a:r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67912B6B-DF19-423E-BC16-212F0A38D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545" y="1690688"/>
            <a:ext cx="6352909" cy="4572000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8F51E70-BBFB-49B7-9997-77042429EEBB}"/>
              </a:ext>
            </a:extLst>
          </p:cNvPr>
          <p:cNvSpPr txBox="1"/>
          <p:nvPr/>
        </p:nvSpPr>
        <p:spPr>
          <a:xfrm>
            <a:off x="838199" y="2384982"/>
            <a:ext cx="197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-time FBP </a:t>
            </a:r>
            <a:r>
              <a:rPr lang="tr-TR" dirty="0" err="1"/>
              <a:t>reconstruction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3065DDF-FF84-4905-97E0-02EAD951C5DE}"/>
              </a:ext>
            </a:extLst>
          </p:cNvPr>
          <p:cNvSpPr txBox="1"/>
          <p:nvPr/>
        </p:nvSpPr>
        <p:spPr>
          <a:xfrm>
            <a:off x="838199" y="3725607"/>
            <a:ext cx="197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-time FBP </a:t>
            </a:r>
            <a:r>
              <a:rPr lang="tr-TR" dirty="0" err="1"/>
              <a:t>reconstruction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D6E9656-75E0-444B-9735-9C8597BBBC44}"/>
              </a:ext>
            </a:extLst>
          </p:cNvPr>
          <p:cNvSpPr txBox="1"/>
          <p:nvPr/>
        </p:nvSpPr>
        <p:spPr>
          <a:xfrm>
            <a:off x="838199" y="5066232"/>
            <a:ext cx="209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Post-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UNet</a:t>
            </a:r>
            <a:r>
              <a:rPr lang="tr-TR" dirty="0"/>
              <a:t> </a:t>
            </a:r>
            <a:r>
              <a:rPr lang="tr-TR" dirty="0" err="1"/>
              <a:t>reconstruction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6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CFED4B1-D7EB-4E96-9502-946D922E67C2}"/>
              </a:ext>
            </a:extLst>
          </p:cNvPr>
          <p:cNvSpPr txBox="1"/>
          <p:nvPr/>
        </p:nvSpPr>
        <p:spPr>
          <a:xfrm>
            <a:off x="1602557" y="2290713"/>
            <a:ext cx="8986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 err="1"/>
              <a:t>Directional</a:t>
            </a:r>
            <a:r>
              <a:rPr lang="tr-TR" sz="5400" dirty="0"/>
              <a:t> TV </a:t>
            </a:r>
            <a:r>
              <a:rPr lang="tr-TR" sz="5400" dirty="0" err="1"/>
              <a:t>reconstruction</a:t>
            </a:r>
            <a:r>
              <a:rPr lang="tr-TR" sz="5400" dirty="0"/>
              <a:t> </a:t>
            </a:r>
            <a:r>
              <a:rPr lang="tr-TR" sz="5400" dirty="0" err="1"/>
              <a:t>algorithm</a:t>
            </a:r>
            <a:r>
              <a:rPr lang="tr-TR" sz="5400" dirty="0"/>
              <a:t> </a:t>
            </a:r>
            <a:r>
              <a:rPr lang="tr-TR" sz="5400" dirty="0" err="1"/>
              <a:t>for</a:t>
            </a:r>
            <a:r>
              <a:rPr lang="tr-TR" sz="5400" dirty="0"/>
              <a:t> 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9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90AEB-3119-4367-B9A2-8E7DE37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Directional</a:t>
            </a:r>
            <a:r>
              <a:rPr lang="tr-TR" sz="4000" dirty="0"/>
              <a:t> TV </a:t>
            </a:r>
            <a:r>
              <a:rPr lang="tr-TR" sz="4000" dirty="0" err="1"/>
              <a:t>reconstruction</a:t>
            </a:r>
            <a:r>
              <a:rPr lang="tr-TR" sz="4000" dirty="0"/>
              <a:t> </a:t>
            </a:r>
            <a:r>
              <a:rPr lang="tr-TR" sz="4000" dirty="0" err="1"/>
              <a:t>algorithm</a:t>
            </a:r>
            <a:r>
              <a:rPr lang="tr-TR" sz="4000" dirty="0"/>
              <a:t> </a:t>
            </a:r>
            <a:r>
              <a:rPr lang="tr-TR" sz="4000" dirty="0" err="1"/>
              <a:t>for</a:t>
            </a:r>
            <a:r>
              <a:rPr lang="tr-TR" sz="4000" dirty="0"/>
              <a:t> PACT</a:t>
            </a:r>
            <a:endParaRPr lang="en-US" sz="4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5D20692-1749-4AEE-92F2-7D277EE1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78" y="1988883"/>
            <a:ext cx="6446520" cy="59436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EFBBCA0-8BFE-41F8-93AD-E1A82434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89" y="3955480"/>
            <a:ext cx="8637402" cy="640080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FDF0D297-87D7-4A8D-8E8B-8FCE1E9F4C14}"/>
              </a:ext>
            </a:extLst>
          </p:cNvPr>
          <p:cNvSpPr/>
          <p:nvPr/>
        </p:nvSpPr>
        <p:spPr>
          <a:xfrm>
            <a:off x="1660688" y="3955480"/>
            <a:ext cx="8870623" cy="9562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5690454-41E0-40B2-968E-8C0EA246F229}"/>
              </a:ext>
            </a:extLst>
          </p:cNvPr>
          <p:cNvSpPr/>
          <p:nvPr/>
        </p:nvSpPr>
        <p:spPr>
          <a:xfrm>
            <a:off x="2641076" y="1920539"/>
            <a:ext cx="6721313" cy="14259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524FFF2-C013-4605-969C-C3C56221FBD0}"/>
              </a:ext>
            </a:extLst>
          </p:cNvPr>
          <p:cNvSpPr/>
          <p:nvPr/>
        </p:nvSpPr>
        <p:spPr>
          <a:xfrm>
            <a:off x="7526873" y="4531200"/>
            <a:ext cx="3004437" cy="381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32E85E0-0954-4BC6-B319-FFB5F9DDBC59}"/>
              </a:ext>
            </a:extLst>
          </p:cNvPr>
          <p:cNvSpPr txBox="1"/>
          <p:nvPr/>
        </p:nvSpPr>
        <p:spPr>
          <a:xfrm>
            <a:off x="7492523" y="4537902"/>
            <a:ext cx="30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DTV  </a:t>
            </a:r>
            <a:r>
              <a:rPr lang="tr-TR" dirty="0" err="1"/>
              <a:t>Reconstruction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936B244-B3CB-4B8E-A4E0-3F27498F90E9}"/>
              </a:ext>
            </a:extLst>
          </p:cNvPr>
          <p:cNvSpPr txBox="1"/>
          <p:nvPr/>
        </p:nvSpPr>
        <p:spPr>
          <a:xfrm>
            <a:off x="6357953" y="2950593"/>
            <a:ext cx="30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ITV  </a:t>
            </a:r>
            <a:r>
              <a:rPr lang="tr-TR" dirty="0" err="1"/>
              <a:t>Reconstruction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C1945343-9D95-451A-B9CD-9B31A9E6F822}"/>
              </a:ext>
            </a:extLst>
          </p:cNvPr>
          <p:cNvSpPr/>
          <p:nvPr/>
        </p:nvSpPr>
        <p:spPr>
          <a:xfrm>
            <a:off x="6357953" y="2964839"/>
            <a:ext cx="3004437" cy="381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2EE03347-DAD5-4377-8668-335964989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778" y="2632211"/>
            <a:ext cx="267669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0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90AEB-3119-4367-B9A2-8E7DE37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Directional</a:t>
            </a:r>
            <a:r>
              <a:rPr lang="tr-TR" sz="4000" dirty="0"/>
              <a:t> TV </a:t>
            </a:r>
            <a:r>
              <a:rPr lang="tr-TR" sz="4000" dirty="0" err="1"/>
              <a:t>reconstruction</a:t>
            </a:r>
            <a:r>
              <a:rPr lang="tr-TR" sz="4000" dirty="0"/>
              <a:t> </a:t>
            </a:r>
            <a:r>
              <a:rPr lang="tr-TR" sz="4000" dirty="0" err="1"/>
              <a:t>algorithm</a:t>
            </a:r>
            <a:r>
              <a:rPr lang="tr-TR" sz="4000" dirty="0"/>
              <a:t> </a:t>
            </a:r>
            <a:r>
              <a:rPr lang="tr-TR" sz="4000" dirty="0" err="1"/>
              <a:t>for</a:t>
            </a:r>
            <a:r>
              <a:rPr lang="tr-TR" sz="4000" dirty="0"/>
              <a:t> PACT</a:t>
            </a:r>
            <a:endParaRPr lang="en-US" sz="40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E8D6749-876B-43EB-912C-2773494F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77" y="1416377"/>
            <a:ext cx="1152864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90AEB-3119-4367-B9A2-8E7DE37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Directional</a:t>
            </a:r>
            <a:r>
              <a:rPr lang="tr-TR" sz="4000" dirty="0"/>
              <a:t> TV </a:t>
            </a:r>
            <a:r>
              <a:rPr lang="tr-TR" sz="4000" dirty="0" err="1"/>
              <a:t>reconstruction</a:t>
            </a:r>
            <a:r>
              <a:rPr lang="tr-TR" sz="4000" dirty="0"/>
              <a:t> </a:t>
            </a:r>
            <a:r>
              <a:rPr lang="tr-TR" sz="4000" dirty="0" err="1"/>
              <a:t>algorithm</a:t>
            </a:r>
            <a:r>
              <a:rPr lang="tr-TR" sz="4000" dirty="0"/>
              <a:t> </a:t>
            </a:r>
            <a:r>
              <a:rPr lang="tr-TR" sz="4000" dirty="0" err="1"/>
              <a:t>for</a:t>
            </a:r>
            <a:r>
              <a:rPr lang="tr-TR" sz="4000" dirty="0"/>
              <a:t> PACT</a:t>
            </a:r>
            <a:endParaRPr lang="en-US" sz="4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2DF06D-537E-48D9-B52D-64CC72C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1" y="1759647"/>
            <a:ext cx="11428798" cy="32004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83E572C-4C96-4089-96C0-8AFBDE642856}"/>
              </a:ext>
            </a:extLst>
          </p:cNvPr>
          <p:cNvSpPr txBox="1"/>
          <p:nvPr/>
        </p:nvSpPr>
        <p:spPr>
          <a:xfrm>
            <a:off x="3894841" y="5137609"/>
            <a:ext cx="440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nRMSE</a:t>
            </a:r>
            <a:r>
              <a:rPr lang="tr-TR" dirty="0"/>
              <a:t>: </a:t>
            </a:r>
            <a:r>
              <a:rPr lang="tr-TR" dirty="0" err="1"/>
              <a:t>Normalized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mean-sqoared</a:t>
            </a:r>
            <a:r>
              <a:rPr lang="tr-TR" dirty="0"/>
              <a:t> </a:t>
            </a:r>
            <a:r>
              <a:rPr lang="tr-TR" dirty="0" err="1"/>
              <a:t>error</a:t>
            </a:r>
            <a:endParaRPr lang="tr-TR" dirty="0"/>
          </a:p>
          <a:p>
            <a:r>
              <a:rPr lang="tr-TR" dirty="0"/>
              <a:t>PCC: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endParaRPr lang="tr-TR" dirty="0"/>
          </a:p>
          <a:p>
            <a:r>
              <a:rPr lang="tr-TR" dirty="0" err="1"/>
              <a:t>nMI</a:t>
            </a:r>
            <a:r>
              <a:rPr lang="tr-TR" dirty="0"/>
              <a:t>: </a:t>
            </a:r>
            <a:r>
              <a:rPr lang="tr-TR" dirty="0" err="1"/>
              <a:t>normalized</a:t>
            </a:r>
            <a:r>
              <a:rPr lang="tr-TR" dirty="0"/>
              <a:t>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90AEB-3119-4367-B9A2-8E7DE37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/>
              <a:t>Difficulties that I encountered during DTV project</a:t>
            </a:r>
            <a:endParaRPr lang="en-US" sz="40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B2CF812-7152-4B61-B0DC-9FE745FA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101" y="2590015"/>
            <a:ext cx="8735768" cy="202794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C478844-8634-4BE9-9325-C6AC5F9F0269}"/>
              </a:ext>
            </a:extLst>
          </p:cNvPr>
          <p:cNvSpPr txBox="1"/>
          <p:nvPr/>
        </p:nvSpPr>
        <p:spPr>
          <a:xfrm>
            <a:off x="772212" y="1593130"/>
            <a:ext cx="101534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problematic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time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imaging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especially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adjoint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Furthermore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couldn’t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unmatched</a:t>
            </a:r>
            <a:r>
              <a:rPr lang="tr-TR" dirty="0"/>
              <a:t> </a:t>
            </a:r>
            <a:r>
              <a:rPr lang="tr-TR" dirty="0" err="1"/>
              <a:t>backward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time, as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requires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of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adjoint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Then</a:t>
            </a:r>
            <a:r>
              <a:rPr lang="tr-TR" dirty="0"/>
              <a:t>,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k-</a:t>
            </a:r>
            <a:r>
              <a:rPr lang="tr-TR" dirty="0" err="1"/>
              <a:t>Wave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time </a:t>
            </a:r>
            <a:r>
              <a:rPr lang="tr-TR" dirty="0" err="1"/>
              <a:t>for</a:t>
            </a:r>
            <a:r>
              <a:rPr lang="tr-TR" dirty="0"/>
              <a:t> 1 </a:t>
            </a:r>
            <a:r>
              <a:rPr lang="tr-TR" dirty="0" err="1"/>
              <a:t>iteration</a:t>
            </a:r>
            <a:r>
              <a:rPr lang="tr-TR" dirty="0"/>
              <a:t> of </a:t>
            </a:r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adjoint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(</a:t>
            </a:r>
            <a:r>
              <a:rPr lang="tr-TR" dirty="0" err="1"/>
              <a:t>combined</a:t>
            </a:r>
            <a:r>
              <a:rPr lang="tr-TR" dirty="0"/>
              <a:t>) </a:t>
            </a:r>
            <a:r>
              <a:rPr lang="tr-TR" dirty="0" err="1"/>
              <a:t>to</a:t>
            </a:r>
            <a:r>
              <a:rPr lang="tr-TR" dirty="0"/>
              <a:t> 3.5 </a:t>
            </a:r>
            <a:r>
              <a:rPr lang="tr-TR" dirty="0" err="1"/>
              <a:t>minutes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78B9A02-6B3B-49AE-A8D2-3DAE587CB92C}"/>
              </a:ext>
            </a:extLst>
          </p:cNvPr>
          <p:cNvSpPr txBox="1"/>
          <p:nvPr/>
        </p:nvSpPr>
        <p:spPr>
          <a:xfrm>
            <a:off x="1366101" y="2134328"/>
            <a:ext cx="825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Interpolation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PACT model time </a:t>
            </a:r>
            <a:r>
              <a:rPr lang="tr-TR" dirty="0" err="1"/>
              <a:t>measurements</a:t>
            </a:r>
            <a:r>
              <a:rPr lang="tr-TR" dirty="0"/>
              <a:t> of </a:t>
            </a:r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adjoint</a:t>
            </a:r>
            <a:r>
              <a:rPr lang="tr-TR" dirty="0"/>
              <a:t> </a:t>
            </a:r>
            <a:r>
              <a:rPr lang="tr-TR" dirty="0" err="1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CFED4B1-D7EB-4E96-9502-946D922E67C2}"/>
              </a:ext>
            </a:extLst>
          </p:cNvPr>
          <p:cNvSpPr txBox="1"/>
          <p:nvPr/>
        </p:nvSpPr>
        <p:spPr>
          <a:xfrm>
            <a:off x="1602557" y="2290713"/>
            <a:ext cx="898688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 err="1"/>
              <a:t>Dynamic</a:t>
            </a:r>
            <a:r>
              <a:rPr lang="tr-TR" sz="4400" dirty="0"/>
              <a:t> </a:t>
            </a:r>
            <a:r>
              <a:rPr lang="tr-TR" sz="4400" dirty="0" err="1"/>
              <a:t>reconstruction</a:t>
            </a:r>
            <a:r>
              <a:rPr lang="tr-TR" sz="4400" dirty="0"/>
              <a:t> of </a:t>
            </a:r>
          </a:p>
          <a:p>
            <a:pPr algn="ctr"/>
            <a:r>
              <a:rPr lang="tr-TR" sz="4400" dirty="0"/>
              <a:t>3D PACT </a:t>
            </a:r>
            <a:r>
              <a:rPr lang="tr-TR" sz="4400" dirty="0" err="1"/>
              <a:t>from</a:t>
            </a:r>
            <a:r>
              <a:rPr lang="tr-TR" sz="4400" dirty="0"/>
              <a:t> </a:t>
            </a:r>
            <a:r>
              <a:rPr lang="tr-TR" sz="4400" dirty="0" err="1"/>
              <a:t>few</a:t>
            </a:r>
            <a:r>
              <a:rPr lang="tr-TR" sz="4400" dirty="0"/>
              <a:t> </a:t>
            </a:r>
            <a:r>
              <a:rPr lang="tr-TR" sz="4400" dirty="0" err="1"/>
              <a:t>projections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90AEB-3119-4367-B9A2-8E7DE37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Dynamic</a:t>
            </a:r>
            <a:r>
              <a:rPr lang="tr-TR" sz="4000" dirty="0"/>
              <a:t> </a:t>
            </a:r>
            <a:r>
              <a:rPr lang="tr-TR" sz="4000" dirty="0" err="1"/>
              <a:t>reconstruction</a:t>
            </a:r>
            <a:r>
              <a:rPr lang="tr-TR" sz="4000" dirty="0"/>
              <a:t> of 3D PACT </a:t>
            </a:r>
            <a:r>
              <a:rPr lang="tr-TR" sz="4000" dirty="0" err="1"/>
              <a:t>from</a:t>
            </a:r>
            <a:r>
              <a:rPr lang="tr-TR" sz="4000" dirty="0"/>
              <a:t> </a:t>
            </a:r>
            <a:r>
              <a:rPr lang="tr-TR" sz="4000" dirty="0" err="1"/>
              <a:t>few</a:t>
            </a:r>
            <a:r>
              <a:rPr lang="tr-TR" sz="4000" dirty="0"/>
              <a:t> </a:t>
            </a:r>
            <a:r>
              <a:rPr lang="tr-TR" sz="4000" dirty="0" err="1"/>
              <a:t>projections</a:t>
            </a:r>
            <a:endParaRPr lang="en-US" sz="4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226F098-05FB-4BF7-91A3-B8E7BDEDB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12" r="31578"/>
          <a:stretch/>
        </p:blipFill>
        <p:spPr>
          <a:xfrm>
            <a:off x="4508602" y="1326316"/>
            <a:ext cx="2725206" cy="420536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F3105AA-993C-45C1-AFCE-2FCCD213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70" y="2173682"/>
            <a:ext cx="3361662" cy="2875007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EB7BD34-5872-4AD8-A5A0-D2020BF400C7}"/>
              </a:ext>
            </a:extLst>
          </p:cNvPr>
          <p:cNvSpPr txBox="1"/>
          <p:nvPr/>
        </p:nvSpPr>
        <p:spPr>
          <a:xfrm>
            <a:off x="4313903" y="5831407"/>
            <a:ext cx="35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Photosound’s</a:t>
            </a:r>
            <a:r>
              <a:rPr lang="tr-TR" dirty="0"/>
              <a:t> </a:t>
            </a:r>
            <a:r>
              <a:rPr lang="tr-TR" dirty="0" err="1"/>
              <a:t>TriTom</a:t>
            </a:r>
            <a:r>
              <a:rPr lang="tr-TR" dirty="0"/>
              <a:t> PACT </a:t>
            </a:r>
            <a:r>
              <a:rPr lang="tr-TR" dirty="0" err="1"/>
              <a:t>system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D4B01B4-2D54-49F1-ADF7-CA4DBC7D1CF9}"/>
              </a:ext>
            </a:extLst>
          </p:cNvPr>
          <p:cNvSpPr txBox="1"/>
          <p:nvPr/>
        </p:nvSpPr>
        <p:spPr>
          <a:xfrm>
            <a:off x="8317750" y="1545055"/>
            <a:ext cx="2356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Duration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tomographic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: 0.1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Complete </a:t>
            </a:r>
            <a:r>
              <a:rPr lang="tr-TR" dirty="0" err="1"/>
              <a:t>scan</a:t>
            </a:r>
            <a:r>
              <a:rPr lang="tr-TR" dirty="0"/>
              <a:t>  (360 </a:t>
            </a:r>
            <a:r>
              <a:rPr lang="tr-TR" dirty="0" err="1"/>
              <a:t>views</a:t>
            </a:r>
            <a:r>
              <a:rPr lang="tr-TR" dirty="0"/>
              <a:t>): 36 s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999F47F-61BD-49B7-8F6D-99712D949C39}"/>
              </a:ext>
            </a:extLst>
          </p:cNvPr>
          <p:cNvSpPr txBox="1"/>
          <p:nvPr/>
        </p:nvSpPr>
        <p:spPr>
          <a:xfrm>
            <a:off x="8057894" y="3338417"/>
            <a:ext cx="33956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To achieve a high frame rate, only a limited-angle few-view (even</a:t>
            </a:r>
            <a:r>
              <a:rPr lang="tr-TR" b="0" i="0" dirty="0">
                <a:effectLst/>
              </a:rPr>
              <a:t> </a:t>
            </a:r>
            <a:r>
              <a:rPr lang="en-US" b="0" i="0" dirty="0">
                <a:effectLst/>
              </a:rPr>
              <a:t>a single-view) acoustic measurements can be collected at each time frame. These</a:t>
            </a:r>
            <a:r>
              <a:rPr lang="tr-TR" b="0" i="0" dirty="0">
                <a:effectLst/>
              </a:rPr>
              <a:t> </a:t>
            </a:r>
            <a:r>
              <a:rPr lang="en-US" b="0" i="0" dirty="0">
                <a:effectLst/>
              </a:rPr>
              <a:t>sparse incomplete data represent a formidable challenge to obtain sequences of reconstructed images with both high spatial and temporal resolution</a:t>
            </a:r>
            <a:r>
              <a:rPr lang="tr-TR" b="0" i="0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1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90AEB-3119-4367-B9A2-8E7DE37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Challenges</a:t>
            </a:r>
            <a:r>
              <a:rPr lang="tr-TR" sz="4000" dirty="0"/>
              <a:t> of </a:t>
            </a:r>
            <a:r>
              <a:rPr lang="tr-TR" sz="4000" dirty="0" err="1"/>
              <a:t>dynamic</a:t>
            </a:r>
            <a:r>
              <a:rPr lang="tr-TR" sz="4000" dirty="0"/>
              <a:t> PACT</a:t>
            </a:r>
            <a:endParaRPr lang="en-US" sz="40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D5E1630-684C-416A-B4D1-B59EE73EAE23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err="1"/>
              <a:t>Compared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static</a:t>
            </a:r>
            <a:r>
              <a:rPr lang="tr-TR" sz="2400" dirty="0"/>
              <a:t> </a:t>
            </a:r>
            <a:r>
              <a:rPr lang="tr-TR" sz="2400" dirty="0" err="1"/>
              <a:t>reconstruction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only</a:t>
            </a:r>
            <a:r>
              <a:rPr lang="tr-TR" sz="2400" dirty="0"/>
              <a:t> </a:t>
            </a:r>
            <a:r>
              <a:rPr lang="tr-TR" sz="2400" dirty="0" err="1"/>
              <a:t>reconstructs</a:t>
            </a:r>
            <a:r>
              <a:rPr lang="tr-TR" sz="2400" dirty="0"/>
              <a:t> a </a:t>
            </a:r>
            <a:r>
              <a:rPr lang="tr-TR" sz="2400" dirty="0" err="1"/>
              <a:t>single</a:t>
            </a:r>
            <a:r>
              <a:rPr lang="tr-TR" sz="2400" dirty="0"/>
              <a:t> </a:t>
            </a:r>
            <a:r>
              <a:rPr lang="tr-TR" sz="2400" dirty="0" err="1"/>
              <a:t>image</a:t>
            </a:r>
            <a:r>
              <a:rPr lang="tr-TR" sz="2400" dirty="0"/>
              <a:t>, </a:t>
            </a:r>
            <a:r>
              <a:rPr lang="tr-TR" sz="2400" dirty="0" err="1"/>
              <a:t>dynamic</a:t>
            </a:r>
            <a:r>
              <a:rPr lang="tr-TR" sz="2400" dirty="0"/>
              <a:t> </a:t>
            </a:r>
            <a:r>
              <a:rPr lang="tr-TR" sz="2400" dirty="0" err="1"/>
              <a:t>reconstruction</a:t>
            </a:r>
            <a:r>
              <a:rPr lang="tr-TR" sz="2400" dirty="0"/>
              <a:t> </a:t>
            </a:r>
            <a:r>
              <a:rPr lang="tr-TR" sz="2400" dirty="0" err="1"/>
              <a:t>generates</a:t>
            </a:r>
            <a:r>
              <a:rPr lang="tr-TR" sz="2400" dirty="0"/>
              <a:t> a </a:t>
            </a:r>
            <a:r>
              <a:rPr lang="tr-TR" sz="2400" dirty="0" err="1"/>
              <a:t>sequence</a:t>
            </a:r>
            <a:r>
              <a:rPr lang="tr-TR" sz="2400" dirty="0"/>
              <a:t> of 3D </a:t>
            </a:r>
            <a:r>
              <a:rPr lang="tr-TR" sz="2400" dirty="0" err="1"/>
              <a:t>images</a:t>
            </a:r>
            <a:r>
              <a:rPr lang="tr-TR" sz="2400" dirty="0"/>
              <a:t>; </a:t>
            </a:r>
            <a:r>
              <a:rPr lang="tr-TR" sz="2400" dirty="0" err="1"/>
              <a:t>therefore</a:t>
            </a:r>
            <a:r>
              <a:rPr lang="tr-TR" sz="2400" dirty="0"/>
              <a:t>, it is </a:t>
            </a:r>
            <a:r>
              <a:rPr lang="tr-TR" sz="2400" dirty="0" err="1"/>
              <a:t>computationally</a:t>
            </a:r>
            <a:r>
              <a:rPr lang="tr-TR" sz="2400" dirty="0"/>
              <a:t> </a:t>
            </a:r>
            <a:r>
              <a:rPr lang="tr-TR" sz="2400" dirty="0" err="1"/>
              <a:t>more</a:t>
            </a:r>
            <a:r>
              <a:rPr lang="tr-TR" sz="2400" dirty="0"/>
              <a:t> </a:t>
            </a:r>
            <a:r>
              <a:rPr lang="tr-TR" sz="2400" dirty="0" err="1"/>
              <a:t>burdensome</a:t>
            </a:r>
            <a:r>
              <a:rPr lang="tr-TR" sz="24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storage</a:t>
            </a:r>
            <a:r>
              <a:rPr lang="tr-TR" sz="2400" dirty="0"/>
              <a:t> </a:t>
            </a:r>
            <a:r>
              <a:rPr lang="tr-TR" sz="2400" dirty="0" err="1"/>
              <a:t>required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dynamic</a:t>
            </a:r>
            <a:r>
              <a:rPr lang="tr-TR" sz="2400" dirty="0"/>
              <a:t> </a:t>
            </a:r>
            <a:r>
              <a:rPr lang="tr-TR" sz="2400" dirty="0" err="1"/>
              <a:t>reconstruction</a:t>
            </a:r>
            <a:r>
              <a:rPr lang="tr-TR" sz="2400" dirty="0"/>
              <a:t> is </a:t>
            </a:r>
            <a:r>
              <a:rPr lang="tr-TR" sz="2400" dirty="0" err="1"/>
              <a:t>increased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number</a:t>
            </a:r>
            <a:r>
              <a:rPr lang="tr-TR" sz="2400" dirty="0"/>
              <a:t> of </a:t>
            </a:r>
            <a:r>
              <a:rPr lang="tr-TR" sz="2400" dirty="0" err="1"/>
              <a:t>frames</a:t>
            </a:r>
            <a:r>
              <a:rPr lang="tr-TR" sz="24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/>
              <a:t>How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achieve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reconstruction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high</a:t>
            </a:r>
            <a:r>
              <a:rPr lang="tr-TR" sz="2400" dirty="0"/>
              <a:t> </a:t>
            </a:r>
            <a:r>
              <a:rPr lang="tr-TR" sz="2400" dirty="0" err="1"/>
              <a:t>resolution</a:t>
            </a:r>
            <a:r>
              <a:rPr lang="tr-TR" sz="2400" dirty="0"/>
              <a:t> in </a:t>
            </a:r>
            <a:r>
              <a:rPr lang="tr-TR" sz="2400" dirty="0" err="1"/>
              <a:t>spatial</a:t>
            </a:r>
            <a:r>
              <a:rPr lang="tr-TR" sz="2400" dirty="0"/>
              <a:t> </a:t>
            </a:r>
            <a:r>
              <a:rPr lang="tr-TR" sz="2400" dirty="0" err="1"/>
              <a:t>space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temporal</a:t>
            </a:r>
            <a:r>
              <a:rPr lang="tr-TR" sz="2400" dirty="0"/>
              <a:t> </a:t>
            </a:r>
            <a:r>
              <a:rPr lang="tr-TR" sz="2400" dirty="0" err="1"/>
              <a:t>space</a:t>
            </a:r>
            <a:r>
              <a:rPr lang="tr-TR" sz="2400" dirty="0"/>
              <a:t> </a:t>
            </a:r>
            <a:r>
              <a:rPr lang="tr-TR" sz="2400" dirty="0" err="1"/>
              <a:t>simultaneously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8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0215C7-68B1-44BD-AE0A-1DBC475DC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BIOE580 Class Presentation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94B753D-3FDD-4E07-8121-3B1285655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Refik Mert Cam</a:t>
            </a:r>
          </a:p>
          <a:p>
            <a:r>
              <a:rPr lang="tr-TR" dirty="0"/>
              <a:t>11/29/2021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90AEB-3119-4367-B9A2-8E7DE37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Discrete</a:t>
            </a:r>
            <a:r>
              <a:rPr lang="tr-TR" sz="4000" dirty="0"/>
              <a:t> model of </a:t>
            </a:r>
            <a:r>
              <a:rPr lang="tr-TR" sz="4000" dirty="0" err="1"/>
              <a:t>dynamic</a:t>
            </a:r>
            <a:r>
              <a:rPr lang="tr-TR" sz="4000" dirty="0"/>
              <a:t> PACT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8C6BFB80-3C79-495D-8DCE-A4CB28FE5020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tr-TR" sz="2400" dirty="0"/>
                  <a:t>Assume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=0, 1, …,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400" dirty="0"/>
                  <a:t>, </a:t>
                </a:r>
                <a:r>
                  <a:rPr lang="tr-TR" sz="2400" dirty="0" err="1"/>
                  <a:t>the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forward</a:t>
                </a:r>
                <a:r>
                  <a:rPr lang="tr-TR" sz="2400" dirty="0"/>
                  <a:t> </a:t>
                </a:r>
                <a:r>
                  <a:rPr lang="tr-TR" sz="2400" dirty="0" err="1"/>
                  <a:t>operator</a:t>
                </a:r>
                <a:r>
                  <a:rPr lang="tr-TR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tr-TR" sz="2400" dirty="0" err="1"/>
                  <a:t>that</a:t>
                </a:r>
                <a:r>
                  <a:rPr lang="tr-TR" sz="2400" dirty="0"/>
                  <a:t> </a:t>
                </a:r>
                <a:r>
                  <a:rPr lang="tr-TR" sz="2400" dirty="0" err="1"/>
                  <a:t>satisfies</a:t>
                </a:r>
                <a:endParaRPr lang="tr-TR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tr-T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sz="2400" b="0" dirty="0"/>
              </a:p>
              <a:p>
                <a:pPr algn="ctr"/>
                <a:endParaRPr lang="tr-TR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sz="2400" dirty="0" err="1"/>
                  <a:t>The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sequence</a:t>
                </a:r>
                <a:r>
                  <a:rPr lang="tr-TR" sz="2400" dirty="0"/>
                  <a:t> of </a:t>
                </a:r>
                <a:r>
                  <a:rPr lang="tr-TR" sz="2400" dirty="0" err="1"/>
                  <a:t>images</a:t>
                </a:r>
                <a:r>
                  <a:rPr lang="tr-TR" sz="2400" dirty="0"/>
                  <a:t> is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𝑁𝑉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tr-TR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sz="2400" dirty="0" err="1"/>
                  <a:t>Measured</a:t>
                </a:r>
                <a:r>
                  <a:rPr lang="tr-TR" sz="2400" dirty="0"/>
                  <a:t> data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tr-T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𝑁𝑉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tr-TR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sz="2400" dirty="0" err="1"/>
                  <a:t>Forward</a:t>
                </a:r>
                <a:r>
                  <a:rPr lang="tr-TR" sz="2400" dirty="0"/>
                  <a:t> data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F</m:t>
                    </m:r>
                    <m:r>
                      <a:rPr lang="tr-T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tr-TR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tr-TR" sz="2400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𝑁𝑉</m:t>
                        </m:r>
                      </m:sub>
                    </m:sSub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𝑁𝑉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tr-T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sz="2400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8C6BFB80-3C79-495D-8DCE-A4CB28FE5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339650"/>
              </a:xfrm>
              <a:prstGeom prst="rect">
                <a:avLst/>
              </a:prstGeom>
              <a:blipFill>
                <a:blip r:embed="rId2"/>
                <a:stretch>
                  <a:fillRect l="-812"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1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90AEB-3119-4367-B9A2-8E7DE37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Corresponding</a:t>
            </a:r>
            <a:r>
              <a:rPr lang="tr-TR" sz="4000" dirty="0"/>
              <a:t> </a:t>
            </a:r>
            <a:r>
              <a:rPr lang="tr-TR" sz="4000" dirty="0" err="1"/>
              <a:t>optimization</a:t>
            </a:r>
            <a:r>
              <a:rPr lang="tr-TR" sz="4000" dirty="0"/>
              <a:t> problem of </a:t>
            </a:r>
            <a:r>
              <a:rPr lang="tr-TR" sz="4000" dirty="0" err="1"/>
              <a:t>dynamic</a:t>
            </a:r>
            <a:r>
              <a:rPr lang="tr-TR" sz="4000" dirty="0"/>
              <a:t> PACT</a:t>
            </a:r>
            <a:endParaRPr lang="en-US" sz="4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C7A5FE9-BC08-4133-BB29-1D61D9CA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662237"/>
            <a:ext cx="11163300" cy="1533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57A9B5A-E0F7-4DC6-A59D-8A45C08C0172}"/>
              </a:ext>
            </a:extLst>
          </p:cNvPr>
          <p:cNvSpPr/>
          <p:nvPr/>
        </p:nvSpPr>
        <p:spPr>
          <a:xfrm>
            <a:off x="4986779" y="2976513"/>
            <a:ext cx="1216058" cy="7918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2B8B8E07-82D3-4D1A-83D3-5199538C2CE7}"/>
              </a:ext>
            </a:extLst>
          </p:cNvPr>
          <p:cNvCxnSpPr>
            <a:cxnSpLocks/>
          </p:cNvCxnSpPr>
          <p:nvPr/>
        </p:nvCxnSpPr>
        <p:spPr>
          <a:xfrm flipH="1">
            <a:off x="5118755" y="3769198"/>
            <a:ext cx="476054" cy="519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5993695-32AD-4010-B69E-098B30D64F1C}"/>
              </a:ext>
            </a:extLst>
          </p:cNvPr>
          <p:cNvSpPr txBox="1"/>
          <p:nvPr/>
        </p:nvSpPr>
        <p:spPr>
          <a:xfrm>
            <a:off x="3643460" y="4317476"/>
            <a:ext cx="2950590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/>
              <a:t>Nuclear</a:t>
            </a:r>
            <a:r>
              <a:rPr lang="tr-TR" dirty="0"/>
              <a:t> norm </a:t>
            </a:r>
            <a:r>
              <a:rPr lang="tr-TR" dirty="0" err="1"/>
              <a:t>regularization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Imposes</a:t>
            </a:r>
            <a:r>
              <a:rPr lang="tr-TR" dirty="0"/>
              <a:t> </a:t>
            </a:r>
            <a:r>
              <a:rPr lang="tr-TR" dirty="0" err="1"/>
              <a:t>low-rank</a:t>
            </a:r>
            <a:r>
              <a:rPr lang="tr-TR" dirty="0"/>
              <a:t> </a:t>
            </a:r>
            <a:r>
              <a:rPr lang="tr-TR" dirty="0" err="1"/>
              <a:t>structure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Tight</a:t>
            </a:r>
            <a:r>
              <a:rPr lang="tr-TR" dirty="0"/>
              <a:t> </a:t>
            </a:r>
            <a:r>
              <a:rPr lang="tr-TR" dirty="0" err="1"/>
              <a:t>convex</a:t>
            </a:r>
            <a:r>
              <a:rPr lang="tr-TR" dirty="0"/>
              <a:t> </a:t>
            </a:r>
            <a:r>
              <a:rPr lang="tr-TR" dirty="0" err="1"/>
              <a:t>surrogate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rank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3BC27F-9B61-4381-AC58-17D773707601}"/>
              </a:ext>
            </a:extLst>
          </p:cNvPr>
          <p:cNvSpPr/>
          <p:nvPr/>
        </p:nvSpPr>
        <p:spPr>
          <a:xfrm>
            <a:off x="6374090" y="2698421"/>
            <a:ext cx="2044046" cy="14022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5B3DB027-3E5D-4539-AB05-295C78DA3D9D}"/>
              </a:ext>
            </a:extLst>
          </p:cNvPr>
          <p:cNvCxnSpPr>
            <a:cxnSpLocks/>
          </p:cNvCxnSpPr>
          <p:nvPr/>
        </p:nvCxnSpPr>
        <p:spPr>
          <a:xfrm flipH="1" flipV="1">
            <a:off x="6982118" y="2262433"/>
            <a:ext cx="413995" cy="42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1DF640F-96ED-49B9-980D-B228CD5D791E}"/>
              </a:ext>
            </a:extLst>
          </p:cNvPr>
          <p:cNvSpPr txBox="1"/>
          <p:nvPr/>
        </p:nvSpPr>
        <p:spPr>
          <a:xfrm>
            <a:off x="5634870" y="1581222"/>
            <a:ext cx="269449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TV </a:t>
            </a:r>
            <a:r>
              <a:rPr lang="tr-TR" dirty="0" err="1"/>
              <a:t>regularization</a:t>
            </a:r>
            <a:r>
              <a:rPr lang="tr-TR" dirty="0"/>
              <a:t> in </a:t>
            </a:r>
            <a:r>
              <a:rPr lang="tr-TR" dirty="0" err="1"/>
              <a:t>spatial</a:t>
            </a:r>
            <a:r>
              <a:rPr lang="tr-TR" dirty="0"/>
              <a:t> domain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E52D949-B88F-4605-BAFA-03754763009B}"/>
              </a:ext>
            </a:extLst>
          </p:cNvPr>
          <p:cNvSpPr txBox="1"/>
          <p:nvPr/>
        </p:nvSpPr>
        <p:spPr>
          <a:xfrm>
            <a:off x="8890260" y="4630446"/>
            <a:ext cx="207311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TV </a:t>
            </a:r>
            <a:r>
              <a:rPr lang="tr-TR" dirty="0" err="1"/>
              <a:t>regularization</a:t>
            </a:r>
            <a:r>
              <a:rPr lang="tr-TR" dirty="0"/>
              <a:t> in </a:t>
            </a:r>
            <a:r>
              <a:rPr lang="tr-TR" dirty="0" err="1"/>
              <a:t>temporal</a:t>
            </a:r>
            <a:r>
              <a:rPr lang="tr-TR" dirty="0"/>
              <a:t> domain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AF9914-E64F-42E1-ADBF-4AB88B46A05F}"/>
              </a:ext>
            </a:extLst>
          </p:cNvPr>
          <p:cNvSpPr/>
          <p:nvPr/>
        </p:nvSpPr>
        <p:spPr>
          <a:xfrm>
            <a:off x="8541468" y="2582944"/>
            <a:ext cx="3268158" cy="16128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CB38EF42-A34F-4E1C-9F83-C1125CA5D7C9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9841584" y="4195762"/>
            <a:ext cx="333963" cy="434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02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90AEB-3119-4367-B9A2-8E7DE37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Reconstruction</a:t>
            </a:r>
            <a:r>
              <a:rPr lang="tr-TR" sz="4000" dirty="0"/>
              <a:t> </a:t>
            </a:r>
            <a:r>
              <a:rPr lang="tr-TR" sz="4000" dirty="0" err="1"/>
              <a:t>from</a:t>
            </a:r>
            <a:r>
              <a:rPr lang="tr-TR" sz="4000" dirty="0"/>
              <a:t> </a:t>
            </a:r>
            <a:r>
              <a:rPr lang="tr-TR" sz="4000" dirty="0" err="1"/>
              <a:t>experimental</a:t>
            </a:r>
            <a:r>
              <a:rPr lang="tr-TR" sz="4000" dirty="0"/>
              <a:t> data</a:t>
            </a:r>
            <a:endParaRPr lang="en-US" sz="4000" dirty="0"/>
          </a:p>
        </p:txBody>
      </p:sp>
      <p:pic>
        <p:nvPicPr>
          <p:cNvPr id="3" name="Chao_spie">
            <a:hlinkClick r:id="" action="ppaction://media"/>
            <a:extLst>
              <a:ext uri="{FF2B5EF4-FFF2-40B4-BE49-F238E27FC236}">
                <a16:creationId xmlns:a16="http://schemas.microsoft.com/office/drawing/2014/main" id="{B3EC3F69-BCDA-43DB-9B4F-2681E964AD8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57800" y="1556299"/>
            <a:ext cx="6096000" cy="4572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87EA405-B999-4109-8402-64DDAE710362}"/>
              </a:ext>
            </a:extLst>
          </p:cNvPr>
          <p:cNvSpPr txBox="1"/>
          <p:nvPr/>
        </p:nvSpPr>
        <p:spPr>
          <a:xfrm>
            <a:off x="838200" y="1693501"/>
            <a:ext cx="34715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Phantom</a:t>
            </a:r>
            <a:r>
              <a:rPr lang="tr-TR" dirty="0"/>
              <a:t>: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tubes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liquid</a:t>
            </a:r>
            <a:r>
              <a:rPr lang="tr-TR" dirty="0"/>
              <a:t> </a:t>
            </a:r>
            <a:r>
              <a:rPr lang="tr-TR" dirty="0" err="1"/>
              <a:t>flowing</a:t>
            </a:r>
            <a:r>
              <a:rPr lang="tr-TR" dirty="0"/>
              <a:t> </a:t>
            </a:r>
            <a:r>
              <a:rPr lang="tr-TR" dirty="0" err="1"/>
              <a:t>through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Reconstruction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: [75,75,75]*0.4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frames</a:t>
            </a:r>
            <a:r>
              <a:rPr lang="tr-TR" dirty="0"/>
              <a:t>: 360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transducers</a:t>
            </a:r>
            <a:r>
              <a:rPr lang="tr-TR" dirty="0"/>
              <a:t>: 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Video: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PACT </a:t>
            </a:r>
            <a:r>
              <a:rPr lang="tr-TR" dirty="0" err="1"/>
              <a:t>reconstruction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video </a:t>
            </a:r>
            <a:r>
              <a:rPr lang="tr-TR" dirty="0" err="1"/>
              <a:t>recorded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an </a:t>
            </a:r>
            <a:r>
              <a:rPr lang="tr-TR" dirty="0" err="1"/>
              <a:t>optical</a:t>
            </a:r>
            <a:r>
              <a:rPr lang="tr-TR" dirty="0"/>
              <a:t> </a:t>
            </a:r>
            <a:r>
              <a:rPr lang="tr-TR" dirty="0" err="1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E1A10F-CF3C-44FC-A679-929691E4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Outline</a:t>
            </a:r>
            <a:endParaRPr lang="en-US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579C0F-67D9-457C-AB75-915EA1C3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filtered</a:t>
            </a:r>
            <a:r>
              <a:rPr lang="tr-TR" dirty="0"/>
              <a:t> </a:t>
            </a:r>
            <a:r>
              <a:rPr lang="tr-TR" dirty="0" err="1"/>
              <a:t>backprojection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-time </a:t>
            </a:r>
            <a:r>
              <a:rPr lang="tr-TR" dirty="0" err="1"/>
              <a:t>circular</a:t>
            </a:r>
            <a:r>
              <a:rPr lang="tr-TR" dirty="0"/>
              <a:t> Radon </a:t>
            </a:r>
            <a:r>
              <a:rPr lang="tr-TR" dirty="0" err="1"/>
              <a:t>transform</a:t>
            </a:r>
            <a:r>
              <a:rPr lang="tr-TR" dirty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Directional</a:t>
            </a:r>
            <a:r>
              <a:rPr lang="tr-TR" dirty="0"/>
              <a:t> TV </a:t>
            </a:r>
            <a:r>
              <a:rPr lang="tr-TR" dirty="0" err="1"/>
              <a:t>reconstruction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PACT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reconstruction</a:t>
            </a:r>
            <a:r>
              <a:rPr lang="tr-TR" dirty="0"/>
              <a:t> of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dimensional</a:t>
            </a:r>
            <a:r>
              <a:rPr lang="tr-TR" dirty="0"/>
              <a:t> PACT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projections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CFED4B1-D7EB-4E96-9502-946D922E67C2}"/>
              </a:ext>
            </a:extLst>
          </p:cNvPr>
          <p:cNvSpPr txBox="1"/>
          <p:nvPr/>
        </p:nvSpPr>
        <p:spPr>
          <a:xfrm>
            <a:off x="1602557" y="2290713"/>
            <a:ext cx="89868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err="1"/>
              <a:t>Learned</a:t>
            </a:r>
            <a:r>
              <a:rPr lang="tr-TR" sz="4000" b="1" dirty="0"/>
              <a:t> </a:t>
            </a:r>
            <a:r>
              <a:rPr lang="tr-TR" sz="4000" b="1" dirty="0" err="1"/>
              <a:t>filtered</a:t>
            </a:r>
            <a:r>
              <a:rPr lang="tr-TR" sz="4000" b="1" dirty="0"/>
              <a:t> </a:t>
            </a:r>
            <a:r>
              <a:rPr lang="tr-TR" sz="4000" b="1" dirty="0" err="1"/>
              <a:t>backprojection</a:t>
            </a:r>
            <a:r>
              <a:rPr lang="tr-TR" sz="4000" b="1" dirty="0"/>
              <a:t> </a:t>
            </a:r>
            <a:r>
              <a:rPr lang="tr-TR" sz="4000" b="1" dirty="0" err="1"/>
              <a:t>method</a:t>
            </a:r>
            <a:r>
              <a:rPr lang="tr-TR" sz="4000" b="1" dirty="0"/>
              <a:t> </a:t>
            </a:r>
            <a:r>
              <a:rPr lang="tr-TR" sz="4000" b="1" dirty="0" err="1"/>
              <a:t>for</a:t>
            </a:r>
            <a:r>
              <a:rPr lang="tr-TR" sz="4000" b="1" dirty="0"/>
              <a:t> </a:t>
            </a:r>
            <a:r>
              <a:rPr lang="tr-TR" sz="4000" b="1" dirty="0" err="1"/>
              <a:t>use</a:t>
            </a:r>
            <a:r>
              <a:rPr lang="tr-TR" sz="4000" b="1" dirty="0"/>
              <a:t> </a:t>
            </a:r>
            <a:r>
              <a:rPr lang="tr-TR" sz="4000" b="1" dirty="0" err="1"/>
              <a:t>with</a:t>
            </a:r>
            <a:r>
              <a:rPr lang="tr-TR" sz="4000" b="1" dirty="0"/>
              <a:t> </a:t>
            </a:r>
            <a:r>
              <a:rPr lang="tr-TR" sz="4000" b="1" dirty="0" err="1"/>
              <a:t>half</a:t>
            </a:r>
            <a:r>
              <a:rPr lang="tr-TR" sz="4000" b="1" dirty="0"/>
              <a:t>-time </a:t>
            </a:r>
            <a:r>
              <a:rPr lang="tr-TR" sz="4000" b="1" dirty="0" err="1"/>
              <a:t>circular</a:t>
            </a:r>
            <a:r>
              <a:rPr lang="tr-TR" sz="4000" b="1" dirty="0"/>
              <a:t> Radon </a:t>
            </a:r>
            <a:r>
              <a:rPr lang="tr-TR" sz="4000" b="1" dirty="0" err="1"/>
              <a:t>transform</a:t>
            </a:r>
            <a:r>
              <a:rPr lang="tr-TR" sz="4000" b="1" dirty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6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D358E0BF-C61B-468D-9A99-E45AD6500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22" y="1072365"/>
            <a:ext cx="6253862" cy="1097280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2DA9DC2-F345-4D19-9700-2DB21734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23" y="3682515"/>
            <a:ext cx="4791455" cy="9144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4AB1E887-3630-4A37-904A-7EE9F8D73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23" y="4779795"/>
            <a:ext cx="4085835" cy="100584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7B55664-4D15-451A-A25E-D1F8500C43D0}"/>
              </a:ext>
            </a:extLst>
          </p:cNvPr>
          <p:cNvSpPr txBox="1"/>
          <p:nvPr/>
        </p:nvSpPr>
        <p:spPr>
          <a:xfrm>
            <a:off x="994822" y="565789"/>
            <a:ext cx="510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C-C </a:t>
            </a:r>
            <a:r>
              <a:rPr lang="tr-TR" sz="2400" b="1" dirty="0" err="1"/>
              <a:t>Imaging</a:t>
            </a:r>
            <a:r>
              <a:rPr lang="tr-TR" sz="2400" b="1" dirty="0"/>
              <a:t> model </a:t>
            </a:r>
            <a:r>
              <a:rPr lang="tr-TR" sz="2400" b="1" dirty="0" err="1"/>
              <a:t>for</a:t>
            </a:r>
            <a:r>
              <a:rPr lang="tr-TR" sz="2400" b="1" dirty="0"/>
              <a:t> PACT</a:t>
            </a:r>
            <a:endParaRPr lang="en-US" sz="24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84EE99B-AA5D-4C81-8481-2AC6F8A008A5}"/>
              </a:ext>
            </a:extLst>
          </p:cNvPr>
          <p:cNvSpPr txBox="1"/>
          <p:nvPr/>
        </p:nvSpPr>
        <p:spPr>
          <a:xfrm>
            <a:off x="994822" y="2759986"/>
            <a:ext cx="4444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More</a:t>
            </a:r>
            <a:r>
              <a:rPr lang="tr-TR" sz="2400" b="1" dirty="0"/>
              <a:t> </a:t>
            </a:r>
            <a:r>
              <a:rPr lang="tr-TR" sz="2400" b="1" dirty="0" err="1"/>
              <a:t>Convenient</a:t>
            </a:r>
            <a:r>
              <a:rPr lang="tr-TR" sz="2400" b="1" dirty="0"/>
              <a:t> </a:t>
            </a:r>
            <a:r>
              <a:rPr lang="tr-TR" sz="2400" b="1" dirty="0" err="1"/>
              <a:t>Expression</a:t>
            </a:r>
            <a:r>
              <a:rPr lang="tr-TR" sz="2400" b="1" dirty="0"/>
              <a:t> of C-C </a:t>
            </a:r>
            <a:r>
              <a:rPr lang="tr-TR" sz="2400" b="1" dirty="0" err="1"/>
              <a:t>Imaging</a:t>
            </a:r>
            <a:r>
              <a:rPr lang="tr-TR" sz="2400" b="1" dirty="0"/>
              <a:t> model </a:t>
            </a:r>
            <a:r>
              <a:rPr lang="tr-TR" sz="2400" b="1" dirty="0" err="1"/>
              <a:t>for</a:t>
            </a:r>
            <a:r>
              <a:rPr lang="tr-TR" sz="2400" b="1" dirty="0"/>
              <a:t> PACT</a:t>
            </a:r>
            <a:endParaRPr lang="en-US" sz="2400" b="1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339FA5A-5D78-440C-AE87-A6AEAAE12353}"/>
              </a:ext>
            </a:extLst>
          </p:cNvPr>
          <p:cNvSpPr/>
          <p:nvPr/>
        </p:nvSpPr>
        <p:spPr>
          <a:xfrm>
            <a:off x="895546" y="493111"/>
            <a:ext cx="6730739" cy="18380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2E52778B-8043-431B-AF16-A2B04FBA3861}"/>
              </a:ext>
            </a:extLst>
          </p:cNvPr>
          <p:cNvSpPr/>
          <p:nvPr/>
        </p:nvSpPr>
        <p:spPr>
          <a:xfrm>
            <a:off x="876304" y="2748899"/>
            <a:ext cx="5219696" cy="31899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EEF8929F-852E-4BAB-9742-835C3B07C1B9}"/>
              </a:ext>
            </a:extLst>
          </p:cNvPr>
          <p:cNvSpPr/>
          <p:nvPr/>
        </p:nvSpPr>
        <p:spPr>
          <a:xfrm>
            <a:off x="895546" y="3715192"/>
            <a:ext cx="4890732" cy="9144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6C387931-A0C4-4350-84CA-61F2B3B11D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786278" y="3682515"/>
            <a:ext cx="793631" cy="4899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FA977E1-1B76-4B4C-9342-46D42A35E3BF}"/>
              </a:ext>
            </a:extLst>
          </p:cNvPr>
          <p:cNvSpPr txBox="1"/>
          <p:nvPr/>
        </p:nvSpPr>
        <p:spPr>
          <a:xfrm>
            <a:off x="6579909" y="3359349"/>
            <a:ext cx="174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Spherical</a:t>
            </a:r>
            <a:r>
              <a:rPr lang="tr-TR" dirty="0"/>
              <a:t> Radon </a:t>
            </a:r>
            <a:r>
              <a:rPr lang="tr-TR" dirty="0" err="1"/>
              <a:t>Transform</a:t>
            </a:r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34BD82DC-CDE0-4629-A572-1B5687E84D4A}"/>
              </a:ext>
            </a:extLst>
          </p:cNvPr>
          <p:cNvSpPr txBox="1"/>
          <p:nvPr/>
        </p:nvSpPr>
        <p:spPr>
          <a:xfrm>
            <a:off x="8229600" y="4326191"/>
            <a:ext cx="3421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Spherical</a:t>
            </a:r>
            <a:r>
              <a:rPr lang="tr-TR" dirty="0"/>
              <a:t> Radon </a:t>
            </a:r>
            <a:r>
              <a:rPr lang="tr-TR" dirty="0" err="1"/>
              <a:t>transform</a:t>
            </a:r>
            <a:r>
              <a:rPr lang="tr-TR" dirty="0"/>
              <a:t> </a:t>
            </a:r>
            <a:r>
              <a:rPr lang="tr-TR" dirty="0" err="1"/>
              <a:t>appears</a:t>
            </a:r>
            <a:r>
              <a:rPr lang="tr-TR" dirty="0"/>
              <a:t> </a:t>
            </a:r>
            <a:r>
              <a:rPr lang="en-US" dirty="0"/>
              <a:t>in the physical modeling of wave-based medical imaging modalities such as photoacoustic computed tomography (PACT) and ultrasound reflectivity tomography.</a:t>
            </a:r>
          </a:p>
        </p:txBody>
      </p:sp>
    </p:spTree>
    <p:extLst>
      <p:ext uri="{BB962C8B-B14F-4D97-AF65-F5344CB8AC3E}">
        <p14:creationId xmlns:p14="http://schemas.microsoft.com/office/powerpoint/2010/main" val="23424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7" grpId="0" animBg="1"/>
      <p:bldP spid="12" grpId="0" animBg="1"/>
      <p:bldP spid="14" grpId="0" animBg="1"/>
      <p:bldP spid="17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4D1DC4-46E7-4A8B-A5EC-07C5595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Symmetry</a:t>
            </a:r>
            <a:r>
              <a:rPr lang="tr-TR" sz="4000" dirty="0"/>
              <a:t> </a:t>
            </a:r>
            <a:r>
              <a:rPr lang="tr-TR" sz="4000" dirty="0" err="1"/>
              <a:t>property</a:t>
            </a:r>
            <a:r>
              <a:rPr lang="tr-TR" sz="4000" dirty="0"/>
              <a:t> of </a:t>
            </a:r>
            <a:r>
              <a:rPr lang="tr-TR" sz="4000" dirty="0" err="1"/>
              <a:t>classical</a:t>
            </a:r>
            <a:r>
              <a:rPr lang="tr-TR" sz="4000" dirty="0"/>
              <a:t> Radon </a:t>
            </a:r>
            <a:r>
              <a:rPr lang="tr-TR" sz="4000" dirty="0" err="1"/>
              <a:t>transform</a:t>
            </a:r>
            <a:endParaRPr lang="en-US" sz="4000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4619E02-AB0F-4D83-9F61-C147E4B2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4D1DC4-46E7-4A8B-A5EC-07C5595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Data </a:t>
            </a:r>
            <a:r>
              <a:rPr lang="tr-TR" dirty="0" err="1"/>
              <a:t>Redundancy</a:t>
            </a:r>
            <a:r>
              <a:rPr lang="tr-TR" dirty="0"/>
              <a:t> in Complete CRT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00CD7070-7ED5-42BE-B2B8-9D6DD5455DD3}"/>
              </a:ext>
            </a:extLst>
          </p:cNvPr>
          <p:cNvSpPr/>
          <p:nvPr/>
        </p:nvSpPr>
        <p:spPr>
          <a:xfrm>
            <a:off x="622169" y="1548013"/>
            <a:ext cx="10752447" cy="21165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0DCC76-0511-45AA-821D-925F34A4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Filtered</a:t>
            </a:r>
            <a:r>
              <a:rPr lang="tr-TR" dirty="0"/>
              <a:t> </a:t>
            </a:r>
            <a:r>
              <a:rPr lang="tr-TR" dirty="0" err="1"/>
              <a:t>Backprojection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-time </a:t>
            </a:r>
            <a:r>
              <a:rPr lang="tr-TR" dirty="0" err="1"/>
              <a:t>Circular</a:t>
            </a:r>
            <a:r>
              <a:rPr lang="tr-TR" dirty="0"/>
              <a:t> Radon </a:t>
            </a:r>
            <a:r>
              <a:rPr lang="tr-TR" dirty="0" err="1"/>
              <a:t>Transform</a:t>
            </a:r>
            <a:r>
              <a:rPr lang="tr-TR" dirty="0"/>
              <a:t> Data</a:t>
            </a:r>
            <a:endParaRPr lang="en-US" dirty="0"/>
          </a:p>
        </p:txBody>
      </p:sp>
      <p:pic>
        <p:nvPicPr>
          <p:cNvPr id="9" name="Resim 8" descr="metin, beyaz, seçkin içeren bir resim&#10;&#10;Açıklama otomatik olarak oluşturuldu">
            <a:extLst>
              <a:ext uri="{FF2B5EF4-FFF2-40B4-BE49-F238E27FC236}">
                <a16:creationId xmlns:a16="http://schemas.microsoft.com/office/drawing/2014/main" id="{159A93BD-0DCB-41BE-9B20-AD4254D63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4134" r="3188" b="6622"/>
          <a:stretch/>
        </p:blipFill>
        <p:spPr>
          <a:xfrm>
            <a:off x="817384" y="1817358"/>
            <a:ext cx="1687398" cy="1632087"/>
          </a:xfrm>
          <a:prstGeom prst="rect">
            <a:avLst/>
          </a:prstGeom>
        </p:spPr>
      </p:pic>
      <p:sp>
        <p:nvSpPr>
          <p:cNvPr id="10" name="Ok: Sağ 9">
            <a:extLst>
              <a:ext uri="{FF2B5EF4-FFF2-40B4-BE49-F238E27FC236}">
                <a16:creationId xmlns:a16="http://schemas.microsoft.com/office/drawing/2014/main" id="{43C6AE39-1CE1-4D77-8D47-991B8AC3AFC6}"/>
              </a:ext>
            </a:extLst>
          </p:cNvPr>
          <p:cNvSpPr/>
          <p:nvPr/>
        </p:nvSpPr>
        <p:spPr>
          <a:xfrm>
            <a:off x="2672345" y="2492641"/>
            <a:ext cx="347870" cy="33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kış Çizelgesi: Veri 10">
            <a:extLst>
              <a:ext uri="{FF2B5EF4-FFF2-40B4-BE49-F238E27FC236}">
                <a16:creationId xmlns:a16="http://schemas.microsoft.com/office/drawing/2014/main" id="{3F98AC71-788D-4DDA-B9F9-BAF3A8A6F002}"/>
              </a:ext>
            </a:extLst>
          </p:cNvPr>
          <p:cNvSpPr/>
          <p:nvPr/>
        </p:nvSpPr>
        <p:spPr>
          <a:xfrm>
            <a:off x="2928554" y="2297833"/>
            <a:ext cx="1687398" cy="82698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Half</a:t>
            </a:r>
            <a:r>
              <a:rPr lang="tr-TR" sz="1600" dirty="0"/>
              <a:t>-time CRT</a:t>
            </a:r>
            <a:endParaRPr lang="en-US" sz="1600" dirty="0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D6634CAA-12FE-439D-9201-02778DFCDB57}"/>
              </a:ext>
            </a:extLst>
          </p:cNvPr>
          <p:cNvSpPr/>
          <p:nvPr/>
        </p:nvSpPr>
        <p:spPr>
          <a:xfrm>
            <a:off x="4707613" y="2492641"/>
            <a:ext cx="347870" cy="33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5146C446-D2DC-46BB-951D-3AF25D3C2653}"/>
              </a:ext>
            </a:extLst>
          </p:cNvPr>
          <p:cNvSpPr/>
          <p:nvPr/>
        </p:nvSpPr>
        <p:spPr>
          <a:xfrm>
            <a:off x="5194678" y="2297833"/>
            <a:ext cx="1435590" cy="826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Linear</a:t>
            </a:r>
            <a:r>
              <a:rPr lang="tr-TR" dirty="0"/>
              <a:t> </a:t>
            </a:r>
          </a:p>
          <a:p>
            <a:pPr algn="ctr"/>
            <a:r>
              <a:rPr lang="tr-TR" dirty="0" err="1"/>
              <a:t>UNet</a:t>
            </a:r>
            <a:endParaRPr lang="en-US" dirty="0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31E82DF5-EC6E-419F-A126-32F0AD78BC62}"/>
              </a:ext>
            </a:extLst>
          </p:cNvPr>
          <p:cNvSpPr/>
          <p:nvPr/>
        </p:nvSpPr>
        <p:spPr>
          <a:xfrm>
            <a:off x="6742881" y="2492641"/>
            <a:ext cx="347870" cy="33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kış Çizelgesi: Veri 14">
            <a:extLst>
              <a:ext uri="{FF2B5EF4-FFF2-40B4-BE49-F238E27FC236}">
                <a16:creationId xmlns:a16="http://schemas.microsoft.com/office/drawing/2014/main" id="{0D0CBC49-9CB2-46CA-BE8C-C3BA5A17B4D2}"/>
              </a:ext>
            </a:extLst>
          </p:cNvPr>
          <p:cNvSpPr/>
          <p:nvPr/>
        </p:nvSpPr>
        <p:spPr>
          <a:xfrm>
            <a:off x="7090750" y="2311190"/>
            <a:ext cx="1770445" cy="82698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Back-projection</a:t>
            </a:r>
            <a:endParaRPr lang="en-US" sz="1600" dirty="0"/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E832D8DF-1B24-45DD-A635-2D9A7D4A2894}"/>
              </a:ext>
            </a:extLst>
          </p:cNvPr>
          <p:cNvSpPr/>
          <p:nvPr/>
        </p:nvSpPr>
        <p:spPr>
          <a:xfrm>
            <a:off x="8808698" y="2492641"/>
            <a:ext cx="347870" cy="33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Resim 16" descr="metin, beyaz, seçkin içeren bir resim&#10;&#10;Açıklama otomatik olarak oluşturuldu">
            <a:extLst>
              <a:ext uri="{FF2B5EF4-FFF2-40B4-BE49-F238E27FC236}">
                <a16:creationId xmlns:a16="http://schemas.microsoft.com/office/drawing/2014/main" id="{DA628F7D-3ED3-4CF0-9AE5-F27EB152CA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4134" r="3188" b="6622"/>
          <a:stretch/>
        </p:blipFill>
        <p:spPr>
          <a:xfrm>
            <a:off x="9321677" y="1818686"/>
            <a:ext cx="1687398" cy="1632087"/>
          </a:xfrm>
          <a:prstGeom prst="rect">
            <a:avLst/>
          </a:prstGeom>
        </p:spPr>
      </p:pic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57E78F63-C678-4D66-8F03-7C29A43D612D}"/>
              </a:ext>
            </a:extLst>
          </p:cNvPr>
          <p:cNvSpPr/>
          <p:nvPr/>
        </p:nvSpPr>
        <p:spPr>
          <a:xfrm>
            <a:off x="4707613" y="2007909"/>
            <a:ext cx="2035268" cy="132556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B91ED247-E41F-48C7-BA32-B4E67929357D}"/>
              </a:ext>
            </a:extLst>
          </p:cNvPr>
          <p:cNvSpPr txBox="1"/>
          <p:nvPr/>
        </p:nvSpPr>
        <p:spPr>
          <a:xfrm>
            <a:off x="9321677" y="1479967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Reconstruction</a:t>
            </a:r>
            <a:endParaRPr lang="en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7F4BD9E2-0586-4A0A-94CE-1734399E6BB5}"/>
              </a:ext>
            </a:extLst>
          </p:cNvPr>
          <p:cNvSpPr txBox="1"/>
          <p:nvPr/>
        </p:nvSpPr>
        <p:spPr>
          <a:xfrm>
            <a:off x="5554483" y="1966714"/>
            <a:ext cx="9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Filtering</a:t>
            </a:r>
            <a:endParaRPr lang="en-US" dirty="0"/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6D63C5DB-9217-4710-BB33-335ED9462F18}"/>
              </a:ext>
            </a:extLst>
          </p:cNvPr>
          <p:cNvSpPr/>
          <p:nvPr/>
        </p:nvSpPr>
        <p:spPr>
          <a:xfrm>
            <a:off x="622169" y="4545583"/>
            <a:ext cx="10752447" cy="21165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Resim 24" descr="metin, beyaz, seçkin içeren bir resim&#10;&#10;Açıklama otomatik olarak oluşturuldu">
            <a:extLst>
              <a:ext uri="{FF2B5EF4-FFF2-40B4-BE49-F238E27FC236}">
                <a16:creationId xmlns:a16="http://schemas.microsoft.com/office/drawing/2014/main" id="{9479EDC5-04D1-4DFB-A685-07FBFF753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4134" r="3188" b="6622"/>
          <a:stretch/>
        </p:blipFill>
        <p:spPr>
          <a:xfrm>
            <a:off x="817384" y="4814928"/>
            <a:ext cx="1687398" cy="1632087"/>
          </a:xfrm>
          <a:prstGeom prst="rect">
            <a:avLst/>
          </a:prstGeom>
        </p:spPr>
      </p:pic>
      <p:sp>
        <p:nvSpPr>
          <p:cNvPr id="26" name="Ok: Sağ 25">
            <a:extLst>
              <a:ext uri="{FF2B5EF4-FFF2-40B4-BE49-F238E27FC236}">
                <a16:creationId xmlns:a16="http://schemas.microsoft.com/office/drawing/2014/main" id="{58FD52D6-977A-4D25-BA0D-07C2D13FBD3D}"/>
              </a:ext>
            </a:extLst>
          </p:cNvPr>
          <p:cNvSpPr/>
          <p:nvPr/>
        </p:nvSpPr>
        <p:spPr>
          <a:xfrm>
            <a:off x="2672345" y="5490211"/>
            <a:ext cx="347870" cy="33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kış Çizelgesi: Veri 26">
            <a:extLst>
              <a:ext uri="{FF2B5EF4-FFF2-40B4-BE49-F238E27FC236}">
                <a16:creationId xmlns:a16="http://schemas.microsoft.com/office/drawing/2014/main" id="{DB74813B-7269-4BF9-83AD-21AA8EE58888}"/>
              </a:ext>
            </a:extLst>
          </p:cNvPr>
          <p:cNvSpPr/>
          <p:nvPr/>
        </p:nvSpPr>
        <p:spPr>
          <a:xfrm>
            <a:off x="2928554" y="5295403"/>
            <a:ext cx="1687398" cy="82698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Half</a:t>
            </a:r>
            <a:r>
              <a:rPr lang="tr-TR" sz="1600" dirty="0"/>
              <a:t>-time CRT</a:t>
            </a:r>
            <a:endParaRPr lang="en-US" sz="1600" dirty="0"/>
          </a:p>
        </p:txBody>
      </p:sp>
      <p:sp>
        <p:nvSpPr>
          <p:cNvPr id="28" name="Ok: Sağ 27">
            <a:extLst>
              <a:ext uri="{FF2B5EF4-FFF2-40B4-BE49-F238E27FC236}">
                <a16:creationId xmlns:a16="http://schemas.microsoft.com/office/drawing/2014/main" id="{91A20619-A228-4B37-8D46-C4885E1294AA}"/>
              </a:ext>
            </a:extLst>
          </p:cNvPr>
          <p:cNvSpPr/>
          <p:nvPr/>
        </p:nvSpPr>
        <p:spPr>
          <a:xfrm>
            <a:off x="4585562" y="5490211"/>
            <a:ext cx="347870" cy="33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75C94350-E905-4687-AEFB-E02B7598FB7C}"/>
              </a:ext>
            </a:extLst>
          </p:cNvPr>
          <p:cNvSpPr/>
          <p:nvPr/>
        </p:nvSpPr>
        <p:spPr>
          <a:xfrm>
            <a:off x="7177941" y="5279241"/>
            <a:ext cx="1435590" cy="826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Nonlinear</a:t>
            </a:r>
            <a:r>
              <a:rPr lang="tr-TR" dirty="0"/>
              <a:t> </a:t>
            </a:r>
          </a:p>
          <a:p>
            <a:pPr algn="ctr"/>
            <a:r>
              <a:rPr lang="tr-TR" dirty="0" err="1"/>
              <a:t>UNet</a:t>
            </a:r>
            <a:endParaRPr lang="en-US" dirty="0"/>
          </a:p>
        </p:txBody>
      </p:sp>
      <p:sp>
        <p:nvSpPr>
          <p:cNvPr id="30" name="Ok: Sağ 29">
            <a:extLst>
              <a:ext uri="{FF2B5EF4-FFF2-40B4-BE49-F238E27FC236}">
                <a16:creationId xmlns:a16="http://schemas.microsoft.com/office/drawing/2014/main" id="{A0ADB0B7-55A8-4125-854A-F3F0F491D615}"/>
              </a:ext>
            </a:extLst>
          </p:cNvPr>
          <p:cNvSpPr/>
          <p:nvPr/>
        </p:nvSpPr>
        <p:spPr>
          <a:xfrm>
            <a:off x="6742881" y="5490211"/>
            <a:ext cx="347870" cy="33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k: Sağ 31">
            <a:extLst>
              <a:ext uri="{FF2B5EF4-FFF2-40B4-BE49-F238E27FC236}">
                <a16:creationId xmlns:a16="http://schemas.microsoft.com/office/drawing/2014/main" id="{E147DFC6-32A3-4CEB-828D-A9C266972BB8}"/>
              </a:ext>
            </a:extLst>
          </p:cNvPr>
          <p:cNvSpPr/>
          <p:nvPr/>
        </p:nvSpPr>
        <p:spPr>
          <a:xfrm>
            <a:off x="8808698" y="5490211"/>
            <a:ext cx="347870" cy="33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Resim 32" descr="metin, beyaz, seçkin içeren bir resim&#10;&#10;Açıklama otomatik olarak oluşturuldu">
            <a:extLst>
              <a:ext uri="{FF2B5EF4-FFF2-40B4-BE49-F238E27FC236}">
                <a16:creationId xmlns:a16="http://schemas.microsoft.com/office/drawing/2014/main" id="{5BD85116-26CD-4919-94FF-D56488F80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4134" r="3188" b="6622"/>
          <a:stretch/>
        </p:blipFill>
        <p:spPr>
          <a:xfrm>
            <a:off x="9321677" y="4816256"/>
            <a:ext cx="1687398" cy="1632087"/>
          </a:xfrm>
          <a:prstGeom prst="rect">
            <a:avLst/>
          </a:prstGeom>
        </p:spPr>
      </p:pic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54C4233D-F3FF-4CCB-96CD-FF10CE37CCED}"/>
              </a:ext>
            </a:extLst>
          </p:cNvPr>
          <p:cNvSpPr/>
          <p:nvPr/>
        </p:nvSpPr>
        <p:spPr>
          <a:xfrm>
            <a:off x="6690876" y="4989317"/>
            <a:ext cx="2035268" cy="132556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5AD3197D-F2F2-4F6F-8FA7-550E3C8C7F99}"/>
              </a:ext>
            </a:extLst>
          </p:cNvPr>
          <p:cNvSpPr txBox="1"/>
          <p:nvPr/>
        </p:nvSpPr>
        <p:spPr>
          <a:xfrm>
            <a:off x="9321677" y="4477537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Reconstruction</a:t>
            </a:r>
            <a:endParaRPr lang="en-US" dirty="0"/>
          </a:p>
        </p:txBody>
      </p:sp>
      <p:sp>
        <p:nvSpPr>
          <p:cNvPr id="37" name="Akış Çizelgesi: Veri 36">
            <a:extLst>
              <a:ext uri="{FF2B5EF4-FFF2-40B4-BE49-F238E27FC236}">
                <a16:creationId xmlns:a16="http://schemas.microsoft.com/office/drawing/2014/main" id="{E5105DCA-9136-4FBF-BFF5-2B0EC11BC7D5}"/>
              </a:ext>
            </a:extLst>
          </p:cNvPr>
          <p:cNvSpPr/>
          <p:nvPr/>
        </p:nvSpPr>
        <p:spPr>
          <a:xfrm>
            <a:off x="4840802" y="5279241"/>
            <a:ext cx="1770445" cy="82698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Back-projection</a:t>
            </a:r>
            <a:endParaRPr lang="en-US" sz="1600" dirty="0"/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1D3A0778-CA04-4268-931E-CBD6568645FC}"/>
              </a:ext>
            </a:extLst>
          </p:cNvPr>
          <p:cNvCxnSpPr/>
          <p:nvPr/>
        </p:nvCxnSpPr>
        <p:spPr>
          <a:xfrm flipV="1">
            <a:off x="9156568" y="1366887"/>
            <a:ext cx="1985914" cy="2469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2D28BB6-5995-433C-B007-E33AC6C51258}"/>
              </a:ext>
            </a:extLst>
          </p:cNvPr>
          <p:cNvSpPr txBox="1"/>
          <p:nvPr/>
        </p:nvSpPr>
        <p:spPr>
          <a:xfrm>
            <a:off x="10794824" y="1009133"/>
            <a:ext cx="69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MSE</a:t>
            </a:r>
            <a:endParaRPr lang="en-US" b="1" dirty="0"/>
          </a:p>
        </p:txBody>
      </p: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B6CD7E1-8A45-4F47-9529-C7A098C7BD04}"/>
              </a:ext>
            </a:extLst>
          </p:cNvPr>
          <p:cNvCxnSpPr/>
          <p:nvPr/>
        </p:nvCxnSpPr>
        <p:spPr>
          <a:xfrm flipV="1">
            <a:off x="9233548" y="4271659"/>
            <a:ext cx="1985914" cy="2469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7151C556-C514-49E8-84C4-22A75E0415B4}"/>
              </a:ext>
            </a:extLst>
          </p:cNvPr>
          <p:cNvSpPr txBox="1"/>
          <p:nvPr/>
        </p:nvSpPr>
        <p:spPr>
          <a:xfrm>
            <a:off x="10910891" y="3954515"/>
            <a:ext cx="69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MSE</a:t>
            </a:r>
            <a:endParaRPr lang="en-US" b="1" dirty="0"/>
          </a:p>
        </p:txBody>
      </p: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A683DA09-FF7E-409D-947D-4EC1CA03C100}"/>
              </a:ext>
            </a:extLst>
          </p:cNvPr>
          <p:cNvCxnSpPr>
            <a:cxnSpLocks/>
          </p:cNvCxnSpPr>
          <p:nvPr/>
        </p:nvCxnSpPr>
        <p:spPr>
          <a:xfrm flipH="1">
            <a:off x="5725247" y="1462955"/>
            <a:ext cx="52838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13C06041-0ED5-43D8-88A8-773DBDC6FF7D}"/>
              </a:ext>
            </a:extLst>
          </p:cNvPr>
          <p:cNvCxnSpPr>
            <a:cxnSpLocks/>
          </p:cNvCxnSpPr>
          <p:nvPr/>
        </p:nvCxnSpPr>
        <p:spPr>
          <a:xfrm>
            <a:off x="5725247" y="1462955"/>
            <a:ext cx="0" cy="515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Düz Bağlayıcı 51">
            <a:extLst>
              <a:ext uri="{FF2B5EF4-FFF2-40B4-BE49-F238E27FC236}">
                <a16:creationId xmlns:a16="http://schemas.microsoft.com/office/drawing/2014/main" id="{0EE4E6DD-73E8-43AA-992B-1F850CB4BF9C}"/>
              </a:ext>
            </a:extLst>
          </p:cNvPr>
          <p:cNvCxnSpPr>
            <a:cxnSpLocks/>
          </p:cNvCxnSpPr>
          <p:nvPr/>
        </p:nvCxnSpPr>
        <p:spPr>
          <a:xfrm flipH="1">
            <a:off x="7814824" y="4391895"/>
            <a:ext cx="3194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6163568F-B460-4283-9CB2-230A16B62A45}"/>
              </a:ext>
            </a:extLst>
          </p:cNvPr>
          <p:cNvCxnSpPr>
            <a:cxnSpLocks/>
          </p:cNvCxnSpPr>
          <p:nvPr/>
        </p:nvCxnSpPr>
        <p:spPr>
          <a:xfrm>
            <a:off x="7814821" y="4391893"/>
            <a:ext cx="0" cy="515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8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  <p:bldP spid="21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/>
      <p:bldP spid="37" grpId="0" animBg="1"/>
      <p:bldP spid="40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4D1DC4-46E7-4A8B-A5EC-07C5595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Filtered</a:t>
            </a:r>
            <a:r>
              <a:rPr lang="tr-TR" dirty="0"/>
              <a:t> </a:t>
            </a:r>
            <a:r>
              <a:rPr lang="tr-TR" dirty="0" err="1"/>
              <a:t>Backprojection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-time </a:t>
            </a:r>
            <a:r>
              <a:rPr lang="tr-TR" dirty="0" err="1"/>
              <a:t>Circular</a:t>
            </a:r>
            <a:r>
              <a:rPr lang="tr-TR" dirty="0"/>
              <a:t> Radon </a:t>
            </a:r>
            <a:r>
              <a:rPr lang="tr-TR" dirty="0" err="1"/>
              <a:t>Transform</a:t>
            </a:r>
            <a:r>
              <a:rPr lang="tr-TR" dirty="0"/>
              <a:t> Data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5107878-3C80-49A2-AEDF-822402F06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909" y="1690688"/>
            <a:ext cx="6328181" cy="4572000"/>
          </a:xfr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700778FD-74B8-4A7F-A3E8-07CAFBBED4C2}"/>
              </a:ext>
            </a:extLst>
          </p:cNvPr>
          <p:cNvSpPr txBox="1"/>
          <p:nvPr/>
        </p:nvSpPr>
        <p:spPr>
          <a:xfrm>
            <a:off x="838199" y="2384982"/>
            <a:ext cx="197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-time FBP </a:t>
            </a:r>
            <a:r>
              <a:rPr lang="tr-TR" dirty="0" err="1"/>
              <a:t>reconstruction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B4D923C-357D-482A-9982-B09692F8D916}"/>
              </a:ext>
            </a:extLst>
          </p:cNvPr>
          <p:cNvSpPr txBox="1"/>
          <p:nvPr/>
        </p:nvSpPr>
        <p:spPr>
          <a:xfrm>
            <a:off x="838199" y="3725607"/>
            <a:ext cx="197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-time FBP </a:t>
            </a:r>
            <a:r>
              <a:rPr lang="tr-TR" dirty="0" err="1"/>
              <a:t>reconstruction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17E3C8E-5CAE-4CAE-8772-588574911DE4}"/>
              </a:ext>
            </a:extLst>
          </p:cNvPr>
          <p:cNvSpPr txBox="1"/>
          <p:nvPr/>
        </p:nvSpPr>
        <p:spPr>
          <a:xfrm>
            <a:off x="838199" y="5066232"/>
            <a:ext cx="209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Post-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UNet</a:t>
            </a:r>
            <a:r>
              <a:rPr lang="tr-TR" dirty="0"/>
              <a:t> </a:t>
            </a:r>
            <a:r>
              <a:rPr lang="tr-TR" dirty="0" err="1"/>
              <a:t>reconstruction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8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681</Words>
  <Application>Microsoft Office PowerPoint</Application>
  <PresentationFormat>Geniş ekran</PresentationFormat>
  <Paragraphs>108</Paragraphs>
  <Slides>22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Teması</vt:lpstr>
      <vt:lpstr>PowerPoint Sunusu</vt:lpstr>
      <vt:lpstr>BIOE580 Class Presentation</vt:lpstr>
      <vt:lpstr>Outline</vt:lpstr>
      <vt:lpstr>PowerPoint Sunusu</vt:lpstr>
      <vt:lpstr>PowerPoint Sunusu</vt:lpstr>
      <vt:lpstr>Symmetry property of classical Radon transform</vt:lpstr>
      <vt:lpstr>Data Redundancy in Complete CRT Data</vt:lpstr>
      <vt:lpstr>Learned Filtered Backprojection Method for use with Half-time Circular Radon Transform Data</vt:lpstr>
      <vt:lpstr>Learned Filtered Backprojection Method for use with Half-time Circular Radon Transform Data</vt:lpstr>
      <vt:lpstr>Learned Filtered Backprojection Method for use with Half-time Circular Radon Transform Data</vt:lpstr>
      <vt:lpstr>Learned Filtered Backprojection Method for use with Half-time Circular Radon Transform Data</vt:lpstr>
      <vt:lpstr>PowerPoint Sunusu</vt:lpstr>
      <vt:lpstr>Directional TV reconstruction algorithm for PACT</vt:lpstr>
      <vt:lpstr>Directional TV reconstruction algorithm for PACT</vt:lpstr>
      <vt:lpstr>Directional TV reconstruction algorithm for PACT</vt:lpstr>
      <vt:lpstr>Difficulties that I encountered during DTV project</vt:lpstr>
      <vt:lpstr>PowerPoint Sunusu</vt:lpstr>
      <vt:lpstr>Dynamic reconstruction of 3D PACT from few projections</vt:lpstr>
      <vt:lpstr>Challenges of dynamic PACT</vt:lpstr>
      <vt:lpstr>Discrete model of dynamic PACT</vt:lpstr>
      <vt:lpstr>Corresponding optimization problem of dynamic PACT</vt:lpstr>
      <vt:lpstr>Reconstruction from experimental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Refik Mert ÇAM</dc:creator>
  <cp:lastModifiedBy>Refik Mert ÇAM</cp:lastModifiedBy>
  <cp:revision>24</cp:revision>
  <dcterms:created xsi:type="dcterms:W3CDTF">2021-11-28T21:40:44Z</dcterms:created>
  <dcterms:modified xsi:type="dcterms:W3CDTF">2021-11-29T20:13:22Z</dcterms:modified>
</cp:coreProperties>
</file>