
<file path=[Content_Types].xml><?xml version="1.0" encoding="utf-8"?>
<Types xmlns="http://schemas.openxmlformats.org/package/2006/content-types">
  <Default Extension="png" ContentType="image/png"/>
  <Default Extension="tiff" ContentType="image/tiff"/>
  <Default Extension="wdp" ContentType="image/vnd.ms-photo"/>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6"/>
  </p:notesMasterIdLst>
  <p:sldIdLst>
    <p:sldId id="256" r:id="rId4"/>
    <p:sldId id="257" r:id="rId5"/>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9144000" cy="68580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2" name="PlaceHolder 1"/>
          <p:cNvSpPr>
            <a:spLocks noGrp="1"/>
          </p:cNvSpPr>
          <p:nvPr>
            <p:ph type="sldImg"/>
          </p:nvPr>
        </p:nvSpPr>
        <p:spPr>
          <a:xfrm>
            <a:off x="533520" y="764280"/>
            <a:ext cx="6704640" cy="3771360"/>
          </a:xfrm>
          <a:prstGeom prst="rect">
            <a:avLst/>
          </a:prstGeom>
          <a:noFill/>
          <a:ln w="0">
            <a:noFill/>
          </a:ln>
        </p:spPr>
        <p:txBody>
          <a:bodyPr lIns="0" tIns="0" rIns="0" bIns="0" anchor="ctr">
            <a:noAutofit/>
          </a:bodyPr>
          <a:p>
            <a:r>
              <a:rPr lang="en-US" sz="1800" b="0" strike="noStrike" spc="-1">
                <a:solidFill>
                  <a:srgbClr val="000000"/>
                </a:solidFill>
                <a:latin typeface="Arial" panose="020B0604020202090204"/>
              </a:rPr>
              <a:t>Click to move the slide</a:t>
            </a:r>
            <a:endParaRPr lang="en-US" sz="1800" b="0" strike="noStrike" spc="-1">
              <a:solidFill>
                <a:srgbClr val="000000"/>
              </a:solidFill>
              <a:latin typeface="Arial" panose="020B0604020202090204"/>
            </a:endParaRPr>
          </a:p>
        </p:txBody>
      </p:sp>
      <p:sp>
        <p:nvSpPr>
          <p:cNvPr id="93"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p>
            <a:r>
              <a:rPr lang="en-US" sz="2000" b="0" strike="noStrike" spc="-1">
                <a:latin typeface="Arial" panose="020B0604020202090204"/>
              </a:rPr>
              <a:t>Click to edit the notes format</a:t>
            </a:r>
            <a:endParaRPr lang="en-US" sz="2000" b="0" strike="noStrike" spc="-1">
              <a:latin typeface="Arial" panose="020B0604020202090204"/>
            </a:endParaRPr>
          </a:p>
        </p:txBody>
      </p:sp>
      <p:sp>
        <p:nvSpPr>
          <p:cNvPr id="94" name="PlaceHolder 3"/>
          <p:cNvSpPr>
            <a:spLocks noGrp="1"/>
          </p:cNvSpPr>
          <p:nvPr>
            <p:ph type="hdr"/>
          </p:nvPr>
        </p:nvSpPr>
        <p:spPr>
          <a:xfrm>
            <a:off x="0" y="0"/>
            <a:ext cx="3372840" cy="502560"/>
          </a:xfrm>
          <a:prstGeom prst="rect">
            <a:avLst/>
          </a:prstGeom>
          <a:noFill/>
          <a:ln w="0">
            <a:noFill/>
          </a:ln>
        </p:spPr>
        <p:txBody>
          <a:bodyPr lIns="0" tIns="0" rIns="0" bIns="0" anchor="t">
            <a:noAutofit/>
          </a:bodyPr>
          <a:p>
            <a:r>
              <a:rPr lang="en-US" sz="1400" b="0" strike="noStrike" spc="-1">
                <a:latin typeface="Times New Roman" panose="02020603050405020304"/>
              </a:rPr>
              <a:t>&lt;header&gt;</a:t>
            </a:r>
            <a:endParaRPr lang="en-US" sz="1400" b="0" strike="noStrike" spc="-1">
              <a:latin typeface="Times New Roman" panose="02020603050405020304"/>
            </a:endParaRPr>
          </a:p>
        </p:txBody>
      </p:sp>
      <p:sp>
        <p:nvSpPr>
          <p:cNvPr id="95" name="PlaceHolder 4"/>
          <p:cNvSpPr>
            <a:spLocks noGrp="1"/>
          </p:cNvSpPr>
          <p:nvPr>
            <p:ph type="dt"/>
          </p:nvPr>
        </p:nvSpPr>
        <p:spPr>
          <a:xfrm>
            <a:off x="4399200" y="0"/>
            <a:ext cx="3372840" cy="502560"/>
          </a:xfrm>
          <a:prstGeom prst="rect">
            <a:avLst/>
          </a:prstGeom>
          <a:noFill/>
          <a:ln w="0">
            <a:noFill/>
          </a:ln>
        </p:spPr>
        <p:txBody>
          <a:bodyPr lIns="0" tIns="0" rIns="0" bIns="0" anchor="t">
            <a:noAutofit/>
          </a:bodyPr>
          <a:p>
            <a:pPr algn="r"/>
            <a:r>
              <a:rPr lang="en-US" sz="1400" b="0" strike="noStrike" spc="-1">
                <a:latin typeface="Times New Roman" panose="02020603050405020304"/>
              </a:rPr>
              <a:t>&lt;date/time&gt;</a:t>
            </a:r>
            <a:endParaRPr lang="en-US" sz="1400" b="0" strike="noStrike" spc="-1">
              <a:latin typeface="Times New Roman" panose="02020603050405020304"/>
            </a:endParaRPr>
          </a:p>
        </p:txBody>
      </p:sp>
      <p:sp>
        <p:nvSpPr>
          <p:cNvPr id="96" name="PlaceHolder 5"/>
          <p:cNvSpPr>
            <a:spLocks noGrp="1"/>
          </p:cNvSpPr>
          <p:nvPr>
            <p:ph type="ftr"/>
          </p:nvPr>
        </p:nvSpPr>
        <p:spPr>
          <a:xfrm>
            <a:off x="0" y="9555480"/>
            <a:ext cx="3372840" cy="502560"/>
          </a:xfrm>
          <a:prstGeom prst="rect">
            <a:avLst/>
          </a:prstGeom>
          <a:noFill/>
          <a:ln w="0">
            <a:noFill/>
          </a:ln>
        </p:spPr>
        <p:txBody>
          <a:bodyPr lIns="0" tIns="0" rIns="0" bIns="0" anchor="b">
            <a:noAutofit/>
          </a:bodyPr>
          <a:p>
            <a:r>
              <a:rPr lang="en-US" sz="1400" b="0" strike="noStrike" spc="-1">
                <a:latin typeface="Times New Roman" panose="02020603050405020304"/>
              </a:rPr>
              <a:t>&lt;footer&gt;</a:t>
            </a:r>
            <a:endParaRPr lang="en-US" sz="1400" b="0" strike="noStrike" spc="-1">
              <a:latin typeface="Times New Roman" panose="02020603050405020304"/>
            </a:endParaRPr>
          </a:p>
        </p:txBody>
      </p:sp>
      <p:sp>
        <p:nvSpPr>
          <p:cNvPr id="97" name="PlaceHolder 6"/>
          <p:cNvSpPr>
            <a:spLocks noGrp="1"/>
          </p:cNvSpPr>
          <p:nvPr>
            <p:ph type="sldNum"/>
          </p:nvPr>
        </p:nvSpPr>
        <p:spPr>
          <a:xfrm>
            <a:off x="4399200" y="9555480"/>
            <a:ext cx="3372840" cy="502560"/>
          </a:xfrm>
          <a:prstGeom prst="rect">
            <a:avLst/>
          </a:prstGeom>
          <a:noFill/>
          <a:ln w="0">
            <a:noFill/>
          </a:ln>
        </p:spPr>
        <p:txBody>
          <a:bodyPr lIns="0" tIns="0" rIns="0" bIns="0" anchor="b">
            <a:noAutofit/>
          </a:bodyPr>
          <a:p>
            <a:pPr algn="r"/>
            <a:fld id="{AC0DB172-A009-4495-A32A-5F550D0021D4}"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PlaceHolder 1"/>
          <p:cNvSpPr>
            <a:spLocks noGrp="1"/>
          </p:cNvSpPr>
          <p:nvPr>
            <p:ph type="sldImg"/>
          </p:nvPr>
        </p:nvSpPr>
        <p:spPr>
          <a:xfrm>
            <a:off x="1371600" y="1143000"/>
            <a:ext cx="4114080" cy="3085560"/>
          </a:xfrm>
          <a:prstGeom prst="rect">
            <a:avLst/>
          </a:prstGeom>
          <a:ln w="0">
            <a:noFill/>
          </a:ln>
        </p:spPr>
      </p:sp>
      <p:sp>
        <p:nvSpPr>
          <p:cNvPr id="247" name="PlaceHolder 2"/>
          <p:cNvSpPr>
            <a:spLocks noGrp="1"/>
          </p:cNvSpPr>
          <p:nvPr>
            <p:ph type="body"/>
          </p:nvPr>
        </p:nvSpPr>
        <p:spPr>
          <a:xfrm>
            <a:off x="685800" y="4400640"/>
            <a:ext cx="5485320" cy="3599280"/>
          </a:xfrm>
          <a:prstGeom prst="rect">
            <a:avLst/>
          </a:prstGeom>
          <a:noFill/>
          <a:ln w="0">
            <a:noFill/>
          </a:ln>
        </p:spPr>
        <p:txBody>
          <a:bodyPr lIns="0" tIns="0" rIns="0" bIns="0" anchor="t">
            <a:noAutofit/>
          </a:bodyPr>
          <a:p>
            <a:endParaRPr lang="en-US" sz="2000" b="0" strike="noStrike" spc="-1">
              <a:latin typeface="Arial" panose="020B0604020202090204"/>
            </a:endParaRPr>
          </a:p>
        </p:txBody>
      </p:sp>
      <p:sp>
        <p:nvSpPr>
          <p:cNvPr id="248" name="TextShape 3"/>
          <p:cNvSpPr/>
          <p:nvPr/>
        </p:nvSpPr>
        <p:spPr>
          <a:xfrm>
            <a:off x="3884760" y="8685360"/>
            <a:ext cx="2970720" cy="4575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b">
            <a:noAutofit/>
          </a:bodyPr>
          <a:p>
            <a:pPr algn="r">
              <a:lnSpc>
                <a:spcPct val="100000"/>
              </a:lnSpc>
            </a:pPr>
            <a:fld id="{68B9F4E0-9899-49CC-A488-A49593B1BD4F}" type="slidenum">
              <a:rPr lang="en-US" sz="1200" b="0" strike="noStrike" spc="-1">
                <a:solidFill>
                  <a:srgbClr val="000000"/>
                </a:solidFill>
                <a:latin typeface="+mn-lt"/>
                <a:ea typeface="+mn-ea"/>
              </a:rPr>
            </a:fld>
            <a:endParaRPr lang="en-US" sz="1200" b="0" strike="noStrike" spc="-1">
              <a:latin typeface="Arial" panose="020B060402020209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p:cNvSpPr>
          <p:nvPr>
            <p:ph type="sldImg"/>
          </p:nvPr>
        </p:nvSpPr>
        <p:spPr>
          <a:xfrm>
            <a:off x="1371600" y="1143000"/>
            <a:ext cx="4114440" cy="3085920"/>
          </a:xfrm>
          <a:prstGeom prst="rect">
            <a:avLst/>
          </a:prstGeom>
          <a:ln w="0">
            <a:noFill/>
          </a:ln>
        </p:spPr>
      </p:sp>
      <p:sp>
        <p:nvSpPr>
          <p:cNvPr id="274" name="PlaceHolder 2"/>
          <p:cNvSpPr>
            <a:spLocks noGrp="1"/>
          </p:cNvSpPr>
          <p:nvPr>
            <p:ph type="body"/>
          </p:nvPr>
        </p:nvSpPr>
        <p:spPr>
          <a:xfrm>
            <a:off x="685800" y="4400640"/>
            <a:ext cx="5485320" cy="3599280"/>
          </a:xfrm>
          <a:prstGeom prst="rect">
            <a:avLst/>
          </a:prstGeom>
          <a:noFill/>
          <a:ln w="0">
            <a:noFill/>
          </a:ln>
        </p:spPr>
        <p:txBody>
          <a:bodyPr lIns="0" tIns="0" rIns="0" bIns="0" anchor="t">
            <a:noAutofit/>
          </a:bodyPr>
          <a:p>
            <a:endParaRPr lang="en-US" sz="2000" b="0" strike="noStrike" spc="-1">
              <a:latin typeface="Arial" panose="020B0604020202090204"/>
            </a:endParaRPr>
          </a:p>
        </p:txBody>
      </p:sp>
      <p:sp>
        <p:nvSpPr>
          <p:cNvPr id="275" name="TextShape 3"/>
          <p:cNvSpPr/>
          <p:nvPr/>
        </p:nvSpPr>
        <p:spPr>
          <a:xfrm>
            <a:off x="3884760" y="8685360"/>
            <a:ext cx="2970720" cy="4575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b">
            <a:noAutofit/>
          </a:bodyPr>
          <a:p>
            <a:pPr algn="r">
              <a:lnSpc>
                <a:spcPct val="100000"/>
              </a:lnSpc>
            </a:pPr>
            <a:fld id="{A1DFC17B-02E2-4296-A215-009277F2A736}" type="slidenum">
              <a:rPr lang="en-US" sz="1200" b="0" strike="noStrike" spc="-1">
                <a:solidFill>
                  <a:srgbClr val="000000"/>
                </a:solidFill>
                <a:latin typeface="+mn-lt"/>
                <a:ea typeface="+mn-ea"/>
              </a:rPr>
            </a:fld>
            <a:endParaRPr lang="en-US" sz="1200" b="0" strike="noStrike" spc="-1">
              <a:latin typeface="Arial" panose="020B060402020209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PlaceHolder 1"/>
          <p:cNvSpPr>
            <a:spLocks noGrp="1"/>
          </p:cNvSpPr>
          <p:nvPr>
            <p:ph type="sldImg"/>
          </p:nvPr>
        </p:nvSpPr>
        <p:spPr>
          <a:xfrm>
            <a:off x="1371600" y="1143000"/>
            <a:ext cx="4114440" cy="3085920"/>
          </a:xfrm>
          <a:prstGeom prst="rect">
            <a:avLst/>
          </a:prstGeom>
          <a:ln w="0">
            <a:noFill/>
          </a:ln>
        </p:spPr>
      </p:sp>
      <p:sp>
        <p:nvSpPr>
          <p:cNvPr id="277" name="PlaceHolder 2"/>
          <p:cNvSpPr>
            <a:spLocks noGrp="1"/>
          </p:cNvSpPr>
          <p:nvPr>
            <p:ph type="body"/>
          </p:nvPr>
        </p:nvSpPr>
        <p:spPr>
          <a:xfrm>
            <a:off x="685800" y="4400640"/>
            <a:ext cx="5485320" cy="3599280"/>
          </a:xfrm>
          <a:prstGeom prst="rect">
            <a:avLst/>
          </a:prstGeom>
          <a:noFill/>
          <a:ln w="0">
            <a:noFill/>
          </a:ln>
        </p:spPr>
        <p:txBody>
          <a:bodyPr lIns="0" tIns="0" rIns="0" bIns="0" anchor="t">
            <a:noAutofit/>
          </a:bodyPr>
          <a:p>
            <a:endParaRPr lang="en-US" sz="2000" b="0" strike="noStrike" spc="-1">
              <a:latin typeface="Arial" panose="020B0604020202090204"/>
            </a:endParaRPr>
          </a:p>
        </p:txBody>
      </p:sp>
      <p:sp>
        <p:nvSpPr>
          <p:cNvPr id="278" name="TextShape 3"/>
          <p:cNvSpPr/>
          <p:nvPr/>
        </p:nvSpPr>
        <p:spPr>
          <a:xfrm>
            <a:off x="3884760" y="8685360"/>
            <a:ext cx="2970720" cy="4575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b">
            <a:noAutofit/>
          </a:bodyPr>
          <a:p>
            <a:pPr algn="r">
              <a:lnSpc>
                <a:spcPct val="100000"/>
              </a:lnSpc>
            </a:pPr>
            <a:fld id="{D1C6811F-DE99-470A-8420-3C7D8ADA0D81}" type="slidenum">
              <a:rPr lang="en-US" sz="1200" b="0" strike="noStrike" spc="-1">
                <a:solidFill>
                  <a:srgbClr val="000000"/>
                </a:solidFill>
                <a:latin typeface="+mn-lt"/>
                <a:ea typeface="+mn-ea"/>
              </a:rPr>
            </a:fld>
            <a:endParaRPr lang="en-US" sz="1200" b="0" strike="noStrike" spc="-1">
              <a:latin typeface="Arial" panose="020B060402020209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PlaceHolder 1"/>
          <p:cNvSpPr>
            <a:spLocks noGrp="1"/>
          </p:cNvSpPr>
          <p:nvPr>
            <p:ph type="sldImg"/>
          </p:nvPr>
        </p:nvSpPr>
        <p:spPr>
          <a:xfrm>
            <a:off x="1371600" y="1143000"/>
            <a:ext cx="4114440" cy="3085920"/>
          </a:xfrm>
          <a:prstGeom prst="rect">
            <a:avLst/>
          </a:prstGeom>
          <a:ln w="0">
            <a:noFill/>
          </a:ln>
        </p:spPr>
      </p:sp>
      <p:sp>
        <p:nvSpPr>
          <p:cNvPr id="280" name="PlaceHolder 2"/>
          <p:cNvSpPr>
            <a:spLocks noGrp="1"/>
          </p:cNvSpPr>
          <p:nvPr>
            <p:ph type="body"/>
          </p:nvPr>
        </p:nvSpPr>
        <p:spPr>
          <a:xfrm>
            <a:off x="685800" y="4400640"/>
            <a:ext cx="5485320" cy="3599280"/>
          </a:xfrm>
          <a:prstGeom prst="rect">
            <a:avLst/>
          </a:prstGeom>
          <a:noFill/>
          <a:ln w="0">
            <a:noFill/>
          </a:ln>
        </p:spPr>
        <p:txBody>
          <a:bodyPr lIns="0" tIns="0" rIns="0" bIns="0" anchor="t">
            <a:noAutofit/>
          </a:bodyPr>
          <a:p>
            <a:endParaRPr lang="en-US" sz="2000" b="0" strike="noStrike" spc="-1">
              <a:latin typeface="Arial" panose="020B0604020202090204"/>
            </a:endParaRPr>
          </a:p>
        </p:txBody>
      </p:sp>
      <p:sp>
        <p:nvSpPr>
          <p:cNvPr id="281" name="TextShape 3"/>
          <p:cNvSpPr/>
          <p:nvPr/>
        </p:nvSpPr>
        <p:spPr>
          <a:xfrm>
            <a:off x="3884760" y="8685360"/>
            <a:ext cx="2970720" cy="4575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b">
            <a:noAutofit/>
          </a:bodyPr>
          <a:p>
            <a:pPr algn="r">
              <a:lnSpc>
                <a:spcPct val="100000"/>
              </a:lnSpc>
            </a:pPr>
            <a:fld id="{772A198B-6864-4B4B-BD67-4AAF37DD55FA}" type="slidenum">
              <a:rPr lang="en-US" sz="1200" b="0" strike="noStrike" spc="-1">
                <a:solidFill>
                  <a:srgbClr val="000000"/>
                </a:solidFill>
                <a:latin typeface="+mn-lt"/>
                <a:ea typeface="+mn-ea"/>
              </a:rPr>
            </a:fld>
            <a:endParaRPr lang="en-US" sz="1200" b="0" strike="noStrike" spc="-1">
              <a:latin typeface="Arial" panose="020B060402020209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PlaceHolder 1"/>
          <p:cNvSpPr>
            <a:spLocks noGrp="1"/>
          </p:cNvSpPr>
          <p:nvPr>
            <p:ph type="sldImg"/>
          </p:nvPr>
        </p:nvSpPr>
        <p:spPr>
          <a:xfrm>
            <a:off x="1371600" y="1143000"/>
            <a:ext cx="4114440" cy="3085920"/>
          </a:xfrm>
          <a:prstGeom prst="rect">
            <a:avLst/>
          </a:prstGeom>
          <a:ln w="0">
            <a:noFill/>
          </a:ln>
        </p:spPr>
      </p:sp>
      <p:sp>
        <p:nvSpPr>
          <p:cNvPr id="283" name="PlaceHolder 2"/>
          <p:cNvSpPr>
            <a:spLocks noGrp="1"/>
          </p:cNvSpPr>
          <p:nvPr>
            <p:ph type="body"/>
          </p:nvPr>
        </p:nvSpPr>
        <p:spPr>
          <a:xfrm>
            <a:off x="685800" y="4400640"/>
            <a:ext cx="5485320" cy="3599280"/>
          </a:xfrm>
          <a:prstGeom prst="rect">
            <a:avLst/>
          </a:prstGeom>
          <a:noFill/>
          <a:ln w="0">
            <a:noFill/>
          </a:ln>
        </p:spPr>
        <p:txBody>
          <a:bodyPr lIns="0" tIns="0" rIns="0" bIns="0" anchor="t">
            <a:noAutofit/>
          </a:bodyPr>
          <a:p>
            <a:endParaRPr lang="en-US" sz="2000" b="0" strike="noStrike" spc="-1">
              <a:latin typeface="Arial" panose="020B0604020202090204"/>
            </a:endParaRPr>
          </a:p>
        </p:txBody>
      </p:sp>
      <p:sp>
        <p:nvSpPr>
          <p:cNvPr id="284" name="TextShape 3"/>
          <p:cNvSpPr/>
          <p:nvPr/>
        </p:nvSpPr>
        <p:spPr>
          <a:xfrm>
            <a:off x="3884760" y="8685360"/>
            <a:ext cx="2970720" cy="4575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b">
            <a:noAutofit/>
          </a:bodyPr>
          <a:p>
            <a:pPr algn="r">
              <a:lnSpc>
                <a:spcPct val="100000"/>
              </a:lnSpc>
            </a:pPr>
            <a:fld id="{903BBA9B-387D-4BC8-98A4-808401C28F18}" type="slidenum">
              <a:rPr lang="en-US" sz="1200" b="0" strike="noStrike" spc="-1">
                <a:solidFill>
                  <a:srgbClr val="000000"/>
                </a:solidFill>
                <a:latin typeface="+mn-lt"/>
                <a:ea typeface="+mn-ea"/>
              </a:rPr>
            </a:fld>
            <a:endParaRPr lang="en-US" sz="1200" b="0" strike="noStrike" spc="-1">
              <a:latin typeface="Arial" panose="020B06040202020902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PlaceHolder 1"/>
          <p:cNvSpPr>
            <a:spLocks noGrp="1"/>
          </p:cNvSpPr>
          <p:nvPr>
            <p:ph type="sldImg"/>
          </p:nvPr>
        </p:nvSpPr>
        <p:spPr>
          <a:xfrm>
            <a:off x="1371600" y="1143000"/>
            <a:ext cx="4114440" cy="3085920"/>
          </a:xfrm>
          <a:prstGeom prst="rect">
            <a:avLst/>
          </a:prstGeom>
          <a:ln w="0">
            <a:noFill/>
          </a:ln>
        </p:spPr>
      </p:sp>
      <p:sp>
        <p:nvSpPr>
          <p:cNvPr id="286" name="PlaceHolder 2"/>
          <p:cNvSpPr>
            <a:spLocks noGrp="1"/>
          </p:cNvSpPr>
          <p:nvPr>
            <p:ph type="body"/>
          </p:nvPr>
        </p:nvSpPr>
        <p:spPr>
          <a:xfrm>
            <a:off x="685800" y="4400640"/>
            <a:ext cx="5485320" cy="3599280"/>
          </a:xfrm>
          <a:prstGeom prst="rect">
            <a:avLst/>
          </a:prstGeom>
          <a:noFill/>
          <a:ln w="0">
            <a:noFill/>
          </a:ln>
        </p:spPr>
        <p:txBody>
          <a:bodyPr lIns="0" tIns="0" rIns="0" bIns="0" anchor="t">
            <a:noAutofit/>
          </a:bodyPr>
          <a:p>
            <a:endParaRPr lang="en-US" sz="2000" b="0" strike="noStrike" spc="-1">
              <a:latin typeface="Arial" panose="020B0604020202090204"/>
            </a:endParaRPr>
          </a:p>
        </p:txBody>
      </p:sp>
      <p:sp>
        <p:nvSpPr>
          <p:cNvPr id="287" name="TextShape 3"/>
          <p:cNvSpPr/>
          <p:nvPr/>
        </p:nvSpPr>
        <p:spPr>
          <a:xfrm>
            <a:off x="3884760" y="8685360"/>
            <a:ext cx="2970720" cy="4575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b">
            <a:noAutofit/>
          </a:bodyPr>
          <a:p>
            <a:pPr algn="r">
              <a:lnSpc>
                <a:spcPct val="100000"/>
              </a:lnSpc>
            </a:pPr>
            <a:fld id="{09811D66-EF53-4B72-91F4-9D9BA5C21EB2}" type="slidenum">
              <a:rPr lang="en-US" sz="1200" b="0" strike="noStrike" spc="-1">
                <a:solidFill>
                  <a:srgbClr val="000000"/>
                </a:solidFill>
                <a:latin typeface="+mn-lt"/>
                <a:ea typeface="+mn-ea"/>
              </a:rPr>
            </a:fld>
            <a:endParaRPr lang="en-US" sz="1200" b="0" strike="noStrike" spc="-1">
              <a:latin typeface="Arial" panose="020B06040202020902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PlaceHolder 1"/>
          <p:cNvSpPr>
            <a:spLocks noGrp="1"/>
          </p:cNvSpPr>
          <p:nvPr>
            <p:ph type="sldImg"/>
          </p:nvPr>
        </p:nvSpPr>
        <p:spPr>
          <a:xfrm>
            <a:off x="1371600" y="1143000"/>
            <a:ext cx="4114440" cy="3085920"/>
          </a:xfrm>
          <a:prstGeom prst="rect">
            <a:avLst/>
          </a:prstGeom>
          <a:ln w="0">
            <a:noFill/>
          </a:ln>
        </p:spPr>
      </p:sp>
      <p:sp>
        <p:nvSpPr>
          <p:cNvPr id="289" name="PlaceHolder 2"/>
          <p:cNvSpPr>
            <a:spLocks noGrp="1"/>
          </p:cNvSpPr>
          <p:nvPr>
            <p:ph type="body"/>
          </p:nvPr>
        </p:nvSpPr>
        <p:spPr>
          <a:xfrm>
            <a:off x="685800" y="4400640"/>
            <a:ext cx="5485320" cy="3599280"/>
          </a:xfrm>
          <a:prstGeom prst="rect">
            <a:avLst/>
          </a:prstGeom>
          <a:noFill/>
          <a:ln w="0">
            <a:noFill/>
          </a:ln>
        </p:spPr>
        <p:txBody>
          <a:bodyPr lIns="0" tIns="0" rIns="0" bIns="0" anchor="t">
            <a:noAutofit/>
          </a:bodyPr>
          <a:p>
            <a:endParaRPr lang="en-US" sz="2000" b="0" strike="noStrike" spc="-1">
              <a:latin typeface="Arial" panose="020B0604020202090204"/>
            </a:endParaRPr>
          </a:p>
        </p:txBody>
      </p:sp>
      <p:sp>
        <p:nvSpPr>
          <p:cNvPr id="290" name="TextShape 3"/>
          <p:cNvSpPr/>
          <p:nvPr/>
        </p:nvSpPr>
        <p:spPr>
          <a:xfrm>
            <a:off x="3884760" y="8685360"/>
            <a:ext cx="2970720" cy="4575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b">
            <a:noAutofit/>
          </a:bodyPr>
          <a:p>
            <a:pPr algn="r">
              <a:lnSpc>
                <a:spcPct val="100000"/>
              </a:lnSpc>
            </a:pPr>
            <a:fld id="{7DEFE400-A360-4928-893E-A754C14347C9}" type="slidenum">
              <a:rPr lang="en-US" sz="1200" b="0" strike="noStrike" spc="-1">
                <a:solidFill>
                  <a:srgbClr val="000000"/>
                </a:solidFill>
                <a:latin typeface="+mn-lt"/>
                <a:ea typeface="+mn-ea"/>
              </a:rPr>
            </a:fld>
            <a:endParaRPr lang="en-US" sz="1200" b="0" strike="noStrike" spc="-1">
              <a:latin typeface="Arial" panose="020B06040202020902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PlaceHolder 1"/>
          <p:cNvSpPr>
            <a:spLocks noGrp="1"/>
          </p:cNvSpPr>
          <p:nvPr>
            <p:ph type="sldImg"/>
          </p:nvPr>
        </p:nvSpPr>
        <p:spPr>
          <a:xfrm>
            <a:off x="1371600" y="1143000"/>
            <a:ext cx="4114440" cy="3085920"/>
          </a:xfrm>
          <a:prstGeom prst="rect">
            <a:avLst/>
          </a:prstGeom>
          <a:ln w="0">
            <a:noFill/>
          </a:ln>
        </p:spPr>
      </p:sp>
      <p:sp>
        <p:nvSpPr>
          <p:cNvPr id="292" name="PlaceHolder 2"/>
          <p:cNvSpPr>
            <a:spLocks noGrp="1"/>
          </p:cNvSpPr>
          <p:nvPr>
            <p:ph type="body"/>
          </p:nvPr>
        </p:nvSpPr>
        <p:spPr>
          <a:xfrm>
            <a:off x="685800" y="4400640"/>
            <a:ext cx="5485320" cy="3599280"/>
          </a:xfrm>
          <a:prstGeom prst="rect">
            <a:avLst/>
          </a:prstGeom>
          <a:noFill/>
          <a:ln w="0">
            <a:noFill/>
          </a:ln>
        </p:spPr>
        <p:txBody>
          <a:bodyPr lIns="0" tIns="0" rIns="0" bIns="0" anchor="t">
            <a:noAutofit/>
          </a:bodyPr>
          <a:p>
            <a:endParaRPr lang="en-US" sz="2000" b="0" strike="noStrike" spc="-1">
              <a:latin typeface="Arial" panose="020B0604020202090204"/>
            </a:endParaRPr>
          </a:p>
        </p:txBody>
      </p:sp>
      <p:sp>
        <p:nvSpPr>
          <p:cNvPr id="293" name="TextShape 3"/>
          <p:cNvSpPr/>
          <p:nvPr/>
        </p:nvSpPr>
        <p:spPr>
          <a:xfrm>
            <a:off x="3884760" y="8685360"/>
            <a:ext cx="2970720" cy="4575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b">
            <a:noAutofit/>
          </a:bodyPr>
          <a:p>
            <a:pPr algn="r">
              <a:lnSpc>
                <a:spcPct val="100000"/>
              </a:lnSpc>
            </a:pPr>
            <a:fld id="{53BDCD35-3D4A-4ACC-A94D-DA70ACE778D6}" type="slidenum">
              <a:rPr lang="en-US" sz="1200" b="0" strike="noStrike" spc="-1">
                <a:solidFill>
                  <a:srgbClr val="000000"/>
                </a:solidFill>
                <a:latin typeface="+mn-lt"/>
                <a:ea typeface="+mn-ea"/>
              </a:rPr>
            </a:fld>
            <a:endParaRPr lang="en-US" sz="1200" b="0" strike="noStrike" spc="-1">
              <a:latin typeface="Arial" panose="020B06040202020902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PlaceHolder 1"/>
          <p:cNvSpPr>
            <a:spLocks noGrp="1"/>
          </p:cNvSpPr>
          <p:nvPr>
            <p:ph type="sldImg"/>
          </p:nvPr>
        </p:nvSpPr>
        <p:spPr>
          <a:xfrm>
            <a:off x="1371600" y="1143000"/>
            <a:ext cx="4114440" cy="3085920"/>
          </a:xfrm>
          <a:prstGeom prst="rect">
            <a:avLst/>
          </a:prstGeom>
          <a:ln w="0">
            <a:noFill/>
          </a:ln>
        </p:spPr>
      </p:sp>
      <p:sp>
        <p:nvSpPr>
          <p:cNvPr id="295" name="PlaceHolder 2"/>
          <p:cNvSpPr>
            <a:spLocks noGrp="1"/>
          </p:cNvSpPr>
          <p:nvPr>
            <p:ph type="body"/>
          </p:nvPr>
        </p:nvSpPr>
        <p:spPr>
          <a:xfrm>
            <a:off x="685800" y="4400640"/>
            <a:ext cx="5485320" cy="3599280"/>
          </a:xfrm>
          <a:prstGeom prst="rect">
            <a:avLst/>
          </a:prstGeom>
          <a:noFill/>
          <a:ln w="0">
            <a:noFill/>
          </a:ln>
        </p:spPr>
        <p:txBody>
          <a:bodyPr lIns="0" tIns="0" rIns="0" bIns="0" anchor="t">
            <a:noAutofit/>
          </a:bodyPr>
          <a:p>
            <a:endParaRPr lang="en-US" sz="2000" b="0" strike="noStrike" spc="-1">
              <a:latin typeface="Arial" panose="020B0604020202090204"/>
            </a:endParaRPr>
          </a:p>
        </p:txBody>
      </p:sp>
      <p:sp>
        <p:nvSpPr>
          <p:cNvPr id="296" name="TextShape 3"/>
          <p:cNvSpPr/>
          <p:nvPr/>
        </p:nvSpPr>
        <p:spPr>
          <a:xfrm>
            <a:off x="3884760" y="8685360"/>
            <a:ext cx="2970720" cy="4575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b">
            <a:noAutofit/>
          </a:bodyPr>
          <a:p>
            <a:pPr algn="r">
              <a:lnSpc>
                <a:spcPct val="100000"/>
              </a:lnSpc>
            </a:pPr>
            <a:fld id="{0CBC5059-6853-4D63-BC27-A7064E19FF26}" type="slidenum">
              <a:rPr lang="en-US" sz="1200" b="0" strike="noStrike" spc="-1">
                <a:solidFill>
                  <a:srgbClr val="000000"/>
                </a:solidFill>
                <a:latin typeface="+mn-lt"/>
                <a:ea typeface="+mn-ea"/>
              </a:rPr>
            </a:fld>
            <a:endParaRPr lang="en-US" sz="1200" b="0" strike="noStrike" spc="-1">
              <a:latin typeface="Arial" panose="020B0604020202090204"/>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PlaceHolder 1"/>
          <p:cNvSpPr>
            <a:spLocks noGrp="1"/>
          </p:cNvSpPr>
          <p:nvPr>
            <p:ph type="sldImg"/>
          </p:nvPr>
        </p:nvSpPr>
        <p:spPr>
          <a:xfrm>
            <a:off x="1371600" y="1143000"/>
            <a:ext cx="4114440" cy="3085920"/>
          </a:xfrm>
          <a:prstGeom prst="rect">
            <a:avLst/>
          </a:prstGeom>
          <a:ln w="0">
            <a:noFill/>
          </a:ln>
        </p:spPr>
      </p:sp>
      <p:sp>
        <p:nvSpPr>
          <p:cNvPr id="298" name="PlaceHolder 2"/>
          <p:cNvSpPr>
            <a:spLocks noGrp="1"/>
          </p:cNvSpPr>
          <p:nvPr>
            <p:ph type="body"/>
          </p:nvPr>
        </p:nvSpPr>
        <p:spPr>
          <a:xfrm>
            <a:off x="685800" y="4400640"/>
            <a:ext cx="5485320" cy="3599280"/>
          </a:xfrm>
          <a:prstGeom prst="rect">
            <a:avLst/>
          </a:prstGeom>
          <a:noFill/>
          <a:ln w="0">
            <a:noFill/>
          </a:ln>
        </p:spPr>
        <p:txBody>
          <a:bodyPr lIns="0" tIns="0" rIns="0" bIns="0" anchor="t">
            <a:noAutofit/>
          </a:bodyPr>
          <a:p>
            <a:endParaRPr lang="en-US" sz="2000" b="0" strike="noStrike" spc="-1">
              <a:latin typeface="Arial" panose="020B0604020202090204"/>
            </a:endParaRPr>
          </a:p>
        </p:txBody>
      </p:sp>
      <p:sp>
        <p:nvSpPr>
          <p:cNvPr id="299" name="TextShape 3"/>
          <p:cNvSpPr/>
          <p:nvPr/>
        </p:nvSpPr>
        <p:spPr>
          <a:xfrm>
            <a:off x="3884760" y="8685360"/>
            <a:ext cx="2970720" cy="4575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b">
            <a:noAutofit/>
          </a:bodyPr>
          <a:p>
            <a:pPr algn="r">
              <a:lnSpc>
                <a:spcPct val="100000"/>
              </a:lnSpc>
            </a:pPr>
            <a:fld id="{F93416FD-9D00-4DDD-8FA9-87F87C78E96E}" type="slidenum">
              <a:rPr lang="en-US" sz="1200" b="0" strike="noStrike" spc="-1">
                <a:solidFill>
                  <a:srgbClr val="000000"/>
                </a:solidFill>
                <a:latin typeface="+mn-lt"/>
                <a:ea typeface="+mn-ea"/>
              </a:rPr>
            </a:fld>
            <a:endParaRPr lang="en-US" sz="1200" b="0" strike="noStrike" spc="-1">
              <a:latin typeface="Arial" panose="020B0604020202090204"/>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sldImg"/>
          </p:nvPr>
        </p:nvSpPr>
        <p:spPr>
          <a:xfrm>
            <a:off x="1371600" y="1143000"/>
            <a:ext cx="4114440" cy="3085920"/>
          </a:xfrm>
          <a:prstGeom prst="rect">
            <a:avLst/>
          </a:prstGeom>
          <a:ln w="0">
            <a:noFill/>
          </a:ln>
        </p:spPr>
      </p:sp>
      <p:sp>
        <p:nvSpPr>
          <p:cNvPr id="301" name="PlaceHolder 2"/>
          <p:cNvSpPr>
            <a:spLocks noGrp="1"/>
          </p:cNvSpPr>
          <p:nvPr>
            <p:ph type="body"/>
          </p:nvPr>
        </p:nvSpPr>
        <p:spPr>
          <a:xfrm>
            <a:off x="685800" y="4400640"/>
            <a:ext cx="5485320" cy="3599280"/>
          </a:xfrm>
          <a:prstGeom prst="rect">
            <a:avLst/>
          </a:prstGeom>
          <a:noFill/>
          <a:ln w="0">
            <a:noFill/>
          </a:ln>
        </p:spPr>
        <p:txBody>
          <a:bodyPr lIns="0" tIns="0" rIns="0" bIns="0" anchor="t">
            <a:noAutofit/>
          </a:bodyPr>
          <a:p>
            <a:endParaRPr lang="en-US" sz="2000" b="0" strike="noStrike" spc="-1">
              <a:latin typeface="Arial" panose="020B0604020202090204"/>
            </a:endParaRPr>
          </a:p>
        </p:txBody>
      </p:sp>
      <p:sp>
        <p:nvSpPr>
          <p:cNvPr id="302" name="TextShape 3"/>
          <p:cNvSpPr/>
          <p:nvPr/>
        </p:nvSpPr>
        <p:spPr>
          <a:xfrm>
            <a:off x="3884760" y="8685360"/>
            <a:ext cx="2970720" cy="4575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b">
            <a:noAutofit/>
          </a:bodyPr>
          <a:p>
            <a:pPr algn="r">
              <a:lnSpc>
                <a:spcPct val="100000"/>
              </a:lnSpc>
            </a:pPr>
            <a:fld id="{28BB787C-EAA7-493C-811C-CA19E32B86C1}" type="slidenum">
              <a:rPr lang="en-US" sz="1200" b="0" strike="noStrike" spc="-1">
                <a:solidFill>
                  <a:srgbClr val="000000"/>
                </a:solidFill>
                <a:latin typeface="+mn-lt"/>
                <a:ea typeface="+mn-ea"/>
              </a:rPr>
            </a:fld>
            <a:endParaRPr lang="en-US" sz="1200" b="0" strike="noStrike" spc="-1">
              <a:latin typeface="Arial" panose="020B060402020209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PlaceHolder 1"/>
          <p:cNvSpPr>
            <a:spLocks noGrp="1"/>
          </p:cNvSpPr>
          <p:nvPr>
            <p:ph type="sldImg"/>
          </p:nvPr>
        </p:nvSpPr>
        <p:spPr>
          <a:xfrm>
            <a:off x="1371600" y="1143000"/>
            <a:ext cx="4114080" cy="3085560"/>
          </a:xfrm>
          <a:prstGeom prst="rect">
            <a:avLst/>
          </a:prstGeom>
          <a:ln w="0">
            <a:noFill/>
          </a:ln>
        </p:spPr>
      </p:sp>
      <p:sp>
        <p:nvSpPr>
          <p:cNvPr id="250" name="PlaceHolder 2"/>
          <p:cNvSpPr>
            <a:spLocks noGrp="1"/>
          </p:cNvSpPr>
          <p:nvPr>
            <p:ph type="body"/>
          </p:nvPr>
        </p:nvSpPr>
        <p:spPr>
          <a:xfrm>
            <a:off x="685800" y="4400640"/>
            <a:ext cx="5485320" cy="3599280"/>
          </a:xfrm>
          <a:prstGeom prst="rect">
            <a:avLst/>
          </a:prstGeom>
          <a:noFill/>
          <a:ln w="0">
            <a:noFill/>
          </a:ln>
        </p:spPr>
        <p:txBody>
          <a:bodyPr lIns="0" tIns="0" rIns="0" bIns="0" anchor="t">
            <a:noAutofit/>
          </a:bodyPr>
          <a:p>
            <a:endParaRPr lang="en-US" sz="2000" b="0" strike="noStrike" spc="-1">
              <a:latin typeface="Arial" panose="020B0604020202090204"/>
            </a:endParaRPr>
          </a:p>
        </p:txBody>
      </p:sp>
      <p:sp>
        <p:nvSpPr>
          <p:cNvPr id="251" name="TextShape 3"/>
          <p:cNvSpPr/>
          <p:nvPr/>
        </p:nvSpPr>
        <p:spPr>
          <a:xfrm>
            <a:off x="3884760" y="8685360"/>
            <a:ext cx="2970720" cy="4575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b">
            <a:noAutofit/>
          </a:bodyPr>
          <a:p>
            <a:pPr algn="r">
              <a:lnSpc>
                <a:spcPct val="100000"/>
              </a:lnSpc>
            </a:pPr>
            <a:fld id="{39CAB8EE-A150-44AB-875F-E5DA7CE179E9}" type="slidenum">
              <a:rPr lang="en-US" sz="1200" b="0" strike="noStrike" spc="-1">
                <a:solidFill>
                  <a:srgbClr val="000000"/>
                </a:solidFill>
                <a:latin typeface="+mn-lt"/>
                <a:ea typeface="+mn-ea"/>
              </a:rPr>
            </a:fld>
            <a:endParaRPr lang="en-US" sz="1200" b="0" strike="noStrike" spc="-1">
              <a:latin typeface="Arial" panose="020B060402020209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PlaceHolder 1"/>
          <p:cNvSpPr>
            <a:spLocks noGrp="1"/>
          </p:cNvSpPr>
          <p:nvPr>
            <p:ph type="sldImg"/>
          </p:nvPr>
        </p:nvSpPr>
        <p:spPr>
          <a:xfrm>
            <a:off x="1371600" y="1143000"/>
            <a:ext cx="4114080" cy="3085560"/>
          </a:xfrm>
          <a:prstGeom prst="rect">
            <a:avLst/>
          </a:prstGeom>
          <a:ln w="0">
            <a:noFill/>
          </a:ln>
        </p:spPr>
      </p:sp>
      <p:sp>
        <p:nvSpPr>
          <p:cNvPr id="253" name="PlaceHolder 2"/>
          <p:cNvSpPr>
            <a:spLocks noGrp="1"/>
          </p:cNvSpPr>
          <p:nvPr>
            <p:ph type="body"/>
          </p:nvPr>
        </p:nvSpPr>
        <p:spPr>
          <a:xfrm>
            <a:off x="685800" y="4400640"/>
            <a:ext cx="5485320" cy="3599280"/>
          </a:xfrm>
          <a:prstGeom prst="rect">
            <a:avLst/>
          </a:prstGeom>
          <a:noFill/>
          <a:ln w="0">
            <a:noFill/>
          </a:ln>
        </p:spPr>
        <p:txBody>
          <a:bodyPr lIns="0" tIns="0" rIns="0" bIns="0" anchor="t">
            <a:noAutofit/>
          </a:bodyPr>
          <a:p>
            <a:endParaRPr lang="en-US" sz="2000" b="0" strike="noStrike" spc="-1">
              <a:latin typeface="Arial" panose="020B0604020202090204"/>
            </a:endParaRPr>
          </a:p>
        </p:txBody>
      </p:sp>
      <p:sp>
        <p:nvSpPr>
          <p:cNvPr id="254" name="TextShape 3"/>
          <p:cNvSpPr/>
          <p:nvPr/>
        </p:nvSpPr>
        <p:spPr>
          <a:xfrm>
            <a:off x="3884760" y="8685360"/>
            <a:ext cx="2970720" cy="4575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b">
            <a:noAutofit/>
          </a:bodyPr>
          <a:p>
            <a:pPr algn="r">
              <a:lnSpc>
                <a:spcPct val="100000"/>
              </a:lnSpc>
            </a:pPr>
            <a:fld id="{E62DC3DE-E5CA-4DF7-9000-FC7220C6102B}" type="slidenum">
              <a:rPr lang="en-US" sz="1200" b="0" strike="noStrike" spc="-1">
                <a:solidFill>
                  <a:srgbClr val="000000"/>
                </a:solidFill>
                <a:latin typeface="+mn-lt"/>
                <a:ea typeface="+mn-ea"/>
              </a:rPr>
            </a:fld>
            <a:endParaRPr lang="en-US" sz="1200" b="0" strike="noStrike" spc="-1">
              <a:latin typeface="Arial" panose="020B060402020209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PlaceHolder 1"/>
          <p:cNvSpPr>
            <a:spLocks noGrp="1"/>
          </p:cNvSpPr>
          <p:nvPr>
            <p:ph type="sldImg"/>
          </p:nvPr>
        </p:nvSpPr>
        <p:spPr>
          <a:xfrm>
            <a:off x="1371600" y="1143000"/>
            <a:ext cx="4114080" cy="3085560"/>
          </a:xfrm>
          <a:prstGeom prst="rect">
            <a:avLst/>
          </a:prstGeom>
          <a:ln w="0">
            <a:noFill/>
          </a:ln>
        </p:spPr>
      </p:sp>
      <p:sp>
        <p:nvSpPr>
          <p:cNvPr id="256" name="PlaceHolder 2"/>
          <p:cNvSpPr>
            <a:spLocks noGrp="1"/>
          </p:cNvSpPr>
          <p:nvPr>
            <p:ph type="body"/>
          </p:nvPr>
        </p:nvSpPr>
        <p:spPr>
          <a:xfrm>
            <a:off x="685800" y="4400640"/>
            <a:ext cx="5485320" cy="3599280"/>
          </a:xfrm>
          <a:prstGeom prst="rect">
            <a:avLst/>
          </a:prstGeom>
          <a:noFill/>
          <a:ln w="0">
            <a:noFill/>
          </a:ln>
        </p:spPr>
        <p:txBody>
          <a:bodyPr lIns="0" tIns="0" rIns="0" bIns="0" anchor="t">
            <a:noAutofit/>
          </a:bodyPr>
          <a:p>
            <a:endParaRPr lang="en-US" sz="2000" b="0" strike="noStrike" spc="-1">
              <a:latin typeface="Arial" panose="020B0604020202090204"/>
            </a:endParaRPr>
          </a:p>
        </p:txBody>
      </p:sp>
      <p:sp>
        <p:nvSpPr>
          <p:cNvPr id="257" name="TextShape 3"/>
          <p:cNvSpPr/>
          <p:nvPr/>
        </p:nvSpPr>
        <p:spPr>
          <a:xfrm>
            <a:off x="3884760" y="8685360"/>
            <a:ext cx="2970720" cy="4575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b">
            <a:noAutofit/>
          </a:bodyPr>
          <a:p>
            <a:pPr algn="r">
              <a:lnSpc>
                <a:spcPct val="100000"/>
              </a:lnSpc>
            </a:pPr>
            <a:fld id="{2C0E0ABB-ECB9-4034-BFA2-A2A50DF1FF62}" type="slidenum">
              <a:rPr lang="en-US" sz="1200" b="0" strike="noStrike" spc="-1">
                <a:solidFill>
                  <a:srgbClr val="000000"/>
                </a:solidFill>
                <a:latin typeface="+mn-lt"/>
                <a:ea typeface="+mn-ea"/>
              </a:rPr>
            </a:fld>
            <a:endParaRPr lang="en-US" sz="1200" b="0" strike="noStrike" spc="-1">
              <a:latin typeface="Arial" panose="020B060402020209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p:cNvSpPr>
          <p:nvPr>
            <p:ph type="sldImg"/>
          </p:nvPr>
        </p:nvSpPr>
        <p:spPr>
          <a:xfrm>
            <a:off x="1371600" y="1143000"/>
            <a:ext cx="4114080" cy="3085560"/>
          </a:xfrm>
          <a:prstGeom prst="rect">
            <a:avLst/>
          </a:prstGeom>
          <a:ln w="0">
            <a:noFill/>
          </a:ln>
        </p:spPr>
      </p:sp>
      <p:sp>
        <p:nvSpPr>
          <p:cNvPr id="259" name="PlaceHolder 2"/>
          <p:cNvSpPr>
            <a:spLocks noGrp="1"/>
          </p:cNvSpPr>
          <p:nvPr>
            <p:ph type="body"/>
          </p:nvPr>
        </p:nvSpPr>
        <p:spPr>
          <a:xfrm>
            <a:off x="685800" y="4400640"/>
            <a:ext cx="5485320" cy="3599280"/>
          </a:xfrm>
          <a:prstGeom prst="rect">
            <a:avLst/>
          </a:prstGeom>
          <a:noFill/>
          <a:ln w="0">
            <a:noFill/>
          </a:ln>
        </p:spPr>
        <p:txBody>
          <a:bodyPr lIns="0" tIns="0" rIns="0" bIns="0" anchor="t">
            <a:noAutofit/>
          </a:bodyPr>
          <a:p>
            <a:endParaRPr lang="en-US" sz="2000" b="0" strike="noStrike" spc="-1">
              <a:latin typeface="Arial" panose="020B0604020202090204"/>
            </a:endParaRPr>
          </a:p>
        </p:txBody>
      </p:sp>
      <p:sp>
        <p:nvSpPr>
          <p:cNvPr id="260" name="TextShape 3"/>
          <p:cNvSpPr/>
          <p:nvPr/>
        </p:nvSpPr>
        <p:spPr>
          <a:xfrm>
            <a:off x="3884760" y="8685360"/>
            <a:ext cx="2970720" cy="4575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b">
            <a:noAutofit/>
          </a:bodyPr>
          <a:p>
            <a:pPr algn="r">
              <a:lnSpc>
                <a:spcPct val="100000"/>
              </a:lnSpc>
            </a:pPr>
            <a:fld id="{CE441546-CD80-4539-82A2-1050734EE427}" type="slidenum">
              <a:rPr lang="en-US" sz="1200" b="0" strike="noStrike" spc="-1">
                <a:solidFill>
                  <a:srgbClr val="000000"/>
                </a:solidFill>
                <a:latin typeface="+mn-lt"/>
                <a:ea typeface="+mn-ea"/>
              </a:rPr>
            </a:fld>
            <a:endParaRPr lang="en-US" sz="1200" b="0" strike="noStrike" spc="-1">
              <a:latin typeface="Arial" panose="020B060402020209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p:cNvSpPr>
          <p:nvPr>
            <p:ph type="sldImg"/>
          </p:nvPr>
        </p:nvSpPr>
        <p:spPr>
          <a:xfrm>
            <a:off x="1371600" y="1143000"/>
            <a:ext cx="4114080" cy="3085560"/>
          </a:xfrm>
          <a:prstGeom prst="rect">
            <a:avLst/>
          </a:prstGeom>
          <a:ln w="0">
            <a:noFill/>
          </a:ln>
        </p:spPr>
      </p:sp>
      <p:sp>
        <p:nvSpPr>
          <p:cNvPr id="262" name="PlaceHolder 2"/>
          <p:cNvSpPr>
            <a:spLocks noGrp="1"/>
          </p:cNvSpPr>
          <p:nvPr>
            <p:ph type="body"/>
          </p:nvPr>
        </p:nvSpPr>
        <p:spPr>
          <a:xfrm>
            <a:off x="685800" y="4400640"/>
            <a:ext cx="5485320" cy="3599280"/>
          </a:xfrm>
          <a:prstGeom prst="rect">
            <a:avLst/>
          </a:prstGeom>
          <a:noFill/>
          <a:ln w="0">
            <a:noFill/>
          </a:ln>
        </p:spPr>
        <p:txBody>
          <a:bodyPr lIns="0" tIns="0" rIns="0" bIns="0" anchor="t">
            <a:noAutofit/>
          </a:bodyPr>
          <a:p>
            <a:endParaRPr lang="en-US" sz="2000" b="0" strike="noStrike" spc="-1">
              <a:latin typeface="Arial" panose="020B0604020202090204"/>
            </a:endParaRPr>
          </a:p>
        </p:txBody>
      </p:sp>
      <p:sp>
        <p:nvSpPr>
          <p:cNvPr id="263" name="TextShape 3"/>
          <p:cNvSpPr/>
          <p:nvPr/>
        </p:nvSpPr>
        <p:spPr>
          <a:xfrm>
            <a:off x="3884760" y="8685360"/>
            <a:ext cx="2970720" cy="4575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b">
            <a:noAutofit/>
          </a:bodyPr>
          <a:p>
            <a:pPr algn="r">
              <a:lnSpc>
                <a:spcPct val="100000"/>
              </a:lnSpc>
            </a:pPr>
            <a:fld id="{D495F931-BFEA-45DC-941D-B3803C3927D1}" type="slidenum">
              <a:rPr lang="en-US" sz="1200" b="0" strike="noStrike" spc="-1">
                <a:solidFill>
                  <a:srgbClr val="000000"/>
                </a:solidFill>
                <a:latin typeface="+mn-lt"/>
                <a:ea typeface="+mn-ea"/>
              </a:rPr>
            </a:fld>
            <a:endParaRPr lang="en-US" sz="1200" b="0" strike="noStrike" spc="-1">
              <a:latin typeface="Arial" panose="020B060402020209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PlaceHolder 1"/>
          <p:cNvSpPr>
            <a:spLocks noGrp="1"/>
          </p:cNvSpPr>
          <p:nvPr>
            <p:ph type="sldImg"/>
          </p:nvPr>
        </p:nvSpPr>
        <p:spPr>
          <a:xfrm>
            <a:off x="1371600" y="1143000"/>
            <a:ext cx="4114080" cy="3085560"/>
          </a:xfrm>
          <a:prstGeom prst="rect">
            <a:avLst/>
          </a:prstGeom>
          <a:ln w="0">
            <a:noFill/>
          </a:ln>
        </p:spPr>
      </p:sp>
      <p:sp>
        <p:nvSpPr>
          <p:cNvPr id="265" name="PlaceHolder 2"/>
          <p:cNvSpPr>
            <a:spLocks noGrp="1"/>
          </p:cNvSpPr>
          <p:nvPr>
            <p:ph type="body"/>
          </p:nvPr>
        </p:nvSpPr>
        <p:spPr>
          <a:xfrm>
            <a:off x="685800" y="4400640"/>
            <a:ext cx="5485320" cy="3599280"/>
          </a:xfrm>
          <a:prstGeom prst="rect">
            <a:avLst/>
          </a:prstGeom>
          <a:noFill/>
          <a:ln w="0">
            <a:noFill/>
          </a:ln>
        </p:spPr>
        <p:txBody>
          <a:bodyPr lIns="0" tIns="0" rIns="0" bIns="0" anchor="t">
            <a:noAutofit/>
          </a:bodyPr>
          <a:p>
            <a:endParaRPr lang="en-US" sz="2000" b="0" strike="noStrike" spc="-1">
              <a:latin typeface="Arial" panose="020B0604020202090204"/>
            </a:endParaRPr>
          </a:p>
        </p:txBody>
      </p:sp>
      <p:sp>
        <p:nvSpPr>
          <p:cNvPr id="266" name="TextShape 3"/>
          <p:cNvSpPr/>
          <p:nvPr/>
        </p:nvSpPr>
        <p:spPr>
          <a:xfrm>
            <a:off x="3884760" y="8685360"/>
            <a:ext cx="2970720" cy="4575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b">
            <a:noAutofit/>
          </a:bodyPr>
          <a:p>
            <a:pPr algn="r">
              <a:lnSpc>
                <a:spcPct val="100000"/>
              </a:lnSpc>
            </a:pPr>
            <a:fld id="{016109A3-EAC2-46AC-901F-3BD4F8050EEC}" type="slidenum">
              <a:rPr lang="en-US" sz="1200" b="0" strike="noStrike" spc="-1">
                <a:solidFill>
                  <a:srgbClr val="000000"/>
                </a:solidFill>
                <a:latin typeface="+mn-lt"/>
                <a:ea typeface="+mn-ea"/>
              </a:rPr>
            </a:fld>
            <a:endParaRPr lang="en-US" sz="1200" b="0" strike="noStrike" spc="-1">
              <a:latin typeface="Arial" panose="020B060402020209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PlaceHolder 1"/>
          <p:cNvSpPr>
            <a:spLocks noGrp="1"/>
          </p:cNvSpPr>
          <p:nvPr>
            <p:ph type="sldImg"/>
          </p:nvPr>
        </p:nvSpPr>
        <p:spPr>
          <a:xfrm>
            <a:off x="1371600" y="1143000"/>
            <a:ext cx="4114080" cy="3085560"/>
          </a:xfrm>
          <a:prstGeom prst="rect">
            <a:avLst/>
          </a:prstGeom>
          <a:ln w="0">
            <a:noFill/>
          </a:ln>
        </p:spPr>
      </p:sp>
      <p:sp>
        <p:nvSpPr>
          <p:cNvPr id="268" name="PlaceHolder 2"/>
          <p:cNvSpPr>
            <a:spLocks noGrp="1"/>
          </p:cNvSpPr>
          <p:nvPr>
            <p:ph type="body"/>
          </p:nvPr>
        </p:nvSpPr>
        <p:spPr>
          <a:xfrm>
            <a:off x="685800" y="4400640"/>
            <a:ext cx="5485320" cy="3599280"/>
          </a:xfrm>
          <a:prstGeom prst="rect">
            <a:avLst/>
          </a:prstGeom>
          <a:noFill/>
          <a:ln w="0">
            <a:noFill/>
          </a:ln>
        </p:spPr>
        <p:txBody>
          <a:bodyPr lIns="0" tIns="0" rIns="0" bIns="0" anchor="t">
            <a:noAutofit/>
          </a:bodyPr>
          <a:p>
            <a:endParaRPr lang="en-US" sz="2000" b="0" strike="noStrike" spc="-1">
              <a:latin typeface="Arial" panose="020B0604020202090204"/>
            </a:endParaRPr>
          </a:p>
        </p:txBody>
      </p:sp>
      <p:sp>
        <p:nvSpPr>
          <p:cNvPr id="269" name="TextShape 3"/>
          <p:cNvSpPr/>
          <p:nvPr/>
        </p:nvSpPr>
        <p:spPr>
          <a:xfrm>
            <a:off x="3884760" y="8685360"/>
            <a:ext cx="2970720" cy="4575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b">
            <a:noAutofit/>
          </a:bodyPr>
          <a:p>
            <a:pPr algn="r">
              <a:lnSpc>
                <a:spcPct val="100000"/>
              </a:lnSpc>
            </a:pPr>
            <a:fld id="{0778A074-05AD-4201-9F2B-5D48C33E04AA}" type="slidenum">
              <a:rPr lang="en-US" sz="1200" b="0" strike="noStrike" spc="-1">
                <a:solidFill>
                  <a:srgbClr val="000000"/>
                </a:solidFill>
                <a:latin typeface="+mn-lt"/>
                <a:ea typeface="+mn-ea"/>
              </a:rPr>
            </a:fld>
            <a:endParaRPr lang="en-US" sz="1200" b="0" strike="noStrike" spc="-1">
              <a:latin typeface="Arial" panose="020B060402020209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PlaceHolder 1"/>
          <p:cNvSpPr>
            <a:spLocks noGrp="1"/>
          </p:cNvSpPr>
          <p:nvPr>
            <p:ph type="sldImg"/>
          </p:nvPr>
        </p:nvSpPr>
        <p:spPr>
          <a:xfrm>
            <a:off x="1371600" y="1143000"/>
            <a:ext cx="4114080" cy="3085560"/>
          </a:xfrm>
          <a:prstGeom prst="rect">
            <a:avLst/>
          </a:prstGeom>
          <a:ln w="0">
            <a:noFill/>
          </a:ln>
        </p:spPr>
      </p:sp>
      <p:sp>
        <p:nvSpPr>
          <p:cNvPr id="271" name="PlaceHolder 2"/>
          <p:cNvSpPr>
            <a:spLocks noGrp="1"/>
          </p:cNvSpPr>
          <p:nvPr>
            <p:ph type="body"/>
          </p:nvPr>
        </p:nvSpPr>
        <p:spPr>
          <a:xfrm>
            <a:off x="685800" y="4400640"/>
            <a:ext cx="5485320" cy="3599280"/>
          </a:xfrm>
          <a:prstGeom prst="rect">
            <a:avLst/>
          </a:prstGeom>
          <a:noFill/>
          <a:ln w="0">
            <a:noFill/>
          </a:ln>
        </p:spPr>
        <p:txBody>
          <a:bodyPr lIns="0" tIns="0" rIns="0" bIns="0" anchor="t">
            <a:noAutofit/>
          </a:bodyPr>
          <a:p>
            <a:endParaRPr lang="en-US" sz="2000" b="0" strike="noStrike" spc="-1">
              <a:latin typeface="Arial" panose="020B0604020202090204"/>
            </a:endParaRPr>
          </a:p>
        </p:txBody>
      </p:sp>
      <p:sp>
        <p:nvSpPr>
          <p:cNvPr id="272" name="TextShape 3"/>
          <p:cNvSpPr/>
          <p:nvPr/>
        </p:nvSpPr>
        <p:spPr>
          <a:xfrm>
            <a:off x="3884760" y="8685360"/>
            <a:ext cx="2970720" cy="4575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b">
            <a:noAutofit/>
          </a:bodyPr>
          <a:p>
            <a:pPr algn="r">
              <a:lnSpc>
                <a:spcPct val="100000"/>
              </a:lnSpc>
            </a:pPr>
            <a:fld id="{98998D9A-D741-4BC7-9180-327F3ADF8BDC}" type="slidenum">
              <a:rPr lang="en-US" sz="1200" b="0" strike="noStrike" spc="-1">
                <a:solidFill>
                  <a:srgbClr val="000000"/>
                </a:solidFill>
                <a:latin typeface="+mn-lt"/>
                <a:ea typeface="+mn-ea"/>
              </a:rPr>
            </a:fld>
            <a:endParaRPr lang="en-US" sz="1200" b="0" strike="noStrike" spc="-1">
              <a:latin typeface="Arial" panose="020B060402020209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endParaRPr lang="en-US" sz="1800" b="0" strike="noStrike" spc="-1">
              <a:solidFill>
                <a:srgbClr val="000000"/>
              </a:solidFill>
              <a:latin typeface="Arial" panose="020B0604020202090204"/>
            </a:endParaRPr>
          </a:p>
        </p:txBody>
      </p:sp>
      <p:sp>
        <p:nvSpPr>
          <p:cNvPr id="33"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
        <p:nvSpPr>
          <p:cNvPr id="34"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endParaRPr lang="en-US" sz="1800" b="0" strike="noStrike" spc="-1">
              <a:solidFill>
                <a:srgbClr val="000000"/>
              </a:solidFill>
              <a:latin typeface="Arial" panose="020B0604020202090204"/>
            </a:endParaRPr>
          </a:p>
        </p:txBody>
      </p:sp>
      <p:sp>
        <p:nvSpPr>
          <p:cNvPr id="36"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
        <p:nvSpPr>
          <p:cNvPr id="37"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
        <p:nvSpPr>
          <p:cNvPr id="38"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
        <p:nvSpPr>
          <p:cNvPr id="39"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endParaRPr lang="en-US" sz="1800" b="0" strike="noStrike" spc="-1">
              <a:solidFill>
                <a:srgbClr val="000000"/>
              </a:solidFill>
              <a:latin typeface="Arial" panose="020B0604020202090204"/>
            </a:endParaRPr>
          </a:p>
        </p:txBody>
      </p:sp>
      <p:sp>
        <p:nvSpPr>
          <p:cNvPr id="41"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
        <p:nvSpPr>
          <p:cNvPr id="42"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
        <p:nvSpPr>
          <p:cNvPr id="43"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
        <p:nvSpPr>
          <p:cNvPr id="44"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
        <p:nvSpPr>
          <p:cNvPr id="45"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
        <p:nvSpPr>
          <p:cNvPr id="46"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endParaRPr lang="en-US" sz="1800" b="0" strike="noStrike" spc="-1">
              <a:solidFill>
                <a:srgbClr val="000000"/>
              </a:solidFill>
              <a:latin typeface="Arial" panose="020B0604020202090204"/>
            </a:endParaRPr>
          </a:p>
        </p:txBody>
      </p:sp>
      <p:sp>
        <p:nvSpPr>
          <p:cNvPr id="57"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p>
            <a:pPr algn="ctr"/>
            <a:endParaRPr lang="en-US" sz="3200" b="0" strike="noStrike" spc="-1">
              <a:latin typeface="Arial" panose="020B060402020209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endParaRPr lang="en-US" sz="1800" b="0" strike="noStrike" spc="-1">
              <a:solidFill>
                <a:srgbClr val="000000"/>
              </a:solidFill>
              <a:latin typeface="Arial" panose="020B0604020202090204"/>
            </a:endParaRPr>
          </a:p>
        </p:txBody>
      </p:sp>
      <p:sp>
        <p:nvSpPr>
          <p:cNvPr id="59"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endParaRPr lang="en-US" sz="1800" b="0" strike="noStrike" spc="-1">
              <a:solidFill>
                <a:srgbClr val="000000"/>
              </a:solidFill>
              <a:latin typeface="Arial" panose="020B0604020202090204"/>
            </a:endParaRPr>
          </a:p>
        </p:txBody>
      </p:sp>
      <p:sp>
        <p:nvSpPr>
          <p:cNvPr id="61"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
        <p:nvSpPr>
          <p:cNvPr id="62"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endParaRPr lang="en-US" sz="1800" b="0" strike="noStrike" spc="-1">
              <a:solidFill>
                <a:srgbClr val="000000"/>
              </a:solidFill>
              <a:latin typeface="Arial" panose="020B060402020209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p>
            <a:pPr algn="ctr"/>
            <a:endParaRPr lang="en-US" sz="3200" b="0" strike="noStrike" spc="-1">
              <a:latin typeface="Arial" panose="020B060402020209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endParaRPr lang="en-US" sz="1800" b="0" strike="noStrike" spc="-1">
              <a:solidFill>
                <a:srgbClr val="000000"/>
              </a:solidFill>
              <a:latin typeface="Arial" panose="020B0604020202090204"/>
            </a:endParaRPr>
          </a:p>
        </p:txBody>
      </p:sp>
      <p:sp>
        <p:nvSpPr>
          <p:cNvPr id="66"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
        <p:nvSpPr>
          <p:cNvPr id="67"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
        <p:nvSpPr>
          <p:cNvPr id="68"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endParaRPr lang="en-US" sz="1800" b="0" strike="noStrike" spc="-1">
              <a:solidFill>
                <a:srgbClr val="000000"/>
              </a:solidFill>
              <a:latin typeface="Arial" panose="020B0604020202090204"/>
            </a:endParaRPr>
          </a:p>
        </p:txBody>
      </p:sp>
      <p:sp>
        <p:nvSpPr>
          <p:cNvPr id="12"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p>
            <a:pPr algn="ctr"/>
            <a:endParaRPr lang="en-US" sz="3200" b="0" strike="noStrike" spc="-1">
              <a:latin typeface="Arial" panose="020B060402020209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endParaRPr lang="en-US" sz="1800" b="0" strike="noStrike" spc="-1">
              <a:solidFill>
                <a:srgbClr val="000000"/>
              </a:solidFill>
              <a:latin typeface="Arial" panose="020B0604020202090204"/>
            </a:endParaRPr>
          </a:p>
        </p:txBody>
      </p:sp>
      <p:sp>
        <p:nvSpPr>
          <p:cNvPr id="7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
        <p:nvSpPr>
          <p:cNvPr id="7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
        <p:nvSpPr>
          <p:cNvPr id="72"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endParaRPr lang="en-US" sz="1800" b="0" strike="noStrike" spc="-1">
              <a:solidFill>
                <a:srgbClr val="000000"/>
              </a:solidFill>
              <a:latin typeface="Arial" panose="020B0604020202090204"/>
            </a:endParaRPr>
          </a:p>
        </p:txBody>
      </p:sp>
      <p:sp>
        <p:nvSpPr>
          <p:cNvPr id="74"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
        <p:nvSpPr>
          <p:cNvPr id="75"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
        <p:nvSpPr>
          <p:cNvPr id="76"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endParaRPr lang="en-US" sz="1800" b="0" strike="noStrike" spc="-1">
              <a:solidFill>
                <a:srgbClr val="000000"/>
              </a:solidFill>
              <a:latin typeface="Arial" panose="020B0604020202090204"/>
            </a:endParaRPr>
          </a:p>
        </p:txBody>
      </p:sp>
      <p:sp>
        <p:nvSpPr>
          <p:cNvPr id="78"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
        <p:nvSpPr>
          <p:cNvPr id="79"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endParaRPr lang="en-US" sz="1800" b="0" strike="noStrike" spc="-1">
              <a:solidFill>
                <a:srgbClr val="000000"/>
              </a:solidFill>
              <a:latin typeface="Arial" panose="020B0604020202090204"/>
            </a:endParaRPr>
          </a:p>
        </p:txBody>
      </p:sp>
      <p:sp>
        <p:nvSpPr>
          <p:cNvPr id="81"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
        <p:nvSpPr>
          <p:cNvPr id="82"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
        <p:nvSpPr>
          <p:cNvPr id="83"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
        <p:nvSpPr>
          <p:cNvPr id="84"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endParaRPr lang="en-US" sz="1800" b="0" strike="noStrike" spc="-1">
              <a:solidFill>
                <a:srgbClr val="000000"/>
              </a:solidFill>
              <a:latin typeface="Arial" panose="020B0604020202090204"/>
            </a:endParaRPr>
          </a:p>
        </p:txBody>
      </p:sp>
      <p:sp>
        <p:nvSpPr>
          <p:cNvPr id="86"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
        <p:nvSpPr>
          <p:cNvPr id="87"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
        <p:nvSpPr>
          <p:cNvPr id="88"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
        <p:nvSpPr>
          <p:cNvPr id="89"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
        <p:nvSpPr>
          <p:cNvPr id="90"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
        <p:nvSpPr>
          <p:cNvPr id="91"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endParaRPr lang="en-US" sz="1800" b="0" strike="noStrike" spc="-1">
              <a:solidFill>
                <a:srgbClr val="000000"/>
              </a:solidFill>
              <a:latin typeface="Arial" panose="020B0604020202090204"/>
            </a:endParaRPr>
          </a:p>
        </p:txBody>
      </p:sp>
      <p:sp>
        <p:nvSpPr>
          <p:cNvPr id="14"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endParaRPr lang="en-US" sz="1800" b="0" strike="noStrike" spc="-1">
              <a:solidFill>
                <a:srgbClr val="000000"/>
              </a:solidFill>
              <a:latin typeface="Arial" panose="020B0604020202090204"/>
            </a:endParaRPr>
          </a:p>
        </p:txBody>
      </p:sp>
      <p:sp>
        <p:nvSpPr>
          <p:cNvPr id="16"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
        <p:nvSpPr>
          <p:cNvPr id="17"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endParaRPr lang="en-US" sz="1800" b="0" strike="noStrike" spc="-1">
              <a:solidFill>
                <a:srgbClr val="000000"/>
              </a:solidFill>
              <a:latin typeface="Arial" panose="020B060402020209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p>
            <a:pPr algn="ctr"/>
            <a:endParaRPr lang="en-US" sz="3200" b="0" strike="noStrike" spc="-1">
              <a:latin typeface="Arial" panose="020B060402020209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endParaRPr lang="en-US" sz="1800" b="0" strike="noStrike" spc="-1">
              <a:solidFill>
                <a:srgbClr val="000000"/>
              </a:solidFill>
              <a:latin typeface="Arial" panose="020B0604020202090204"/>
            </a:endParaRPr>
          </a:p>
        </p:txBody>
      </p:sp>
      <p:sp>
        <p:nvSpPr>
          <p:cNvPr id="21"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
        <p:nvSpPr>
          <p:cNvPr id="22"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
        <p:nvSpPr>
          <p:cNvPr id="23"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endParaRPr lang="en-US" sz="1800" b="0" strike="noStrike" spc="-1">
              <a:solidFill>
                <a:srgbClr val="000000"/>
              </a:solidFill>
              <a:latin typeface="Arial" panose="020B0604020202090204"/>
            </a:endParaRPr>
          </a:p>
        </p:txBody>
      </p:sp>
      <p:sp>
        <p:nvSpPr>
          <p:cNvPr id="25"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
        <p:nvSpPr>
          <p:cNvPr id="26"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
        <p:nvSpPr>
          <p:cNvPr id="27"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endParaRPr lang="en-US" sz="1800" b="0" strike="noStrike" spc="-1">
              <a:solidFill>
                <a:srgbClr val="000000"/>
              </a:solidFill>
              <a:latin typeface="Arial" panose="020B0604020202090204"/>
            </a:endParaRPr>
          </a:p>
        </p:txBody>
      </p:sp>
      <p:sp>
        <p:nvSpPr>
          <p:cNvPr id="29"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
        <p:nvSpPr>
          <p:cNvPr id="30"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
        <p:nvSpPr>
          <p:cNvPr id="31"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p>
            <a:endParaRPr lang="en-US" sz="2800" b="0" strike="noStrike" spc="-1">
              <a:solidFill>
                <a:srgbClr val="000000"/>
              </a:solidFill>
              <a:latin typeface="Arial" panose="020B060402020209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2.tiff"/><Relationship Id="rId15" Type="http://schemas.microsoft.com/office/2007/relationships/hdphoto" Target="../media/image2.wdp"/><Relationship Id="rId14" Type="http://schemas.openxmlformats.org/officeDocument/2006/relationships/image" Target="../media/image1.png"/><Relationship Id="rId13" Type="http://schemas.openxmlformats.org/officeDocument/2006/relationships/image" Target="../media/image1.tiff"/><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1.tiff"/><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Rectangle 12" hidden="1"/>
          <p:cNvSpPr/>
          <p:nvPr/>
        </p:nvSpPr>
        <p:spPr>
          <a:xfrm>
            <a:off x="-2520" y="6317280"/>
            <a:ext cx="9143280" cy="540000"/>
          </a:xfrm>
          <a:prstGeom prst="rect">
            <a:avLst/>
          </a:prstGeom>
          <a:solidFill>
            <a:srgbClr val="DD4D3A"/>
          </a:solidFill>
          <a:ln>
            <a:noFill/>
          </a:ln>
        </p:spPr>
        <p:style>
          <a:lnRef idx="2">
            <a:schemeClr val="accent1">
              <a:shade val="50000"/>
            </a:schemeClr>
          </a:lnRef>
          <a:fillRef idx="1">
            <a:schemeClr val="accent1"/>
          </a:fillRef>
          <a:effectRef idx="0">
            <a:schemeClr val="accent1"/>
          </a:effectRef>
          <a:fontRef idx="minor"/>
        </p:style>
      </p:sp>
      <p:sp>
        <p:nvSpPr>
          <p:cNvPr id="2" name="Rectangle 15" hidden="1"/>
          <p:cNvSpPr/>
          <p:nvPr/>
        </p:nvSpPr>
        <p:spPr>
          <a:xfrm>
            <a:off x="1798560" y="6440760"/>
            <a:ext cx="1584000" cy="5007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pPr>
            <a:r>
              <a:rPr lang="en-US" sz="1350" b="1" strike="noStrike" spc="109">
                <a:solidFill>
                  <a:srgbClr val="FFFFFF"/>
                </a:solidFill>
                <a:latin typeface="Helvetica Light"/>
                <a:ea typeface="DejaVu Sans"/>
              </a:rPr>
              <a:t>Bioengineering</a:t>
            </a:r>
            <a:endParaRPr lang="en-US" sz="1350" b="0" strike="noStrike" spc="-1">
              <a:latin typeface="Arial" panose="020B0604020202090204"/>
            </a:endParaRPr>
          </a:p>
        </p:txBody>
      </p:sp>
      <p:sp>
        <p:nvSpPr>
          <p:cNvPr id="3" name="Rectangle 9" hidden="1"/>
          <p:cNvSpPr/>
          <p:nvPr/>
        </p:nvSpPr>
        <p:spPr>
          <a:xfrm>
            <a:off x="0" y="6253200"/>
            <a:ext cx="9140760" cy="63360"/>
          </a:xfrm>
          <a:prstGeom prst="rect">
            <a:avLst/>
          </a:prstGeom>
          <a:solidFill>
            <a:srgbClr val="13294B"/>
          </a:solidFill>
          <a:ln>
            <a:noFill/>
          </a:ln>
        </p:spPr>
        <p:style>
          <a:lnRef idx="2">
            <a:schemeClr val="accent1">
              <a:shade val="50000"/>
            </a:schemeClr>
          </a:lnRef>
          <a:fillRef idx="1">
            <a:schemeClr val="accent1"/>
          </a:fillRef>
          <a:effectRef idx="0">
            <a:schemeClr val="accent1"/>
          </a:effectRef>
          <a:fontRef idx="minor"/>
        </p:style>
      </p:sp>
      <p:sp>
        <p:nvSpPr>
          <p:cNvPr id="4" name="Straight Connector 3"/>
          <p:cNvSpPr/>
          <p:nvPr/>
        </p:nvSpPr>
        <p:spPr>
          <a:xfrm>
            <a:off x="-2160" y="834840"/>
            <a:ext cx="9146160" cy="360"/>
          </a:xfrm>
          <a:prstGeom prst="line">
            <a:avLst/>
          </a:prstGeom>
          <a:ln w="38100">
            <a:solidFill>
              <a:srgbClr val="DD4D3A"/>
            </a:solidFill>
          </a:ln>
        </p:spPr>
        <p:style>
          <a:lnRef idx="1">
            <a:schemeClr val="accent1"/>
          </a:lnRef>
          <a:fillRef idx="0">
            <a:schemeClr val="accent1"/>
          </a:fillRef>
          <a:effectRef idx="0">
            <a:schemeClr val="accent1"/>
          </a:effectRef>
          <a:fontRef idx="minor"/>
        </p:style>
      </p:sp>
      <p:pic>
        <p:nvPicPr>
          <p:cNvPr id="5" name="Picture 18"/>
          <p:cNvPicPr/>
          <p:nvPr/>
        </p:nvPicPr>
        <p:blipFill>
          <a:blip r:embed="rId13"/>
          <a:stretch>
            <a:fillRect/>
          </a:stretch>
        </p:blipFill>
        <p:spPr>
          <a:xfrm>
            <a:off x="256680" y="6457320"/>
            <a:ext cx="1387440" cy="279720"/>
          </a:xfrm>
          <a:prstGeom prst="rect">
            <a:avLst/>
          </a:prstGeom>
          <a:ln w="0">
            <a:noFill/>
          </a:ln>
        </p:spPr>
      </p:pic>
      <p:pic>
        <p:nvPicPr>
          <p:cNvPr id="6" name="Picture 5" descr="A screenshot of a computer screen&#10;&#10;Description automatically generated"/>
          <p:cNvPicPr/>
          <p:nvPr/>
        </p:nvPicPr>
        <p:blipFill>
          <a:blip r:embed="rId14">
            <a:alphaModFix amt="80000"/>
            <a:extLst>
              <a:ext uri="{BEBA8EAE-BF5A-486C-A8C5-ECC9F3942E4B}">
                <a14:imgProps xmlns:a14="http://schemas.microsoft.com/office/drawing/2010/main">
                  <a14:imgLayer r:embed="rId15">
                    <a14:imgEffect>
                      <a14:brightnessContrast bright="25000"/>
                    </a14:imgEffect>
                  </a14:imgLayer>
                </a14:imgProps>
              </a:ext>
            </a:extLst>
          </a:blip>
          <a:srcRect l="12500" t="39561" r="20731" b="40014"/>
          <a:stretch>
            <a:fillRect/>
          </a:stretch>
        </p:blipFill>
        <p:spPr>
          <a:xfrm>
            <a:off x="0" y="5257800"/>
            <a:ext cx="9143280" cy="1599480"/>
          </a:xfrm>
          <a:prstGeom prst="rect">
            <a:avLst/>
          </a:prstGeom>
          <a:ln w="0">
            <a:noFill/>
          </a:ln>
        </p:spPr>
      </p:pic>
      <p:grpSp>
        <p:nvGrpSpPr>
          <p:cNvPr id="7" name="Group 11"/>
          <p:cNvGrpSpPr/>
          <p:nvPr/>
        </p:nvGrpSpPr>
        <p:grpSpPr>
          <a:xfrm>
            <a:off x="205560" y="155520"/>
            <a:ext cx="8706600" cy="492480"/>
            <a:chOff x="205560" y="155520"/>
            <a:chExt cx="8706600" cy="492480"/>
          </a:xfrm>
        </p:grpSpPr>
        <p:sp>
          <p:nvSpPr>
            <p:cNvPr id="8" name="Rectangle 12"/>
            <p:cNvSpPr/>
            <p:nvPr/>
          </p:nvSpPr>
          <p:spPr>
            <a:xfrm>
              <a:off x="6109200" y="161280"/>
              <a:ext cx="2802960" cy="36432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nchor="t">
              <a:spAutoFit/>
            </a:bodyPr>
            <a:p>
              <a:pPr>
                <a:lnSpc>
                  <a:spcPct val="100000"/>
                </a:lnSpc>
              </a:pPr>
              <a:r>
                <a:rPr lang="en-US" sz="900" b="0" strike="noStrike" spc="109">
                  <a:solidFill>
                    <a:srgbClr val="030121"/>
                  </a:solidFill>
                  <a:latin typeface="Arial" panose="020B0604020202090204"/>
                  <a:ea typeface="DejaVu Sans"/>
                </a:rPr>
                <a:t>Bioengineering Department</a:t>
              </a:r>
              <a:endParaRPr lang="en-US" sz="900" b="0" strike="noStrike" spc="-1">
                <a:latin typeface="Arial" panose="020B0604020202090204"/>
              </a:endParaRPr>
            </a:p>
            <a:p>
              <a:pPr>
                <a:lnSpc>
                  <a:spcPct val="100000"/>
                </a:lnSpc>
              </a:pPr>
              <a:r>
                <a:rPr lang="en-US" sz="900" b="0" strike="noStrike" spc="109">
                  <a:solidFill>
                    <a:srgbClr val="030121"/>
                  </a:solidFill>
                  <a:latin typeface="Arial" panose="020B0604020202090204"/>
                  <a:ea typeface="DejaVu Sans"/>
                </a:rPr>
                <a:t>GRAINGER COLLEGE OF ENGINEERING</a:t>
              </a:r>
              <a:endParaRPr lang="en-US" sz="900" b="0" strike="noStrike" spc="-1">
                <a:latin typeface="Arial" panose="020B0604020202090204"/>
              </a:endParaRPr>
            </a:p>
          </p:txBody>
        </p:sp>
        <p:pic>
          <p:nvPicPr>
            <p:cNvPr id="9" name="Picture 13"/>
            <p:cNvPicPr/>
            <p:nvPr/>
          </p:nvPicPr>
          <p:blipFill>
            <a:blip r:embed="rId16"/>
            <a:stretch>
              <a:fillRect/>
            </a:stretch>
          </p:blipFill>
          <p:spPr>
            <a:xfrm>
              <a:off x="205560" y="155520"/>
              <a:ext cx="1815120" cy="492480"/>
            </a:xfrm>
            <a:prstGeom prst="rect">
              <a:avLst/>
            </a:prstGeom>
            <a:ln w="0">
              <a:noFill/>
            </a:ln>
          </p:spPr>
        </p:pic>
      </p:grpSp>
      <p:sp>
        <p:nvSpPr>
          <p:cNvPr id="10" name="PlaceHolder 1"/>
          <p:cNvSpPr>
            <a:spLocks noGrp="1"/>
          </p:cNvSpPr>
          <p:nvPr>
            <p:ph type="title"/>
          </p:nvPr>
        </p:nvSpPr>
        <p:spPr>
          <a:xfrm>
            <a:off x="457200" y="273600"/>
            <a:ext cx="8228880" cy="1144440"/>
          </a:xfrm>
          <a:prstGeom prst="rect">
            <a:avLst/>
          </a:prstGeom>
          <a:noFill/>
          <a:ln w="0">
            <a:noFill/>
          </a:ln>
        </p:spPr>
        <p:txBody>
          <a:bodyPr lIns="0" tIns="0" rIns="0" bIns="0" anchor="ctr">
            <a:noAutofit/>
          </a:bodyPr>
          <a:p>
            <a:r>
              <a:rPr lang="en-US" sz="4400" b="0" strike="noStrike" spc="-1">
                <a:solidFill>
                  <a:srgbClr val="000000"/>
                </a:solidFill>
                <a:latin typeface="Arial" panose="020B0604020202090204"/>
              </a:rPr>
              <a:t>Click to edit the title text format</a:t>
            </a:r>
            <a:endParaRPr lang="en-US" sz="4400" b="0" strike="noStrike" spc="-1">
              <a:solidFill>
                <a:srgbClr val="000000"/>
              </a:solidFill>
              <a:latin typeface="Arial" panose="020B0604020202090204"/>
            </a:endParaRPr>
          </a:p>
        </p:txBody>
      </p:sp>
      <p:sp>
        <p:nvSpPr>
          <p:cNvPr id="11" name="PlaceHolder 2"/>
          <p:cNvSpPr>
            <a:spLocks noGrp="1"/>
          </p:cNvSpPr>
          <p:nvPr>
            <p:ph type="body"/>
          </p:nvPr>
        </p:nvSpPr>
        <p:spPr>
          <a:xfrm>
            <a:off x="457200" y="1604520"/>
            <a:ext cx="8229240" cy="397728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Arial" panose="020B0604020202090204"/>
              </a:rPr>
              <a:t>Click to edit the outline text format</a:t>
            </a:r>
            <a:endParaRPr lang="en-US" sz="2800" b="0" strike="noStrike" spc="-1">
              <a:solidFill>
                <a:srgbClr val="000000"/>
              </a:solidFill>
              <a:latin typeface="Arial" panose="020B0604020202090204"/>
            </a:endParaRPr>
          </a:p>
          <a:p>
            <a:pPr marL="864235" lvl="1" indent="-323850">
              <a:spcBef>
                <a:spcPts val="1135"/>
              </a:spcBef>
              <a:buClr>
                <a:srgbClr val="000000"/>
              </a:buClr>
              <a:buSzPct val="75000"/>
              <a:buFont typeface="Symbol" charset="2"/>
              <a:buChar char=""/>
            </a:pPr>
            <a:r>
              <a:rPr lang="en-US" sz="2000" b="0" strike="noStrike" spc="-1">
                <a:solidFill>
                  <a:srgbClr val="000000"/>
                </a:solidFill>
                <a:latin typeface="Arial" panose="020B0604020202090204"/>
              </a:rPr>
              <a:t>Second Outline Level</a:t>
            </a:r>
            <a:endParaRPr lang="en-US" sz="2000" b="0" strike="noStrike" spc="-1">
              <a:solidFill>
                <a:srgbClr val="000000"/>
              </a:solidFill>
              <a:latin typeface="Arial" panose="020B0604020202090204"/>
            </a:endParaRP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90204"/>
              </a:rPr>
              <a:t>Third Outline Level</a:t>
            </a:r>
            <a:endParaRPr lang="en-US" sz="1800" b="0" strike="noStrike" spc="-1">
              <a:solidFill>
                <a:srgbClr val="000000"/>
              </a:solidFill>
              <a:latin typeface="Arial" panose="020B0604020202090204"/>
            </a:endParaRPr>
          </a:p>
          <a:p>
            <a:pPr marL="1727835" lvl="3" indent="-215900">
              <a:spcBef>
                <a:spcPts val="565"/>
              </a:spcBef>
              <a:buClr>
                <a:srgbClr val="000000"/>
              </a:buClr>
              <a:buSzPct val="75000"/>
              <a:buFont typeface="Symbol" charset="2"/>
              <a:buChar char=""/>
            </a:pPr>
            <a:r>
              <a:rPr lang="en-US" sz="1800" b="0" strike="noStrike" spc="-1">
                <a:solidFill>
                  <a:srgbClr val="000000"/>
                </a:solidFill>
                <a:latin typeface="Arial" panose="020B0604020202090204"/>
              </a:rPr>
              <a:t>Fourth Outline Level</a:t>
            </a:r>
            <a:endParaRPr lang="en-US" sz="1800" b="0" strike="noStrike" spc="-1">
              <a:solidFill>
                <a:srgbClr val="000000"/>
              </a:solidFill>
              <a:latin typeface="Arial" panose="020B060402020209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90204"/>
              </a:rPr>
              <a:t>Fifth Outline Level</a:t>
            </a:r>
            <a:endParaRPr lang="en-US" sz="2000" b="0" strike="noStrike" spc="-1">
              <a:solidFill>
                <a:srgbClr val="000000"/>
              </a:solidFill>
              <a:latin typeface="Arial" panose="020B060402020209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90204"/>
              </a:rPr>
              <a:t>Sixth Outline Level</a:t>
            </a:r>
            <a:endParaRPr lang="en-US" sz="2000" b="0" strike="noStrike" spc="-1">
              <a:solidFill>
                <a:srgbClr val="000000"/>
              </a:solidFill>
              <a:latin typeface="Arial" panose="020B060402020209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90204"/>
              </a:rPr>
              <a:t>Seventh Outline Level</a:t>
            </a:r>
            <a:endParaRPr lang="en-US" sz="2000" b="0" strike="noStrike" spc="-1">
              <a:solidFill>
                <a:srgbClr val="000000"/>
              </a:solidFill>
              <a:latin typeface="Arial" panose="020B060402020209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7" name="Group 1"/>
          <p:cNvGrpSpPr/>
          <p:nvPr/>
        </p:nvGrpSpPr>
        <p:grpSpPr>
          <a:xfrm>
            <a:off x="-2520" y="6311880"/>
            <a:ext cx="9142920" cy="545040"/>
            <a:chOff x="-2520" y="6311880"/>
            <a:chExt cx="9142920" cy="545040"/>
          </a:xfrm>
        </p:grpSpPr>
        <p:sp>
          <p:nvSpPr>
            <p:cNvPr id="48" name="CustomShape 2"/>
            <p:cNvSpPr/>
            <p:nvPr/>
          </p:nvSpPr>
          <p:spPr>
            <a:xfrm>
              <a:off x="-2520" y="6311880"/>
              <a:ext cx="9142920" cy="545040"/>
            </a:xfrm>
            <a:prstGeom prst="rect">
              <a:avLst/>
            </a:prstGeom>
            <a:solidFill>
              <a:srgbClr val="F0361E"/>
            </a:solidFill>
            <a:ln>
              <a:noFill/>
            </a:ln>
          </p:spPr>
          <p:style>
            <a:lnRef idx="2">
              <a:schemeClr val="accent1">
                <a:shade val="50000"/>
              </a:schemeClr>
            </a:lnRef>
            <a:fillRef idx="1">
              <a:schemeClr val="accent1"/>
            </a:fillRef>
            <a:effectRef idx="0">
              <a:schemeClr val="accent1"/>
            </a:effectRef>
            <a:fontRef idx="minor"/>
          </p:style>
        </p:sp>
        <p:sp>
          <p:nvSpPr>
            <p:cNvPr id="49" name="CustomShape 3"/>
            <p:cNvSpPr/>
            <p:nvPr/>
          </p:nvSpPr>
          <p:spPr>
            <a:xfrm>
              <a:off x="1389240" y="6392520"/>
              <a:ext cx="2148120" cy="36396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nchor="t">
              <a:spAutoFit/>
            </a:bodyPr>
            <a:p>
              <a:pPr>
                <a:lnSpc>
                  <a:spcPct val="100000"/>
                </a:lnSpc>
              </a:pPr>
              <a:r>
                <a:rPr lang="en-US" sz="1800" b="0" strike="noStrike" spc="143">
                  <a:solidFill>
                    <a:srgbClr val="FFFFFF"/>
                  </a:solidFill>
                  <a:latin typeface="Helvetica Light"/>
                  <a:ea typeface="DejaVu Sans"/>
                </a:rPr>
                <a:t>Bioengineering</a:t>
              </a:r>
              <a:endParaRPr lang="en-US" sz="1800" b="0" strike="noStrike" spc="-1">
                <a:latin typeface="Arial" panose="020B0604020202090204"/>
              </a:endParaRPr>
            </a:p>
          </p:txBody>
        </p:sp>
      </p:grpSp>
      <p:sp>
        <p:nvSpPr>
          <p:cNvPr id="50" name="CustomShape 4"/>
          <p:cNvSpPr/>
          <p:nvPr/>
        </p:nvSpPr>
        <p:spPr>
          <a:xfrm>
            <a:off x="0" y="6253200"/>
            <a:ext cx="9140400" cy="63000"/>
          </a:xfrm>
          <a:prstGeom prst="rect">
            <a:avLst/>
          </a:prstGeom>
          <a:solidFill>
            <a:srgbClr val="13294B"/>
          </a:solidFill>
          <a:ln>
            <a:noFill/>
          </a:ln>
        </p:spPr>
        <p:style>
          <a:lnRef idx="2">
            <a:schemeClr val="accent1">
              <a:shade val="50000"/>
            </a:schemeClr>
          </a:lnRef>
          <a:fillRef idx="1">
            <a:schemeClr val="accent1"/>
          </a:fillRef>
          <a:effectRef idx="0">
            <a:schemeClr val="accent1"/>
          </a:effectRef>
          <a:fontRef idx="minor"/>
        </p:style>
      </p:sp>
      <p:pic>
        <p:nvPicPr>
          <p:cNvPr id="51" name="Picture 16"/>
          <p:cNvPicPr/>
          <p:nvPr/>
        </p:nvPicPr>
        <p:blipFill>
          <a:blip r:embed="rId13"/>
          <a:stretch>
            <a:fillRect/>
          </a:stretch>
        </p:blipFill>
        <p:spPr>
          <a:xfrm>
            <a:off x="136080" y="6446880"/>
            <a:ext cx="1387080" cy="279360"/>
          </a:xfrm>
          <a:prstGeom prst="rect">
            <a:avLst/>
          </a:prstGeom>
          <a:ln w="0">
            <a:noFill/>
          </a:ln>
        </p:spPr>
      </p:pic>
      <p:sp>
        <p:nvSpPr>
          <p:cNvPr id="52" name="Line 5"/>
          <p:cNvSpPr/>
          <p:nvPr/>
        </p:nvSpPr>
        <p:spPr>
          <a:xfrm>
            <a:off x="-2160" y="834840"/>
            <a:ext cx="9146160" cy="360"/>
          </a:xfrm>
          <a:prstGeom prst="line">
            <a:avLst/>
          </a:prstGeom>
          <a:ln w="38100">
            <a:solidFill>
              <a:srgbClr val="DD4D3A"/>
            </a:solidFill>
          </a:ln>
        </p:spPr>
        <p:style>
          <a:lnRef idx="1">
            <a:schemeClr val="accent1"/>
          </a:lnRef>
          <a:fillRef idx="0">
            <a:schemeClr val="accent1"/>
          </a:fillRef>
          <a:effectRef idx="0">
            <a:schemeClr val="accent1"/>
          </a:effectRef>
          <a:fontRef idx="minor"/>
        </p:style>
      </p:sp>
      <p:sp>
        <p:nvSpPr>
          <p:cNvPr id="53" name="Line 9"/>
          <p:cNvSpPr/>
          <p:nvPr/>
        </p:nvSpPr>
        <p:spPr>
          <a:xfrm>
            <a:off x="-2160" y="834840"/>
            <a:ext cx="9146160" cy="360"/>
          </a:xfrm>
          <a:prstGeom prst="line">
            <a:avLst/>
          </a:prstGeom>
          <a:ln w="25400">
            <a:solidFill>
              <a:srgbClr val="F0361E"/>
            </a:solidFill>
          </a:ln>
        </p:spPr>
        <p:style>
          <a:lnRef idx="1">
            <a:schemeClr val="accent1"/>
          </a:lnRef>
          <a:fillRef idx="0">
            <a:schemeClr val="accent1"/>
          </a:fillRef>
          <a:effectRef idx="0">
            <a:schemeClr val="accent1"/>
          </a:effectRef>
          <a:fontRef idx="minor"/>
        </p:style>
      </p:sp>
      <p:sp>
        <p:nvSpPr>
          <p:cNvPr id="5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r>
              <a:rPr lang="en-US" sz="1800" b="0" strike="noStrike" spc="-1">
                <a:solidFill>
                  <a:srgbClr val="000000"/>
                </a:solidFill>
                <a:latin typeface="Arial" panose="020B0604020202090204"/>
              </a:rPr>
              <a:t>Click to edit the title text format</a:t>
            </a:r>
            <a:endParaRPr lang="en-US" sz="1800" b="0" strike="noStrike" spc="-1">
              <a:solidFill>
                <a:srgbClr val="000000"/>
              </a:solidFill>
              <a:latin typeface="Arial" panose="020B0604020202090204"/>
            </a:endParaRPr>
          </a:p>
        </p:txBody>
      </p:sp>
      <p:sp>
        <p:nvSpPr>
          <p:cNvPr id="55" name="PlaceHolder 2"/>
          <p:cNvSpPr>
            <a:spLocks noGrp="1"/>
          </p:cNvSpPr>
          <p:nvPr>
            <p:ph type="body"/>
          </p:nvPr>
        </p:nvSpPr>
        <p:spPr>
          <a:xfrm>
            <a:off x="457200" y="1604520"/>
            <a:ext cx="8229240" cy="397728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Arial" panose="020B0604020202090204"/>
              </a:rPr>
              <a:t>Click to edit the outline text format</a:t>
            </a:r>
            <a:endParaRPr lang="en-US" sz="2800" b="0" strike="noStrike" spc="-1">
              <a:solidFill>
                <a:srgbClr val="000000"/>
              </a:solidFill>
              <a:latin typeface="Arial" panose="020B0604020202090204"/>
            </a:endParaRPr>
          </a:p>
          <a:p>
            <a:pPr marL="864235" lvl="1" indent="-323850">
              <a:spcBef>
                <a:spcPts val="1135"/>
              </a:spcBef>
              <a:buClr>
                <a:srgbClr val="000000"/>
              </a:buClr>
              <a:buSzPct val="75000"/>
              <a:buFont typeface="Symbol" charset="2"/>
              <a:buChar char=""/>
            </a:pPr>
            <a:r>
              <a:rPr lang="en-US" sz="2000" b="0" strike="noStrike" spc="-1">
                <a:solidFill>
                  <a:srgbClr val="000000"/>
                </a:solidFill>
                <a:latin typeface="Arial" panose="020B0604020202090204"/>
              </a:rPr>
              <a:t>Second Outline Level</a:t>
            </a:r>
            <a:endParaRPr lang="en-US" sz="2000" b="0" strike="noStrike" spc="-1">
              <a:solidFill>
                <a:srgbClr val="000000"/>
              </a:solidFill>
              <a:latin typeface="Arial" panose="020B0604020202090204"/>
            </a:endParaRP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90204"/>
              </a:rPr>
              <a:t>Third Outline Level</a:t>
            </a:r>
            <a:endParaRPr lang="en-US" sz="1800" b="0" strike="noStrike" spc="-1">
              <a:solidFill>
                <a:srgbClr val="000000"/>
              </a:solidFill>
              <a:latin typeface="Arial" panose="020B0604020202090204"/>
            </a:endParaRPr>
          </a:p>
          <a:p>
            <a:pPr marL="1727835" lvl="3" indent="-215900">
              <a:spcBef>
                <a:spcPts val="565"/>
              </a:spcBef>
              <a:buClr>
                <a:srgbClr val="000000"/>
              </a:buClr>
              <a:buSzPct val="75000"/>
              <a:buFont typeface="Symbol" charset="2"/>
              <a:buChar char=""/>
            </a:pPr>
            <a:r>
              <a:rPr lang="en-US" sz="1800" b="0" strike="noStrike" spc="-1">
                <a:solidFill>
                  <a:srgbClr val="000000"/>
                </a:solidFill>
                <a:latin typeface="Arial" panose="020B0604020202090204"/>
              </a:rPr>
              <a:t>Fourth Outline Level</a:t>
            </a:r>
            <a:endParaRPr lang="en-US" sz="1800" b="0" strike="noStrike" spc="-1">
              <a:solidFill>
                <a:srgbClr val="000000"/>
              </a:solidFill>
              <a:latin typeface="Arial" panose="020B060402020209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90204"/>
              </a:rPr>
              <a:t>Fifth Outline Level</a:t>
            </a:r>
            <a:endParaRPr lang="en-US" sz="2000" b="0" strike="noStrike" spc="-1">
              <a:solidFill>
                <a:srgbClr val="000000"/>
              </a:solidFill>
              <a:latin typeface="Arial" panose="020B060402020209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90204"/>
              </a:rPr>
              <a:t>Sixth Outline Level</a:t>
            </a:r>
            <a:endParaRPr lang="en-US" sz="2000" b="0" strike="noStrike" spc="-1">
              <a:solidFill>
                <a:srgbClr val="000000"/>
              </a:solidFill>
              <a:latin typeface="Arial" panose="020B060402020209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90204"/>
              </a:rPr>
              <a:t>Seventh Outline Level</a:t>
            </a:r>
            <a:endParaRPr lang="en-US" sz="2000" b="0" strike="noStrike" spc="-1">
              <a:solidFill>
                <a:srgbClr val="000000"/>
              </a:solidFill>
              <a:latin typeface="Arial" panose="020B060402020209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3.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3.xml"/><Relationship Id="rId2" Type="http://schemas.openxmlformats.org/officeDocument/2006/relationships/image" Target="../media/image26.png"/><Relationship Id="rId1"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27.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13.xml"/><Relationship Id="rId6" Type="http://schemas.openxmlformats.org/officeDocument/2006/relationships/image" Target="../media/image29.png"/><Relationship Id="rId5" Type="http://schemas.microsoft.com/office/2007/relationships/media" Target="../media/media2.mp4"/><Relationship Id="rId4" Type="http://schemas.openxmlformats.org/officeDocument/2006/relationships/video" Target="../media/media2.mp4"/><Relationship Id="rId3" Type="http://schemas.openxmlformats.org/officeDocument/2006/relationships/image" Target="../media/image28.png"/><Relationship Id="rId2" Type="http://schemas.microsoft.com/office/2007/relationships/media" Target="../media/media1.mp4"/><Relationship Id="rId1" Type="http://schemas.openxmlformats.org/officeDocument/2006/relationships/video" Target="../media/media1.mp4"/></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3.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16.xml.rels><?xml version="1.0" encoding="UTF-8" standalone="yes"?>
<Relationships xmlns="http://schemas.openxmlformats.org/package/2006/relationships"><Relationship Id="rId9" Type="http://schemas.openxmlformats.org/officeDocument/2006/relationships/image" Target="../media/image41.png"/><Relationship Id="rId8" Type="http://schemas.openxmlformats.org/officeDocument/2006/relationships/image" Target="../media/image40.png"/><Relationship Id="rId7" Type="http://schemas.openxmlformats.org/officeDocument/2006/relationships/image" Target="../media/image39.png"/><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4" Type="http://schemas.openxmlformats.org/officeDocument/2006/relationships/notesSlide" Target="../notesSlides/notesSlide15.xml"/><Relationship Id="rId13" Type="http://schemas.openxmlformats.org/officeDocument/2006/relationships/slideLayout" Target="../slideLayouts/slideLayout13.xml"/><Relationship Id="rId12" Type="http://schemas.openxmlformats.org/officeDocument/2006/relationships/image" Target="../media/image44.png"/><Relationship Id="rId11" Type="http://schemas.openxmlformats.org/officeDocument/2006/relationships/image" Target="../media/image43.png"/><Relationship Id="rId10" Type="http://schemas.openxmlformats.org/officeDocument/2006/relationships/image" Target="../media/image42.png"/><Relationship Id="rId1" Type="http://schemas.openxmlformats.org/officeDocument/2006/relationships/image" Target="../media/image33.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3.xml"/><Relationship Id="rId2" Type="http://schemas.openxmlformats.org/officeDocument/2006/relationships/image" Target="../media/image46.png"/><Relationship Id="rId1" Type="http://schemas.openxmlformats.org/officeDocument/2006/relationships/image" Target="../media/image45.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13.xml"/><Relationship Id="rId4" Type="http://schemas.openxmlformats.org/officeDocument/2006/relationships/image" Target="../media/image50.png"/><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4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3.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17.png"/><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4" Type="http://schemas.openxmlformats.org/officeDocument/2006/relationships/notesSlide" Target="../notesSlides/notesSlide8.xml"/><Relationship Id="rId13" Type="http://schemas.openxmlformats.org/officeDocument/2006/relationships/slideLayout" Target="../slideLayouts/slideLayout13.xml"/><Relationship Id="rId12" Type="http://schemas.openxmlformats.org/officeDocument/2006/relationships/image" Target="../media/image21.png"/><Relationship Id="rId11" Type="http://schemas.openxmlformats.org/officeDocument/2006/relationships/image" Target="../media/image20.png"/><Relationship Id="rId10" Type="http://schemas.openxmlformats.org/officeDocument/2006/relationships/image" Target="../media/image19.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0" y="1241640"/>
            <a:ext cx="9143280" cy="2028600"/>
          </a:xfrm>
          <a:prstGeom prst="rect">
            <a:avLst/>
          </a:prstGeom>
          <a:noFill/>
          <a:ln w="3240">
            <a:noFill/>
          </a:ln>
        </p:spPr>
        <p:txBody>
          <a:bodyPr lIns="0" tIns="0" rIns="0" bIns="0" anchor="ctr">
            <a:noAutofit/>
          </a:bodyPr>
          <a:p>
            <a:pPr algn="ctr">
              <a:lnSpc>
                <a:spcPct val="90000"/>
              </a:lnSpc>
            </a:pPr>
            <a:r>
              <a:rPr lang="en-US" sz="3600" b="1" strike="noStrike" spc="-1">
                <a:solidFill>
                  <a:srgbClr val="000000"/>
                </a:solidFill>
                <a:latin typeface="Calibri"/>
                <a:ea typeface="DejaVu Sans"/>
              </a:rPr>
              <a:t>Transcranial Photoacoustic Computed Tomography</a:t>
            </a:r>
            <a:endParaRPr lang="en-US" sz="3600" b="0" strike="noStrike" spc="-1">
              <a:solidFill>
                <a:srgbClr val="000000"/>
              </a:solidFill>
              <a:latin typeface="Arial" panose="020B0604020202090204"/>
            </a:endParaRPr>
          </a:p>
        </p:txBody>
      </p:sp>
      <p:sp>
        <p:nvSpPr>
          <p:cNvPr id="99" name="PlaceHolder 2"/>
          <p:cNvSpPr>
            <a:spLocks noGrp="1"/>
          </p:cNvSpPr>
          <p:nvPr>
            <p:ph type="subTitle"/>
          </p:nvPr>
        </p:nvSpPr>
        <p:spPr>
          <a:xfrm>
            <a:off x="439920" y="3091680"/>
            <a:ext cx="8441640" cy="2625480"/>
          </a:xfrm>
          <a:prstGeom prst="rect">
            <a:avLst/>
          </a:prstGeom>
          <a:noFill/>
          <a:ln w="0">
            <a:noFill/>
          </a:ln>
        </p:spPr>
        <p:txBody>
          <a:bodyPr lIns="0" tIns="0" rIns="0" bIns="0" anchor="ctr">
            <a:normAutofit/>
          </a:bodyPr>
          <a:p>
            <a:pPr marL="228600" indent="-228600" algn="ctr">
              <a:lnSpc>
                <a:spcPct val="90000"/>
              </a:lnSpc>
              <a:spcBef>
                <a:spcPts val="1000"/>
              </a:spcBef>
              <a:buClr>
                <a:srgbClr val="000000"/>
              </a:buClr>
              <a:buFont typeface="Arial" panose="020B0604020202090204"/>
              <a:buChar char="•"/>
              <a:tabLst>
                <a:tab pos="0" algn="l"/>
              </a:tabLst>
            </a:pPr>
            <a:r>
              <a:rPr lang="en-US" sz="2600" b="0" strike="noStrike" spc="-1">
                <a:solidFill>
                  <a:srgbClr val="000000"/>
                </a:solidFill>
                <a:latin typeface="Calibri"/>
                <a:ea typeface="DejaVu Sans"/>
              </a:rPr>
              <a:t>Joseph Kuo</a:t>
            </a:r>
            <a:endParaRPr lang="en-US" sz="2600" b="0" strike="noStrike" spc="-1">
              <a:latin typeface="Arial" panose="020B0604020202090204"/>
            </a:endParaRPr>
          </a:p>
          <a:p>
            <a:pPr algn="ctr">
              <a:lnSpc>
                <a:spcPct val="90000"/>
              </a:lnSpc>
              <a:spcBef>
                <a:spcPts val="750"/>
              </a:spcBef>
              <a:tabLst>
                <a:tab pos="0" algn="l"/>
              </a:tabLst>
            </a:pPr>
            <a:endParaRPr lang="en-US" sz="26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p:nvPr/>
        </p:nvSpPr>
        <p:spPr>
          <a:xfrm>
            <a:off x="628560" y="936720"/>
            <a:ext cx="8154360" cy="52347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marL="343535" indent="-342900">
              <a:lnSpc>
                <a:spcPct val="125000"/>
              </a:lnSpc>
              <a:spcBef>
                <a:spcPts val="1000"/>
              </a:spcBef>
              <a:buClr>
                <a:srgbClr val="000000"/>
              </a:buClr>
              <a:buFont typeface="Arial" panose="020B0604020202090204"/>
              <a:buChar char="•"/>
            </a:pPr>
            <a:r>
              <a:rPr lang="en-US" sz="2400" b="0" strike="noStrike" spc="-1">
                <a:solidFill>
                  <a:srgbClr val="000000"/>
                </a:solidFill>
                <a:latin typeface="Calibri"/>
                <a:ea typeface="DejaVu Sans"/>
              </a:rPr>
              <a:t>Alternatively, the elastic wave equation can be written as a pair of first order differential equations.</a:t>
            </a:r>
            <a:endParaRPr lang="en-US" sz="2400" b="0" strike="noStrike" spc="-1">
              <a:latin typeface="Arial" panose="020B0604020202090204"/>
            </a:endParaRPr>
          </a:p>
          <a:p>
            <a:pPr marL="635">
              <a:lnSpc>
                <a:spcPct val="125000"/>
              </a:lnSpc>
              <a:spcBef>
                <a:spcPts val="1000"/>
              </a:spcBef>
            </a:pPr>
            <a:endParaRPr lang="en-US" sz="2400" b="0" strike="noStrike" spc="-1">
              <a:latin typeface="Arial" panose="020B0604020202090204"/>
            </a:endParaRPr>
          </a:p>
          <a:p>
            <a:pPr marL="635">
              <a:lnSpc>
                <a:spcPct val="125000"/>
              </a:lnSpc>
              <a:spcBef>
                <a:spcPts val="1000"/>
              </a:spcBef>
            </a:pPr>
            <a:endParaRPr lang="en-US" sz="2400" b="0" strike="noStrike" spc="-1">
              <a:latin typeface="Arial" panose="020B0604020202090204"/>
            </a:endParaRPr>
          </a:p>
          <a:p>
            <a:pPr marL="228600" indent="-227965">
              <a:lnSpc>
                <a:spcPct val="100000"/>
              </a:lnSpc>
              <a:spcBef>
                <a:spcPts val="1000"/>
              </a:spcBef>
              <a:buClr>
                <a:srgbClr val="000000"/>
              </a:buClr>
              <a:buFont typeface="Arial" panose="020B0604020202090204"/>
              <a:buChar char="•"/>
            </a:pPr>
            <a:r>
              <a:rPr lang="en-US" sz="1800" b="0" strike="noStrike" spc="-1">
                <a:solidFill>
                  <a:srgbClr val="000000"/>
                </a:solidFill>
                <a:latin typeface="Calibri"/>
                <a:ea typeface="DejaVu Sans"/>
              </a:rPr>
              <a:t>PACT Initial Conditions (assuming that the object is in the fluid domain):</a:t>
            </a:r>
            <a:endParaRPr lang="en-US" sz="1800" b="0" strike="noStrike" spc="-1">
              <a:latin typeface="Arial" panose="020B0604020202090204"/>
            </a:endParaRPr>
          </a:p>
          <a:p>
            <a:pPr>
              <a:lnSpc>
                <a:spcPct val="100000"/>
              </a:lnSpc>
              <a:spcBef>
                <a:spcPts val="1000"/>
              </a:spcBef>
            </a:pPr>
            <a:endParaRPr lang="en-US" sz="1800" b="0" strike="noStrike" spc="-1">
              <a:latin typeface="Arial" panose="020B0604020202090204"/>
            </a:endParaRPr>
          </a:p>
          <a:p>
            <a:pPr marL="685800" lvl="1" indent="-227965">
              <a:lnSpc>
                <a:spcPct val="100000"/>
              </a:lnSpc>
              <a:spcBef>
                <a:spcPts val="1000"/>
              </a:spcBef>
              <a:buClr>
                <a:srgbClr val="000000"/>
              </a:buClr>
              <a:buFont typeface="Arial" panose="020B0604020202090204"/>
              <a:buChar char="•"/>
            </a:pPr>
            <a:r>
              <a:rPr lang="en-US" sz="1400" b="0" strike="noStrike" spc="-1">
                <a:solidFill>
                  <a:srgbClr val="000000"/>
                </a:solidFill>
                <a:latin typeface="Calibri"/>
                <a:ea typeface="DejaVu Sans"/>
              </a:rPr>
              <a:t>Where:</a:t>
            </a:r>
            <a:endParaRPr lang="en-US" sz="1400" b="0" strike="noStrike" spc="-1">
              <a:latin typeface="Arial" panose="020B0604020202090204"/>
            </a:endParaRPr>
          </a:p>
          <a:p>
            <a:pPr marL="1143000" lvl="2" indent="-227965">
              <a:lnSpc>
                <a:spcPct val="100000"/>
              </a:lnSpc>
              <a:spcBef>
                <a:spcPts val="1000"/>
              </a:spcBef>
              <a:buClr>
                <a:srgbClr val="000000"/>
              </a:buClr>
              <a:buFont typeface="Arial" panose="020B0604020202090204"/>
              <a:buChar char="•"/>
            </a:pPr>
            <a:r>
              <a:rPr lang="en-US" sz="1400" b="0" strike="noStrike" spc="-1">
                <a:solidFill>
                  <a:srgbClr val="000000"/>
                </a:solidFill>
                <a:latin typeface="Calibri"/>
                <a:ea typeface="DejaVu Sans"/>
              </a:rPr>
              <a:t>         , stress tensor</a:t>
            </a:r>
            <a:endParaRPr lang="en-US" sz="1400" b="0" strike="noStrike" spc="-1">
              <a:latin typeface="Arial" panose="020B0604020202090204"/>
            </a:endParaRPr>
          </a:p>
          <a:p>
            <a:pPr marL="228600" indent="-227965">
              <a:lnSpc>
                <a:spcPct val="100000"/>
              </a:lnSpc>
              <a:spcBef>
                <a:spcPts val="1000"/>
              </a:spcBef>
              <a:buClr>
                <a:srgbClr val="000000"/>
              </a:buClr>
              <a:buFont typeface="Arial" panose="020B0604020202090204"/>
              <a:buChar char="•"/>
            </a:pPr>
            <a:r>
              <a:rPr lang="en-US" sz="1800" b="0" strike="noStrike" spc="-1">
                <a:solidFill>
                  <a:srgbClr val="000000"/>
                </a:solidFill>
                <a:latin typeface="Calibri"/>
                <a:ea typeface="DejaVu Sans"/>
              </a:rPr>
              <a:t>Efficient and accurate numerical methods have been developed to solve this system of equations.</a:t>
            </a:r>
            <a:endParaRPr lang="en-US" sz="1800" b="0" strike="noStrike" spc="-1">
              <a:latin typeface="Arial" panose="020B0604020202090204"/>
            </a:endParaRPr>
          </a:p>
          <a:p>
            <a:pPr>
              <a:lnSpc>
                <a:spcPct val="125000"/>
              </a:lnSpc>
              <a:spcBef>
                <a:spcPts val="1000"/>
              </a:spcBef>
              <a:tabLst>
                <a:tab pos="0" algn="l"/>
              </a:tabLst>
            </a:pPr>
            <a:endParaRPr lang="en-US" sz="1800" b="0" strike="noStrike" spc="-1">
              <a:latin typeface="Arial" panose="020B0604020202090204"/>
            </a:endParaRPr>
          </a:p>
          <a:p>
            <a:pPr>
              <a:lnSpc>
                <a:spcPct val="125000"/>
              </a:lnSpc>
              <a:spcBef>
                <a:spcPts val="1000"/>
              </a:spcBef>
              <a:tabLst>
                <a:tab pos="0" algn="l"/>
              </a:tabLst>
            </a:pPr>
            <a:endParaRPr lang="en-US" sz="1800" b="0" strike="noStrike" spc="-1">
              <a:latin typeface="Arial" panose="020B0604020202090204"/>
            </a:endParaRPr>
          </a:p>
          <a:p>
            <a:pPr>
              <a:lnSpc>
                <a:spcPct val="125000"/>
              </a:lnSpc>
              <a:spcBef>
                <a:spcPts val="1000"/>
              </a:spcBef>
              <a:tabLst>
                <a:tab pos="0" algn="l"/>
              </a:tabLst>
            </a:pPr>
            <a:endParaRPr lang="en-US" sz="1800" b="0" strike="noStrike" spc="-1">
              <a:latin typeface="Arial" panose="020B0604020202090204"/>
            </a:endParaRPr>
          </a:p>
        </p:txBody>
      </p:sp>
      <p:sp>
        <p:nvSpPr>
          <p:cNvPr id="182" name="TextShape 2"/>
          <p:cNvSpPr/>
          <p:nvPr/>
        </p:nvSpPr>
        <p:spPr>
          <a:xfrm>
            <a:off x="6458040" y="6356520"/>
            <a:ext cx="2056320" cy="3639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ctr">
            <a:noAutofit/>
          </a:bodyPr>
          <a:p>
            <a:pPr algn="r">
              <a:lnSpc>
                <a:spcPct val="100000"/>
              </a:lnSpc>
            </a:pPr>
            <a:fld id="{A613E47E-360B-4FC1-8B62-80D681B32262}" type="slidenum">
              <a:rPr lang="en-US" sz="1200" b="1" strike="noStrike" spc="-1">
                <a:solidFill>
                  <a:srgbClr val="FFFFFF"/>
                </a:solidFill>
                <a:latin typeface="Arial" panose="020B0604020202090204"/>
                <a:ea typeface="DejaVu Sans"/>
              </a:rPr>
            </a:fld>
            <a:endParaRPr lang="en-US" sz="1200" b="0" strike="noStrike" spc="-1">
              <a:latin typeface="Arial" panose="020B0604020202090204"/>
            </a:endParaRPr>
          </a:p>
        </p:txBody>
      </p:sp>
      <p:sp>
        <p:nvSpPr>
          <p:cNvPr id="183" name="TextShape 3"/>
          <p:cNvSpPr/>
          <p:nvPr/>
        </p:nvSpPr>
        <p:spPr>
          <a:xfrm>
            <a:off x="2520" y="0"/>
            <a:ext cx="9140400" cy="821880"/>
          </a:xfrm>
          <a:prstGeom prst="rect">
            <a:avLst/>
          </a:prstGeom>
          <a:noFill/>
          <a:ln w="3240">
            <a:noFill/>
          </a:ln>
        </p:spPr>
        <p:style>
          <a:lnRef idx="0">
            <a:srgbClr val="FFFFFF"/>
          </a:lnRef>
          <a:fillRef idx="0">
            <a:srgbClr val="FFFFFF"/>
          </a:fillRef>
          <a:effectRef idx="0">
            <a:srgbClr val="FFFFFF"/>
          </a:effectRef>
          <a:fontRef idx="minor"/>
        </p:style>
        <p:txBody>
          <a:bodyPr lIns="90000" tIns="45000" rIns="90000" bIns="45000" anchor="ctr">
            <a:noAutofit/>
          </a:bodyPr>
          <a:p>
            <a:pPr algn="ctr">
              <a:lnSpc>
                <a:spcPct val="90000"/>
              </a:lnSpc>
            </a:pPr>
            <a:r>
              <a:rPr lang="en-US" sz="3600" b="1" strike="noStrike" spc="-1">
                <a:solidFill>
                  <a:srgbClr val="000000"/>
                </a:solidFill>
                <a:latin typeface="Calibri"/>
                <a:ea typeface="DejaVu Sans"/>
              </a:rPr>
              <a:t>Velocity-Stress Formulation</a:t>
            </a:r>
            <a:endParaRPr lang="en-US" sz="3600" b="0" strike="noStrike" spc="-1">
              <a:latin typeface="Arial" panose="020B0604020202090204"/>
            </a:endParaRPr>
          </a:p>
        </p:txBody>
      </p:sp>
      <p:pic>
        <p:nvPicPr>
          <p:cNvPr id="184" name="Picture 6" descr="\documentclass{article}&#10;\usepackage{mathrsfs}  &#10;\usepackage{amsmath}&#10;\usepackage{amssymb}&#10;&#10;\DeclareMathOperator*{\argmin}{argmin}&#10;\DeclareMathOperator*{\argmax}{argmax}&#10;\newcommand*{\argminl}{\argmin\limits}&#10;\newcommand*{\argmaxl}{\argmax\limits}&#10;\pagestyle{empty}&#10;\begin{document}&#10;&#10;&#10;\begin{equation}&#10;    \label{eq:velocity_stress}&#10;    \frac{\partial}{\partial t} \mathbf{\dot{u}}(\mathbf{r}, t) = \frac{1}{\rho} \nabla \cdot \mathbf{\sigma}(\mathbf{r}, t) \\&#10;\end{equation}&#10;\begin{equation}&#10;    \frac{\partial}{\partial t} \mathbf{\sigma}(\mathbf{r}, t) = \lambda(\mathbf{r}) \textbf{tr}(\nabla \dot{\mathbf{u}}(\mathbf{r}, t)) \mathbf{I} + \mu(\mathbf{r}) (\nabla \dot{\mathbf{u}}(\mathbf{r}, t) + \nabla \dot{\mathbf{u}}(\mathbf{r}, t)^\top).&#10;\end{equation}&#10;&#10;\end{document}"/>
          <p:cNvPicPr/>
          <p:nvPr/>
        </p:nvPicPr>
        <p:blipFill>
          <a:blip r:embed="rId1"/>
          <a:stretch>
            <a:fillRect/>
          </a:stretch>
        </p:blipFill>
        <p:spPr>
          <a:xfrm>
            <a:off x="1600920" y="1885680"/>
            <a:ext cx="6055920" cy="1020960"/>
          </a:xfrm>
          <a:prstGeom prst="rect">
            <a:avLst/>
          </a:prstGeom>
          <a:ln w="0">
            <a:noFill/>
          </a:ln>
        </p:spPr>
      </p:pic>
      <p:pic>
        <p:nvPicPr>
          <p:cNvPr id="185" name="Picture 8" descr="\documentclass{article}&#10;\usepackage{mathrsfs}  &#10;\usepackage{amsmath}&#10;\usepackage{amssymb}&#10;&#10;\DeclareMathOperator*{\argmin}{argmin}&#10;\DeclareMathOperator*{\argmax}{argmax}&#10;\newcommand*{\argminl}{\argmin\limits}&#10;\newcommand*{\argmaxl}{\argmax\limits}&#10;\pagestyle{empty}&#10;\begin{document}&#10;&#10;&#10;$\sigma(\mathbf{r}, t)$&#10;&#10;\end{document}"/>
          <p:cNvPicPr/>
          <p:nvPr/>
        </p:nvPicPr>
        <p:blipFill>
          <a:blip r:embed="rId2"/>
          <a:stretch>
            <a:fillRect/>
          </a:stretch>
        </p:blipFill>
        <p:spPr>
          <a:xfrm>
            <a:off x="1763640" y="4362120"/>
            <a:ext cx="446400" cy="176400"/>
          </a:xfrm>
          <a:prstGeom prst="rect">
            <a:avLst/>
          </a:prstGeom>
          <a:ln w="0">
            <a:noFill/>
          </a:ln>
        </p:spPr>
      </p:pic>
      <p:pic>
        <p:nvPicPr>
          <p:cNvPr id="186" name="Picture 4" descr="\documentclass{article}&#10;\usepackage{mathrsfs}  &#10;\usepackage{amsmath}&#10;\usepackage{amssymb}&#10;&#10;\DeclareMathOperator*{\argmin}{argmin}&#10;\DeclareMathOperator*{\argmax}{argmax}&#10;\newcommand*{\argminl}{\argmin\limits}&#10;\newcommand*{\argmaxl}{\argmax\limits}&#10;\pagestyle{empty}&#10;\begin{document}&#10;&#10;\begin{equation}&#10;    \mathbf{\sigma}(\mathbf{r}, t) |_{t=0} = -\frac{1}{3} p_0 (\mathbf{r}) \mathbf{I}, \quad \quad \dot{\mathbf{u}}(\mathbf{r}, t) |_{t=0} = \mathbf{0}.&#10;\end{equation}&#10;&#10;&#10;\end{document}"/>
          <p:cNvPicPr/>
          <p:nvPr/>
        </p:nvPicPr>
        <p:blipFill>
          <a:blip r:embed="rId3"/>
          <a:stretch>
            <a:fillRect/>
          </a:stretch>
        </p:blipFill>
        <p:spPr>
          <a:xfrm>
            <a:off x="1600920" y="3474360"/>
            <a:ext cx="6033960" cy="46584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Shape 1"/>
          <p:cNvSpPr/>
          <p:nvPr/>
        </p:nvSpPr>
        <p:spPr>
          <a:xfrm>
            <a:off x="628560" y="936720"/>
            <a:ext cx="8154360" cy="52347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marL="343535" indent="-342900">
              <a:lnSpc>
                <a:spcPct val="125000"/>
              </a:lnSpc>
              <a:spcBef>
                <a:spcPts val="1000"/>
              </a:spcBef>
              <a:buClr>
                <a:srgbClr val="000000"/>
              </a:buClr>
              <a:buFont typeface="Arial" panose="020B0604020202090204"/>
              <a:buChar char="•"/>
            </a:pPr>
            <a:r>
              <a:rPr lang="en-US" sz="2400" b="0" strike="noStrike" spc="-1">
                <a:solidFill>
                  <a:srgbClr val="000000"/>
                </a:solidFill>
                <a:latin typeface="Calibri"/>
                <a:ea typeface="DejaVu Sans"/>
              </a:rPr>
              <a:t>Discretizing the wave equation is not trivial.</a:t>
            </a:r>
            <a:endParaRPr lang="en-US" sz="2400" b="0" strike="noStrike" spc="-1">
              <a:latin typeface="Arial" panose="020B0604020202090204"/>
            </a:endParaRPr>
          </a:p>
          <a:p>
            <a:pPr marL="343535" indent="-342900">
              <a:lnSpc>
                <a:spcPct val="125000"/>
              </a:lnSpc>
              <a:spcBef>
                <a:spcPts val="1000"/>
              </a:spcBef>
              <a:buClr>
                <a:srgbClr val="000000"/>
              </a:buClr>
              <a:buFont typeface="Arial" panose="020B0604020202090204"/>
              <a:buChar char="•"/>
            </a:pPr>
            <a:r>
              <a:rPr lang="en-US" sz="2400" b="0" strike="noStrike" spc="-1">
                <a:solidFill>
                  <a:srgbClr val="000000"/>
                </a:solidFill>
                <a:latin typeface="Calibri"/>
                <a:ea typeface="DejaVu Sans"/>
              </a:rPr>
              <a:t>This is not an in-depth review!</a:t>
            </a:r>
            <a:endParaRPr lang="en-US" sz="2400" b="0" strike="noStrike" spc="-1">
              <a:latin typeface="Arial" panose="020B0604020202090204"/>
            </a:endParaRPr>
          </a:p>
          <a:p>
            <a:pPr marL="343535" indent="-342900">
              <a:lnSpc>
                <a:spcPct val="125000"/>
              </a:lnSpc>
              <a:spcBef>
                <a:spcPts val="1000"/>
              </a:spcBef>
              <a:buClr>
                <a:srgbClr val="000000"/>
              </a:buClr>
              <a:buFont typeface="Arial" panose="020B0604020202090204"/>
              <a:buChar char="•"/>
            </a:pPr>
            <a:r>
              <a:rPr lang="en-US" sz="2400" b="0" strike="noStrike" spc="-1">
                <a:solidFill>
                  <a:srgbClr val="000000"/>
                </a:solidFill>
                <a:latin typeface="Calibri"/>
                <a:ea typeface="DejaVu Sans"/>
              </a:rPr>
              <a:t>Popular methods include:</a:t>
            </a:r>
            <a:endParaRPr lang="en-US" sz="2400" b="0" strike="noStrike" spc="-1">
              <a:latin typeface="Arial" panose="020B0604020202090204"/>
            </a:endParaRPr>
          </a:p>
          <a:p>
            <a:pPr marL="800735" lvl="1" indent="-342900">
              <a:lnSpc>
                <a:spcPct val="125000"/>
              </a:lnSpc>
              <a:spcBef>
                <a:spcPts val="1000"/>
              </a:spcBef>
              <a:buClr>
                <a:srgbClr val="000000"/>
              </a:buClr>
              <a:buFont typeface="Arial" panose="020B0604020202090204"/>
              <a:buChar char="•"/>
            </a:pPr>
            <a:r>
              <a:rPr lang="en-US" sz="1600" b="0" strike="noStrike" spc="-1">
                <a:solidFill>
                  <a:srgbClr val="000000"/>
                </a:solidFill>
                <a:latin typeface="Calibri"/>
                <a:ea typeface="DejaVu Sans"/>
              </a:rPr>
              <a:t>Finite-difference-time-domain method.</a:t>
            </a:r>
            <a:endParaRPr lang="en-US" sz="1600" b="0" strike="noStrike" spc="-1">
              <a:latin typeface="Arial" panose="020B0604020202090204"/>
            </a:endParaRPr>
          </a:p>
          <a:p>
            <a:pPr marL="1257935" lvl="2" indent="-342900">
              <a:lnSpc>
                <a:spcPct val="125000"/>
              </a:lnSpc>
              <a:spcBef>
                <a:spcPts val="1000"/>
              </a:spcBef>
              <a:buClr>
                <a:srgbClr val="000000"/>
              </a:buClr>
              <a:buFont typeface="Arial" panose="020B0604020202090204"/>
              <a:buChar char="•"/>
            </a:pPr>
            <a:r>
              <a:rPr lang="en-US" sz="1400" b="0" strike="noStrike" spc="-1">
                <a:solidFill>
                  <a:srgbClr val="000000"/>
                </a:solidFill>
                <a:latin typeface="Calibri"/>
                <a:ea typeface="DejaVu Sans"/>
              </a:rPr>
              <a:t>Object is represented on a structured grid.</a:t>
            </a:r>
            <a:endParaRPr lang="en-US" sz="1400" b="0" strike="noStrike" spc="-1">
              <a:latin typeface="Arial" panose="020B0604020202090204"/>
            </a:endParaRPr>
          </a:p>
          <a:p>
            <a:pPr marL="1257935" lvl="2" indent="-342900">
              <a:lnSpc>
                <a:spcPct val="125000"/>
              </a:lnSpc>
              <a:spcBef>
                <a:spcPts val="1000"/>
              </a:spcBef>
              <a:buClr>
                <a:srgbClr val="000000"/>
              </a:buClr>
              <a:buFont typeface="Arial" panose="020B0604020202090204"/>
              <a:buChar char="•"/>
            </a:pPr>
            <a:r>
              <a:rPr lang="en-US" sz="1400" b="0" strike="noStrike" spc="-1">
                <a:solidFill>
                  <a:srgbClr val="000000"/>
                </a:solidFill>
                <a:latin typeface="Calibri"/>
                <a:ea typeface="DejaVu Sans"/>
              </a:rPr>
              <a:t>Spatial derivatives are computed using finite-differences.</a:t>
            </a:r>
            <a:endParaRPr lang="en-US" sz="1400" b="0" strike="noStrike" spc="-1">
              <a:latin typeface="Arial" panose="020B0604020202090204"/>
            </a:endParaRPr>
          </a:p>
          <a:p>
            <a:pPr marL="800735" lvl="1" indent="-342900">
              <a:lnSpc>
                <a:spcPct val="125000"/>
              </a:lnSpc>
              <a:spcBef>
                <a:spcPts val="1000"/>
              </a:spcBef>
              <a:buClr>
                <a:srgbClr val="000000"/>
              </a:buClr>
              <a:buFont typeface="Arial" panose="020B0604020202090204"/>
              <a:buChar char="•"/>
            </a:pPr>
            <a:r>
              <a:rPr lang="en-US" sz="1600" b="0" strike="noStrike" spc="-1">
                <a:solidFill>
                  <a:srgbClr val="000000"/>
                </a:solidFill>
                <a:latin typeface="Calibri"/>
                <a:ea typeface="DejaVu Sans"/>
              </a:rPr>
              <a:t>Pseudo-spectral-time-domain method.</a:t>
            </a:r>
            <a:endParaRPr lang="en-US" sz="1600" b="0" strike="noStrike" spc="-1">
              <a:latin typeface="Arial" panose="020B0604020202090204"/>
            </a:endParaRPr>
          </a:p>
          <a:p>
            <a:pPr marL="1257935" lvl="2" indent="-342900">
              <a:lnSpc>
                <a:spcPct val="125000"/>
              </a:lnSpc>
              <a:spcBef>
                <a:spcPts val="1000"/>
              </a:spcBef>
              <a:buClr>
                <a:srgbClr val="000000"/>
              </a:buClr>
              <a:buFont typeface="Arial" panose="020B0604020202090204"/>
              <a:buChar char="•"/>
            </a:pPr>
            <a:r>
              <a:rPr lang="en-US" sz="1400" b="0" strike="noStrike" spc="-1">
                <a:solidFill>
                  <a:srgbClr val="000000"/>
                </a:solidFill>
                <a:latin typeface="Calibri"/>
                <a:ea typeface="DejaVu Sans"/>
              </a:rPr>
              <a:t>Object is represented on a structured grid.</a:t>
            </a:r>
            <a:endParaRPr lang="en-US" sz="1400" b="0" strike="noStrike" spc="-1">
              <a:latin typeface="Arial" panose="020B0604020202090204"/>
            </a:endParaRPr>
          </a:p>
          <a:p>
            <a:pPr marL="1257935" lvl="2" indent="-342900">
              <a:lnSpc>
                <a:spcPct val="125000"/>
              </a:lnSpc>
              <a:spcBef>
                <a:spcPts val="1000"/>
              </a:spcBef>
              <a:buClr>
                <a:srgbClr val="000000"/>
              </a:buClr>
              <a:buFont typeface="Arial" panose="020B0604020202090204"/>
              <a:buChar char="•"/>
            </a:pPr>
            <a:r>
              <a:rPr lang="en-US" sz="1400" b="0" strike="noStrike" spc="-1">
                <a:solidFill>
                  <a:srgbClr val="000000"/>
                </a:solidFill>
                <a:latin typeface="Calibri"/>
                <a:ea typeface="DejaVu Sans"/>
              </a:rPr>
              <a:t>Spatial derivatives are computed using a Fourier collocation spectral method.</a:t>
            </a:r>
            <a:endParaRPr lang="en-US" sz="1400" b="0" strike="noStrike" spc="-1">
              <a:latin typeface="Arial" panose="020B0604020202090204"/>
            </a:endParaRPr>
          </a:p>
          <a:p>
            <a:pPr marL="800735" lvl="1" indent="-342900">
              <a:lnSpc>
                <a:spcPct val="125000"/>
              </a:lnSpc>
              <a:spcBef>
                <a:spcPts val="1000"/>
              </a:spcBef>
              <a:buClr>
                <a:srgbClr val="000000"/>
              </a:buClr>
              <a:buFont typeface="Arial" panose="020B0604020202090204"/>
              <a:buChar char="•"/>
            </a:pPr>
            <a:r>
              <a:rPr lang="en-US" sz="1600" b="0" strike="noStrike" spc="-1">
                <a:solidFill>
                  <a:srgbClr val="000000"/>
                </a:solidFill>
                <a:latin typeface="Calibri"/>
                <a:ea typeface="DejaVu Sans"/>
              </a:rPr>
              <a:t>Finite-element-time-domain method.</a:t>
            </a:r>
            <a:endParaRPr lang="en-US" sz="1600" b="0" strike="noStrike" spc="-1">
              <a:latin typeface="Arial" panose="020B0604020202090204"/>
            </a:endParaRPr>
          </a:p>
          <a:p>
            <a:pPr marL="1257935" lvl="2" indent="-342900">
              <a:lnSpc>
                <a:spcPct val="125000"/>
              </a:lnSpc>
              <a:spcBef>
                <a:spcPts val="1000"/>
              </a:spcBef>
              <a:buClr>
                <a:srgbClr val="000000"/>
              </a:buClr>
              <a:buFont typeface="Arial" panose="020B0604020202090204"/>
              <a:buChar char="•"/>
            </a:pPr>
            <a:r>
              <a:rPr lang="en-US" sz="1400" b="0" strike="noStrike" spc="-1">
                <a:solidFill>
                  <a:srgbClr val="000000"/>
                </a:solidFill>
                <a:latin typeface="Calibri"/>
                <a:ea typeface="DejaVu Sans"/>
              </a:rPr>
              <a:t>Object is represented on an unstructured grid.</a:t>
            </a:r>
            <a:endParaRPr lang="en-US" sz="1400" b="0" strike="noStrike" spc="-1">
              <a:latin typeface="Arial" panose="020B0604020202090204"/>
            </a:endParaRPr>
          </a:p>
          <a:p>
            <a:pPr marL="1257935" lvl="2" indent="-342900">
              <a:lnSpc>
                <a:spcPct val="125000"/>
              </a:lnSpc>
              <a:spcBef>
                <a:spcPts val="1000"/>
              </a:spcBef>
              <a:buClr>
                <a:srgbClr val="000000"/>
              </a:buClr>
              <a:buFont typeface="Arial" panose="020B0604020202090204"/>
              <a:buChar char="•"/>
            </a:pPr>
            <a:r>
              <a:rPr lang="en-US" sz="1400" b="0" strike="noStrike" spc="-1">
                <a:solidFill>
                  <a:srgbClr val="000000"/>
                </a:solidFill>
                <a:latin typeface="Calibri"/>
                <a:ea typeface="DejaVu Sans"/>
              </a:rPr>
              <a:t>Velocity and stress values are expanded in each element using vector basis functions.</a:t>
            </a:r>
            <a:endParaRPr lang="en-US" sz="1400" b="0" strike="noStrike" spc="-1">
              <a:latin typeface="Arial" panose="020B0604020202090204"/>
            </a:endParaRPr>
          </a:p>
          <a:p>
            <a:pPr>
              <a:lnSpc>
                <a:spcPct val="125000"/>
              </a:lnSpc>
              <a:spcBef>
                <a:spcPts val="1000"/>
              </a:spcBef>
              <a:tabLst>
                <a:tab pos="0" algn="l"/>
              </a:tabLst>
            </a:pPr>
            <a:endParaRPr lang="en-US" sz="1400" b="0" strike="noStrike" spc="-1">
              <a:latin typeface="Arial" panose="020B0604020202090204"/>
            </a:endParaRPr>
          </a:p>
          <a:p>
            <a:pPr>
              <a:lnSpc>
                <a:spcPct val="125000"/>
              </a:lnSpc>
              <a:spcBef>
                <a:spcPts val="1000"/>
              </a:spcBef>
              <a:tabLst>
                <a:tab pos="0" algn="l"/>
              </a:tabLst>
            </a:pPr>
            <a:endParaRPr lang="en-US" sz="1400" b="0" strike="noStrike" spc="-1">
              <a:latin typeface="Arial" panose="020B0604020202090204"/>
            </a:endParaRPr>
          </a:p>
          <a:p>
            <a:pPr>
              <a:lnSpc>
                <a:spcPct val="125000"/>
              </a:lnSpc>
              <a:spcBef>
                <a:spcPts val="1000"/>
              </a:spcBef>
              <a:tabLst>
                <a:tab pos="0" algn="l"/>
              </a:tabLst>
            </a:pPr>
            <a:endParaRPr lang="en-US" sz="1400" b="0" strike="noStrike" spc="-1">
              <a:latin typeface="Arial" panose="020B0604020202090204"/>
            </a:endParaRPr>
          </a:p>
        </p:txBody>
      </p:sp>
      <p:sp>
        <p:nvSpPr>
          <p:cNvPr id="188" name="TextShape 2"/>
          <p:cNvSpPr/>
          <p:nvPr/>
        </p:nvSpPr>
        <p:spPr>
          <a:xfrm>
            <a:off x="6458040" y="6356520"/>
            <a:ext cx="2056320" cy="3639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ctr">
            <a:noAutofit/>
          </a:bodyPr>
          <a:p>
            <a:pPr algn="r">
              <a:lnSpc>
                <a:spcPct val="100000"/>
              </a:lnSpc>
            </a:pPr>
            <a:fld id="{26FBF51C-E852-472F-B272-521C60925B07}" type="slidenum">
              <a:rPr lang="en-US" sz="1200" b="1" strike="noStrike" spc="-1">
                <a:solidFill>
                  <a:srgbClr val="FFFFFF"/>
                </a:solidFill>
                <a:latin typeface="Arial" panose="020B0604020202090204"/>
                <a:ea typeface="DejaVu Sans"/>
              </a:rPr>
            </a:fld>
            <a:endParaRPr lang="en-US" sz="1200" b="0" strike="noStrike" spc="-1">
              <a:latin typeface="Arial" panose="020B0604020202090204"/>
            </a:endParaRPr>
          </a:p>
        </p:txBody>
      </p:sp>
      <p:sp>
        <p:nvSpPr>
          <p:cNvPr id="189" name="TextShape 3"/>
          <p:cNvSpPr/>
          <p:nvPr/>
        </p:nvSpPr>
        <p:spPr>
          <a:xfrm>
            <a:off x="2520" y="0"/>
            <a:ext cx="9140400" cy="821880"/>
          </a:xfrm>
          <a:prstGeom prst="rect">
            <a:avLst/>
          </a:prstGeom>
          <a:noFill/>
          <a:ln w="3240">
            <a:noFill/>
          </a:ln>
        </p:spPr>
        <p:style>
          <a:lnRef idx="0">
            <a:srgbClr val="FFFFFF"/>
          </a:lnRef>
          <a:fillRef idx="0">
            <a:srgbClr val="FFFFFF"/>
          </a:fillRef>
          <a:effectRef idx="0">
            <a:srgbClr val="FFFFFF"/>
          </a:effectRef>
          <a:fontRef idx="minor"/>
        </p:style>
        <p:txBody>
          <a:bodyPr lIns="90000" tIns="45000" rIns="90000" bIns="45000" anchor="ctr">
            <a:noAutofit/>
          </a:bodyPr>
          <a:p>
            <a:pPr algn="ctr">
              <a:lnSpc>
                <a:spcPct val="90000"/>
              </a:lnSpc>
            </a:pPr>
            <a:r>
              <a:rPr lang="en-US" sz="3600" b="1" strike="noStrike" spc="-1">
                <a:solidFill>
                  <a:srgbClr val="000000"/>
                </a:solidFill>
                <a:latin typeface="Calibri"/>
                <a:ea typeface="DejaVu Sans"/>
              </a:rPr>
              <a:t>Discretization of Wave Equation</a:t>
            </a:r>
            <a:endParaRPr lang="en-US" sz="36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p:nvPr/>
        </p:nvSpPr>
        <p:spPr>
          <a:xfrm>
            <a:off x="628560" y="936720"/>
            <a:ext cx="8154360" cy="52347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marL="343535" indent="-342900">
              <a:lnSpc>
                <a:spcPct val="150000"/>
              </a:lnSpc>
              <a:spcBef>
                <a:spcPts val="1000"/>
              </a:spcBef>
              <a:buClr>
                <a:srgbClr val="000000"/>
              </a:buClr>
              <a:buFont typeface="Arial" panose="020B0604020202090204"/>
              <a:buChar char="•"/>
            </a:pPr>
            <a:r>
              <a:rPr lang="en-US" sz="1800" b="0" strike="noStrike" spc="-1">
                <a:solidFill>
                  <a:srgbClr val="0D0C0C"/>
                </a:solidFill>
                <a:latin typeface="Calibri"/>
                <a:ea typeface="DejaVu Sans"/>
              </a:rPr>
              <a:t>Finite Difference Time Domain (FDTD) method is a popular algorithm for the wave equation.</a:t>
            </a:r>
            <a:endParaRPr lang="en-US" sz="1800" b="0" strike="noStrike" spc="-1">
              <a:latin typeface="Arial" panose="020B0604020202090204"/>
            </a:endParaRPr>
          </a:p>
          <a:p>
            <a:pPr marL="343535" indent="-342900">
              <a:lnSpc>
                <a:spcPct val="150000"/>
              </a:lnSpc>
              <a:spcBef>
                <a:spcPts val="1000"/>
              </a:spcBef>
              <a:buClr>
                <a:srgbClr val="000000"/>
              </a:buClr>
              <a:buFont typeface="Arial" panose="020B0604020202090204"/>
              <a:buChar char="•"/>
            </a:pPr>
            <a:r>
              <a:rPr lang="en-US" sz="1800" b="0" strike="noStrike" spc="-1">
                <a:solidFill>
                  <a:srgbClr val="0D0C0C"/>
                </a:solidFill>
                <a:latin typeface="Calibri"/>
                <a:ea typeface="DejaVu Sans"/>
              </a:rPr>
              <a:t>In the FDTD method, finite difference equations are used to approximate derivatives, which convert a set of partial differential equations into a set of algebraic equations (Moczo 2002).</a:t>
            </a:r>
            <a:endParaRPr lang="en-US" sz="1800" b="0" strike="noStrike" spc="-1">
              <a:latin typeface="Arial" panose="020B0604020202090204"/>
            </a:endParaRPr>
          </a:p>
          <a:p>
            <a:pPr>
              <a:lnSpc>
                <a:spcPct val="90000"/>
              </a:lnSpc>
              <a:spcBef>
                <a:spcPts val="1000"/>
              </a:spcBef>
              <a:tabLst>
                <a:tab pos="0" algn="l"/>
              </a:tabLst>
            </a:pPr>
            <a:endParaRPr lang="en-US" sz="1800" b="0" strike="noStrike" spc="-1">
              <a:latin typeface="Arial" panose="020B0604020202090204"/>
            </a:endParaRPr>
          </a:p>
          <a:p>
            <a:pPr>
              <a:lnSpc>
                <a:spcPct val="90000"/>
              </a:lnSpc>
              <a:spcBef>
                <a:spcPts val="1000"/>
              </a:spcBef>
              <a:tabLst>
                <a:tab pos="0" algn="l"/>
              </a:tabLst>
            </a:pPr>
            <a:endParaRPr lang="en-US" sz="1800" b="0" strike="noStrike" spc="-1">
              <a:latin typeface="Arial" panose="020B0604020202090204"/>
            </a:endParaRPr>
          </a:p>
          <a:p>
            <a:pPr>
              <a:lnSpc>
                <a:spcPct val="90000"/>
              </a:lnSpc>
              <a:spcBef>
                <a:spcPts val="1000"/>
              </a:spcBef>
              <a:tabLst>
                <a:tab pos="0" algn="l"/>
              </a:tabLst>
            </a:pPr>
            <a:endParaRPr lang="en-US" sz="1800" b="0" strike="noStrike" spc="-1">
              <a:latin typeface="Arial" panose="020B0604020202090204"/>
            </a:endParaRPr>
          </a:p>
        </p:txBody>
      </p:sp>
      <p:sp>
        <p:nvSpPr>
          <p:cNvPr id="191" name="TextShape 2"/>
          <p:cNvSpPr/>
          <p:nvPr/>
        </p:nvSpPr>
        <p:spPr>
          <a:xfrm>
            <a:off x="6458040" y="6356520"/>
            <a:ext cx="2056320" cy="3639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ctr">
            <a:noAutofit/>
          </a:bodyPr>
          <a:p>
            <a:pPr algn="r">
              <a:lnSpc>
                <a:spcPct val="100000"/>
              </a:lnSpc>
            </a:pPr>
            <a:fld id="{E6C2CBE2-5DAD-4C45-9D6A-466579A2E116}" type="slidenum">
              <a:rPr lang="en-US" sz="1200" b="1" strike="noStrike" spc="-1">
                <a:solidFill>
                  <a:srgbClr val="FFFFFF"/>
                </a:solidFill>
                <a:latin typeface="Arial" panose="020B0604020202090204"/>
                <a:ea typeface="DejaVu Sans"/>
              </a:rPr>
            </a:fld>
            <a:endParaRPr lang="en-US" sz="1200" b="0" strike="noStrike" spc="-1">
              <a:latin typeface="Arial" panose="020B0604020202090204"/>
            </a:endParaRPr>
          </a:p>
        </p:txBody>
      </p:sp>
      <p:sp>
        <p:nvSpPr>
          <p:cNvPr id="192" name="TextShape 3"/>
          <p:cNvSpPr/>
          <p:nvPr/>
        </p:nvSpPr>
        <p:spPr>
          <a:xfrm>
            <a:off x="2520" y="0"/>
            <a:ext cx="9140400" cy="821880"/>
          </a:xfrm>
          <a:prstGeom prst="rect">
            <a:avLst/>
          </a:prstGeom>
          <a:noFill/>
          <a:ln w="3240">
            <a:noFill/>
          </a:ln>
        </p:spPr>
        <p:style>
          <a:lnRef idx="0">
            <a:srgbClr val="FFFFFF"/>
          </a:lnRef>
          <a:fillRef idx="0">
            <a:srgbClr val="FFFFFF"/>
          </a:fillRef>
          <a:effectRef idx="0">
            <a:srgbClr val="FFFFFF"/>
          </a:effectRef>
          <a:fontRef idx="minor"/>
        </p:style>
        <p:txBody>
          <a:bodyPr lIns="90000" tIns="45000" rIns="90000" bIns="45000" anchor="ctr">
            <a:noAutofit/>
          </a:bodyPr>
          <a:p>
            <a:pPr algn="ctr">
              <a:lnSpc>
                <a:spcPct val="90000"/>
              </a:lnSpc>
            </a:pPr>
            <a:r>
              <a:rPr lang="en-US" sz="3600" b="1" strike="noStrike" spc="-1">
                <a:solidFill>
                  <a:srgbClr val="000000"/>
                </a:solidFill>
                <a:latin typeface="Calibri"/>
                <a:ea typeface="DejaVu Sans"/>
              </a:rPr>
              <a:t>Finite Difference Time Domain Method</a:t>
            </a:r>
            <a:endParaRPr lang="en-US" sz="3600" b="0" strike="noStrike" spc="-1">
              <a:latin typeface="Arial" panose="020B0604020202090204"/>
            </a:endParaRPr>
          </a:p>
        </p:txBody>
      </p:sp>
      <p:pic>
        <p:nvPicPr>
          <p:cNvPr id="193" name="Picture 2" descr="\documentclass{article}&#10;\usepackage{mathrsfs}  &#10;\usepackage{amsmath}&#10;\usepackage{amssymb}&#10;&#10;\DeclareMathOperator*{\argmin}{argmin}&#10;\DeclareMathOperator*{\argmax}{argmax}&#10;\newcommand*{\argminl}{\argmin\limits}&#10;\newcommand*{\argmaxl}{\argmax\limits}&#10;\pagestyle{empty}&#10;\begin{document}&#10;&#10;&#10;\begin{equation}&#10;    \frac{\partial \phi(t)}{\partial t} \approx \frac{1}{\Delta t}(\phi(t + \frac{1}{2}) - \phi(t - \frac{1}{2}) + \mathcal{O}(\Delta t^2))&#10;\end{equation}&#10;&#10;\end{document}"/>
          <p:cNvPicPr/>
          <p:nvPr/>
        </p:nvPicPr>
        <p:blipFill>
          <a:blip r:embed="rId1"/>
          <a:stretch>
            <a:fillRect/>
          </a:stretch>
        </p:blipFill>
        <p:spPr>
          <a:xfrm>
            <a:off x="1723680" y="3554640"/>
            <a:ext cx="6063840" cy="484920"/>
          </a:xfrm>
          <a:prstGeom prst="rect">
            <a:avLst/>
          </a:prstGeom>
          <a:ln w="0">
            <a:noFill/>
          </a:ln>
        </p:spPr>
      </p:pic>
      <p:pic>
        <p:nvPicPr>
          <p:cNvPr id="194" name="Picture 4" descr="\documentclass{article}&#10;\usepackage{mathrsfs}  &#10;\usepackage{amsmath}&#10;\usepackage{amssymb}&#10;&#10;\DeclareMathOperator*{\argmin}{argmin}&#10;\DeclareMathOperator*{\argmax}{argmax}&#10;\newcommand*{\argminl}{\argmin\limits}&#10;\newcommand*{\argmaxl}{\argmax\limits}&#10;\pagestyle{empty}&#10;\begin{document}&#10;&#10;&#10;\begin{equation}&#10;    \frac{\partial \phi(x)}{\partial x} \approx \frac{1}{h}(-\frac{1}{24} [\phi(x + \frac{3}{2} h) - \phi(x - \frac{3}{2} h)] + \frac{9}{8} [\phi(x+\frac{1}{2}h) - \phi(x-\frac{1}{2}h) ] + \mathcal{O}(h^4))&#10;\end{equation}&#10;&#10;\end{document}"/>
          <p:cNvPicPr/>
          <p:nvPr/>
        </p:nvPicPr>
        <p:blipFill>
          <a:blip r:embed="rId2"/>
          <a:stretch>
            <a:fillRect/>
          </a:stretch>
        </p:blipFill>
        <p:spPr>
          <a:xfrm>
            <a:off x="824760" y="4392720"/>
            <a:ext cx="7693560" cy="48492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p:nvPr/>
        </p:nvSpPr>
        <p:spPr>
          <a:xfrm>
            <a:off x="628560" y="936720"/>
            <a:ext cx="8154360" cy="52347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marL="343535" indent="-342900">
              <a:lnSpc>
                <a:spcPct val="150000"/>
              </a:lnSpc>
              <a:spcBef>
                <a:spcPts val="1000"/>
              </a:spcBef>
              <a:buClr>
                <a:srgbClr val="000000"/>
              </a:buClr>
              <a:buFont typeface="Arial" panose="020B0604020202090204"/>
              <a:buChar char="•"/>
            </a:pPr>
            <a:r>
              <a:rPr lang="en-US" sz="1800" b="0" strike="noStrike" spc="-1">
                <a:solidFill>
                  <a:srgbClr val="0D0C0C"/>
                </a:solidFill>
                <a:latin typeface="Calibri"/>
                <a:ea typeface="DejaVu Sans"/>
              </a:rPr>
              <a:t>However, evaluation FDTD on the conventional grid suffers from stability and grid dispersion issues when modeling media with a high Poisson ratio [ph].</a:t>
            </a:r>
            <a:endParaRPr lang="en-US" sz="1800" b="0" strike="noStrike" spc="-1">
              <a:latin typeface="Arial" panose="020B0604020202090204"/>
            </a:endParaRPr>
          </a:p>
          <a:p>
            <a:pPr marL="800735" lvl="1" indent="-342900">
              <a:lnSpc>
                <a:spcPct val="150000"/>
              </a:lnSpc>
              <a:spcBef>
                <a:spcPts val="1000"/>
              </a:spcBef>
              <a:buClr>
                <a:srgbClr val="000000"/>
              </a:buClr>
              <a:buFont typeface="Arial" panose="020B0604020202090204"/>
              <a:buChar char="•"/>
            </a:pPr>
            <a:r>
              <a:rPr lang="en-US" sz="1400" b="0" strike="noStrike" spc="-1">
                <a:solidFill>
                  <a:srgbClr val="0D0C0C"/>
                </a:solidFill>
                <a:latin typeface="Calibri"/>
                <a:ea typeface="DejaVu Sans"/>
              </a:rPr>
              <a:t>Poisson ratio is related the longitudinal to transverse velocity ratio.</a:t>
            </a:r>
            <a:endParaRPr lang="en-US" sz="1400" b="0" strike="noStrike" spc="-1">
              <a:latin typeface="Arial" panose="020B0604020202090204"/>
            </a:endParaRPr>
          </a:p>
          <a:p>
            <a:pPr marL="800735" lvl="1" indent="-342900">
              <a:lnSpc>
                <a:spcPct val="150000"/>
              </a:lnSpc>
              <a:spcBef>
                <a:spcPts val="1000"/>
              </a:spcBef>
              <a:buClr>
                <a:srgbClr val="000000"/>
              </a:buClr>
              <a:buFont typeface="Arial" panose="020B0604020202090204"/>
              <a:buChar char="•"/>
            </a:pPr>
            <a:r>
              <a:rPr lang="en-US" sz="1400" b="0" strike="noStrike" spc="-1">
                <a:solidFill>
                  <a:srgbClr val="0D0C0C"/>
                </a:solidFill>
                <a:latin typeface="Calibri"/>
                <a:ea typeface="DejaVu Sans"/>
              </a:rPr>
              <a:t>For example, water is considered to have a high Poisson ratio.</a:t>
            </a:r>
            <a:endParaRPr lang="en-US" sz="1400" b="0" strike="noStrike" spc="-1">
              <a:latin typeface="Arial" panose="020B0604020202090204"/>
            </a:endParaRPr>
          </a:p>
          <a:p>
            <a:pPr marL="343535" indent="-342900">
              <a:lnSpc>
                <a:spcPct val="150000"/>
              </a:lnSpc>
              <a:spcBef>
                <a:spcPts val="1000"/>
              </a:spcBef>
              <a:buClr>
                <a:srgbClr val="000000"/>
              </a:buClr>
              <a:buFont typeface="Arial" panose="020B0604020202090204"/>
              <a:buChar char="•"/>
            </a:pPr>
            <a:r>
              <a:rPr lang="en-US" sz="1800" b="0" strike="noStrike" spc="-1">
                <a:solidFill>
                  <a:srgbClr val="0D0C0C"/>
                </a:solidFill>
                <a:latin typeface="Calibri"/>
                <a:ea typeface="DejaVu Sans"/>
              </a:rPr>
              <a:t>To address this (Virieux, 1986) proposed to evaluate the velocity and stress formulation of the elastic wave equation components a staggered grid.</a:t>
            </a:r>
            <a:endParaRPr lang="en-US" sz="1800" b="0" strike="noStrike" spc="-1">
              <a:latin typeface="Arial" panose="020B0604020202090204"/>
            </a:endParaRPr>
          </a:p>
          <a:p>
            <a:pPr>
              <a:lnSpc>
                <a:spcPct val="90000"/>
              </a:lnSpc>
              <a:spcBef>
                <a:spcPts val="1000"/>
              </a:spcBef>
              <a:tabLst>
                <a:tab pos="0" algn="l"/>
              </a:tabLst>
            </a:pPr>
            <a:endParaRPr lang="en-US" sz="1800" b="0" strike="noStrike" spc="-1">
              <a:latin typeface="Arial" panose="020B0604020202090204"/>
            </a:endParaRPr>
          </a:p>
          <a:p>
            <a:pPr>
              <a:lnSpc>
                <a:spcPct val="90000"/>
              </a:lnSpc>
              <a:spcBef>
                <a:spcPts val="1000"/>
              </a:spcBef>
              <a:tabLst>
                <a:tab pos="0" algn="l"/>
              </a:tabLst>
            </a:pPr>
            <a:endParaRPr lang="en-US" sz="1800" b="0" strike="noStrike" spc="-1">
              <a:latin typeface="Arial" panose="020B0604020202090204"/>
            </a:endParaRPr>
          </a:p>
          <a:p>
            <a:pPr>
              <a:lnSpc>
                <a:spcPct val="90000"/>
              </a:lnSpc>
              <a:spcBef>
                <a:spcPts val="1000"/>
              </a:spcBef>
              <a:tabLst>
                <a:tab pos="0" algn="l"/>
              </a:tabLst>
            </a:pPr>
            <a:endParaRPr lang="en-US" sz="1800" b="0" strike="noStrike" spc="-1">
              <a:latin typeface="Arial" panose="020B0604020202090204"/>
            </a:endParaRPr>
          </a:p>
        </p:txBody>
      </p:sp>
      <p:sp>
        <p:nvSpPr>
          <p:cNvPr id="196" name="TextShape 2"/>
          <p:cNvSpPr/>
          <p:nvPr/>
        </p:nvSpPr>
        <p:spPr>
          <a:xfrm>
            <a:off x="6458040" y="6356520"/>
            <a:ext cx="2056320" cy="3639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ctr">
            <a:noAutofit/>
          </a:bodyPr>
          <a:p>
            <a:pPr algn="r">
              <a:lnSpc>
                <a:spcPct val="100000"/>
              </a:lnSpc>
            </a:pPr>
            <a:fld id="{9FD73BCA-5743-4371-BBFB-5EF5B9E934FB}" type="slidenum">
              <a:rPr lang="en-US" sz="1200" b="1" strike="noStrike" spc="-1">
                <a:solidFill>
                  <a:srgbClr val="FFFFFF"/>
                </a:solidFill>
                <a:latin typeface="Arial" panose="020B0604020202090204"/>
                <a:ea typeface="DejaVu Sans"/>
              </a:rPr>
            </a:fld>
            <a:endParaRPr lang="en-US" sz="1200" b="0" strike="noStrike" spc="-1">
              <a:latin typeface="Arial" panose="020B0604020202090204"/>
            </a:endParaRPr>
          </a:p>
        </p:txBody>
      </p:sp>
      <p:sp>
        <p:nvSpPr>
          <p:cNvPr id="197" name="TextShape 3"/>
          <p:cNvSpPr/>
          <p:nvPr/>
        </p:nvSpPr>
        <p:spPr>
          <a:xfrm>
            <a:off x="2520" y="0"/>
            <a:ext cx="9140400" cy="821880"/>
          </a:xfrm>
          <a:prstGeom prst="rect">
            <a:avLst/>
          </a:prstGeom>
          <a:noFill/>
          <a:ln w="3240">
            <a:noFill/>
          </a:ln>
        </p:spPr>
        <p:style>
          <a:lnRef idx="0">
            <a:srgbClr val="FFFFFF"/>
          </a:lnRef>
          <a:fillRef idx="0">
            <a:srgbClr val="FFFFFF"/>
          </a:fillRef>
          <a:effectRef idx="0">
            <a:srgbClr val="FFFFFF"/>
          </a:effectRef>
          <a:fontRef idx="minor"/>
        </p:style>
        <p:txBody>
          <a:bodyPr lIns="90000" tIns="45000" rIns="90000" bIns="45000" anchor="ctr">
            <a:noAutofit/>
          </a:bodyPr>
          <a:p>
            <a:pPr algn="ctr">
              <a:lnSpc>
                <a:spcPct val="90000"/>
              </a:lnSpc>
            </a:pPr>
            <a:r>
              <a:rPr lang="en-US" sz="3600" b="1" strike="noStrike" spc="-1">
                <a:solidFill>
                  <a:srgbClr val="000000"/>
                </a:solidFill>
                <a:latin typeface="Calibri"/>
                <a:ea typeface="DejaVu Sans"/>
              </a:rPr>
              <a:t>FDTD Staggering</a:t>
            </a:r>
            <a:endParaRPr lang="en-US" sz="3600" b="0" strike="noStrike" spc="-1">
              <a:latin typeface="Arial" panose="020B0604020202090204"/>
            </a:endParaRPr>
          </a:p>
        </p:txBody>
      </p:sp>
      <p:pic>
        <p:nvPicPr>
          <p:cNvPr id="198" name="Picture 2" descr="Chart, line chart&#10;&#10;Description automatically generated"/>
          <p:cNvPicPr/>
          <p:nvPr/>
        </p:nvPicPr>
        <p:blipFill>
          <a:blip r:embed="rId1"/>
          <a:stretch>
            <a:fillRect/>
          </a:stretch>
        </p:blipFill>
        <p:spPr>
          <a:xfrm>
            <a:off x="970560" y="4232335"/>
            <a:ext cx="3244680" cy="191952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extShape 1"/>
          <p:cNvSpPr/>
          <p:nvPr/>
        </p:nvSpPr>
        <p:spPr>
          <a:xfrm>
            <a:off x="628560" y="936720"/>
            <a:ext cx="8154360" cy="52347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marL="228600" indent="-227965">
              <a:lnSpc>
                <a:spcPct val="90000"/>
              </a:lnSpc>
              <a:spcBef>
                <a:spcPts val="1000"/>
              </a:spcBef>
              <a:buClr>
                <a:srgbClr val="000000"/>
              </a:buClr>
              <a:buFont typeface="Arial" panose="020B0604020202090204"/>
              <a:buChar char="•"/>
            </a:pPr>
            <a:r>
              <a:rPr lang="en-US" sz="1600" b="0" strike="noStrike" spc="-1">
                <a:solidFill>
                  <a:srgbClr val="000000"/>
                </a:solidFill>
                <a:latin typeface="Calibri"/>
                <a:ea typeface="DejaVu Sans"/>
              </a:rPr>
              <a:t>Furthermore, the choice of spatial step size must choose carefully to avoid numerical dispersion.</a:t>
            </a:r>
            <a:endParaRPr lang="en-US" sz="1600" b="0" strike="noStrike" spc="-1">
              <a:latin typeface="Arial" panose="020B0604020202090204"/>
            </a:endParaRPr>
          </a:p>
          <a:p>
            <a:pPr marL="228600" indent="-227965">
              <a:lnSpc>
                <a:spcPct val="90000"/>
              </a:lnSpc>
              <a:spcBef>
                <a:spcPts val="1000"/>
              </a:spcBef>
              <a:buClr>
                <a:srgbClr val="000000"/>
              </a:buClr>
              <a:buFont typeface="Arial" panose="020B0604020202090204"/>
              <a:buChar char="•"/>
            </a:pPr>
            <a:r>
              <a:rPr lang="en-US" sz="1600" b="0" strike="noStrike" spc="-1">
                <a:solidFill>
                  <a:srgbClr val="000000"/>
                </a:solidFill>
                <a:latin typeface="Calibri"/>
                <a:ea typeface="DejaVu Sans"/>
              </a:rPr>
              <a:t>Numerical dispersion occurs when the phase and group velocities on the discretized grid differ from the true velocities on the medium.</a:t>
            </a:r>
            <a:endParaRPr lang="en-US" sz="1600" b="0" strike="noStrike" spc="-1">
              <a:latin typeface="Arial" panose="020B0604020202090204"/>
            </a:endParaRPr>
          </a:p>
          <a:p>
            <a:pPr marL="228600" indent="-227965">
              <a:lnSpc>
                <a:spcPct val="90000"/>
              </a:lnSpc>
              <a:spcBef>
                <a:spcPts val="1000"/>
              </a:spcBef>
              <a:buClr>
                <a:srgbClr val="000000"/>
              </a:buClr>
              <a:buFont typeface="Arial" panose="020B0604020202090204"/>
              <a:buChar char="•"/>
            </a:pPr>
            <a:r>
              <a:rPr lang="en-US" sz="1600" b="0" strike="noStrike" spc="-1">
                <a:solidFill>
                  <a:srgbClr val="000000"/>
                </a:solidFill>
                <a:latin typeface="Calibri"/>
                <a:ea typeface="DejaVu Sans"/>
              </a:rPr>
              <a:t>This is highly undesirable because it is non-physical, and the effects of grid dispersion are anisotropic.</a:t>
            </a:r>
            <a:endParaRPr lang="en-US" sz="1600" b="0" strike="noStrike" spc="-1">
              <a:latin typeface="Arial" panose="020B0604020202090204"/>
            </a:endParaRPr>
          </a:p>
          <a:p>
            <a:pPr marL="228600" indent="-227965">
              <a:lnSpc>
                <a:spcPct val="90000"/>
              </a:lnSpc>
              <a:spcBef>
                <a:spcPts val="1000"/>
              </a:spcBef>
              <a:buClr>
                <a:srgbClr val="000000"/>
              </a:buClr>
              <a:buFont typeface="Arial" panose="020B0604020202090204"/>
              <a:buChar char="•"/>
            </a:pPr>
            <a:r>
              <a:rPr lang="en-US" sz="1600" b="0" strike="noStrike" spc="-1">
                <a:solidFill>
                  <a:srgbClr val="000000"/>
                </a:solidFill>
                <a:latin typeface="Calibri"/>
                <a:ea typeface="DejaVu Sans"/>
              </a:rPr>
              <a:t>A ‘rule-of-thumb’ is to sample at least 6 grid points per wavelength.</a:t>
            </a:r>
            <a:endParaRPr lang="en-US" sz="1600" b="0" strike="noStrike" spc="-1">
              <a:latin typeface="Arial" panose="020B0604020202090204"/>
            </a:endParaRPr>
          </a:p>
          <a:p>
            <a:pPr>
              <a:lnSpc>
                <a:spcPct val="90000"/>
              </a:lnSpc>
              <a:spcBef>
                <a:spcPts val="1000"/>
              </a:spcBef>
              <a:tabLst>
                <a:tab pos="0" algn="l"/>
              </a:tabLst>
            </a:pPr>
            <a:endParaRPr lang="en-US" sz="1600" b="0" strike="noStrike" spc="-1">
              <a:latin typeface="Arial" panose="020B0604020202090204"/>
            </a:endParaRPr>
          </a:p>
          <a:p>
            <a:pPr>
              <a:lnSpc>
                <a:spcPct val="90000"/>
              </a:lnSpc>
              <a:spcBef>
                <a:spcPts val="1000"/>
              </a:spcBef>
              <a:tabLst>
                <a:tab pos="0" algn="l"/>
              </a:tabLst>
            </a:pPr>
            <a:endParaRPr lang="en-US" sz="1600" b="0" strike="noStrike" spc="-1">
              <a:latin typeface="Arial" panose="020B0604020202090204"/>
            </a:endParaRPr>
          </a:p>
          <a:p>
            <a:pPr>
              <a:lnSpc>
                <a:spcPct val="90000"/>
              </a:lnSpc>
              <a:spcBef>
                <a:spcPts val="1000"/>
              </a:spcBef>
              <a:tabLst>
                <a:tab pos="0" algn="l"/>
              </a:tabLst>
            </a:pPr>
            <a:endParaRPr lang="en-US" sz="1600" b="0" strike="noStrike" spc="-1">
              <a:latin typeface="Arial" panose="020B0604020202090204"/>
            </a:endParaRPr>
          </a:p>
          <a:p>
            <a:pPr>
              <a:lnSpc>
                <a:spcPct val="90000"/>
              </a:lnSpc>
              <a:spcBef>
                <a:spcPts val="1000"/>
              </a:spcBef>
              <a:tabLst>
                <a:tab pos="0" algn="l"/>
              </a:tabLst>
            </a:pPr>
            <a:endParaRPr lang="en-US" sz="1600" b="0" strike="noStrike" spc="-1">
              <a:latin typeface="Arial" panose="020B0604020202090204"/>
            </a:endParaRPr>
          </a:p>
        </p:txBody>
      </p:sp>
      <p:sp>
        <p:nvSpPr>
          <p:cNvPr id="200" name="TextShape 2"/>
          <p:cNvSpPr/>
          <p:nvPr/>
        </p:nvSpPr>
        <p:spPr>
          <a:xfrm>
            <a:off x="6458040" y="6356520"/>
            <a:ext cx="2056320" cy="3639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ctr">
            <a:noAutofit/>
          </a:bodyPr>
          <a:p>
            <a:pPr algn="r">
              <a:lnSpc>
                <a:spcPct val="100000"/>
              </a:lnSpc>
            </a:pPr>
            <a:fld id="{9E5DE280-4556-4034-A92B-9320CCCD8114}" type="slidenum">
              <a:rPr lang="en-US" sz="1200" b="1" strike="noStrike" spc="-1">
                <a:solidFill>
                  <a:srgbClr val="FFFFFF"/>
                </a:solidFill>
                <a:latin typeface="Arial" panose="020B0604020202090204"/>
                <a:ea typeface="DejaVu Sans"/>
              </a:rPr>
            </a:fld>
            <a:endParaRPr lang="en-US" sz="1200" b="0" strike="noStrike" spc="-1">
              <a:latin typeface="Arial" panose="020B0604020202090204"/>
            </a:endParaRPr>
          </a:p>
        </p:txBody>
      </p:sp>
      <p:sp>
        <p:nvSpPr>
          <p:cNvPr id="201" name="TextShape 3"/>
          <p:cNvSpPr/>
          <p:nvPr/>
        </p:nvSpPr>
        <p:spPr>
          <a:xfrm>
            <a:off x="2520" y="0"/>
            <a:ext cx="9140400" cy="821880"/>
          </a:xfrm>
          <a:prstGeom prst="rect">
            <a:avLst/>
          </a:prstGeom>
          <a:noFill/>
          <a:ln w="3240">
            <a:noFill/>
          </a:ln>
        </p:spPr>
        <p:style>
          <a:lnRef idx="0">
            <a:srgbClr val="FFFFFF"/>
          </a:lnRef>
          <a:fillRef idx="0">
            <a:srgbClr val="FFFFFF"/>
          </a:fillRef>
          <a:effectRef idx="0">
            <a:srgbClr val="FFFFFF"/>
          </a:effectRef>
          <a:fontRef idx="minor"/>
        </p:style>
        <p:txBody>
          <a:bodyPr lIns="90000" tIns="45000" rIns="90000" bIns="45000" anchor="ctr">
            <a:noAutofit/>
          </a:bodyPr>
          <a:p>
            <a:pPr algn="ctr">
              <a:lnSpc>
                <a:spcPct val="90000"/>
              </a:lnSpc>
            </a:pPr>
            <a:r>
              <a:rPr lang="en-US" sz="3600" b="1" strike="noStrike" spc="-1">
                <a:solidFill>
                  <a:srgbClr val="000000"/>
                </a:solidFill>
                <a:latin typeface="Calibri"/>
                <a:ea typeface="DejaVu Sans"/>
              </a:rPr>
              <a:t>Numerical Dispersion</a:t>
            </a:r>
            <a:endParaRPr lang="en-US" sz="3600" b="0" strike="noStrike" spc="-1">
              <a:latin typeface="Arial" panose="020B0604020202090204"/>
            </a:endParaRPr>
          </a:p>
        </p:txBody>
      </p:sp>
      <p:pic>
        <p:nvPicPr>
          <p:cNvPr id="202" name="media34.mp4">
            <a:hlinkClick r:id="" action="ppaction://media"/>
          </p:cNvPr>
          <p:cNvPicPr/>
          <p:nvPr>
            <a:videoFile r:link="rId1"/>
            <p:extLst>
              <p:ext uri="{DAA4B4D4-6D71-4841-9C94-3DE7FCFB9230}">
                <p14:media xmlns:p14="http://schemas.microsoft.com/office/powerpoint/2010/main" r:embed="rId2"/>
              </p:ext>
            </p:extLst>
          </p:nvPr>
        </p:nvPicPr>
        <p:blipFill>
          <a:blip r:embed="rId3"/>
          <a:stretch>
            <a:fillRect/>
          </a:stretch>
        </p:blipFill>
        <p:spPr>
          <a:xfrm>
            <a:off x="3799440" y="2945160"/>
            <a:ext cx="3489120" cy="2616840"/>
          </a:xfrm>
          <a:prstGeom prst="rect">
            <a:avLst/>
          </a:prstGeom>
          <a:ln w="0">
            <a:noFill/>
          </a:ln>
        </p:spPr>
      </p:pic>
      <p:pic>
        <p:nvPicPr>
          <p:cNvPr id="203" name="media36.mp4">
            <a:hlinkClick r:id="" action="ppaction://media"/>
          </p:cNvPr>
          <p:cNvPicPr/>
          <p:nvPr>
            <a:videoFile r:link="rId4"/>
            <p:extLst>
              <p:ext uri="{DAA4B4D4-6D71-4841-9C94-3DE7FCFB9230}">
                <p14:media xmlns:p14="http://schemas.microsoft.com/office/powerpoint/2010/main" r:embed="rId5"/>
              </p:ext>
            </p:extLst>
          </p:nvPr>
        </p:nvPicPr>
        <p:blipFill>
          <a:blip r:embed="rId6"/>
          <a:stretch>
            <a:fillRect/>
          </a:stretch>
        </p:blipFill>
        <p:spPr>
          <a:xfrm>
            <a:off x="627840" y="2945160"/>
            <a:ext cx="3382560" cy="2536920"/>
          </a:xfrm>
          <a:prstGeom prst="rect">
            <a:avLst/>
          </a:prstGeom>
          <a:ln w="0">
            <a:noFill/>
          </a:ln>
        </p:spPr>
      </p:pic>
      <p:sp>
        <p:nvSpPr>
          <p:cNvPr id="204" name="TextBox 3"/>
          <p:cNvSpPr/>
          <p:nvPr/>
        </p:nvSpPr>
        <p:spPr>
          <a:xfrm>
            <a:off x="4572000" y="2941200"/>
            <a:ext cx="2091240" cy="3031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pPr>
            <a:r>
              <a:rPr lang="en-US" sz="1400" b="0" strike="noStrike" spc="-1">
                <a:solidFill>
                  <a:srgbClr val="000000"/>
                </a:solidFill>
                <a:latin typeface="Arial" panose="020B0604020202090204"/>
                <a:ea typeface="DejaVu Sans"/>
              </a:rPr>
              <a:t>Dispersive Simulation</a:t>
            </a:r>
            <a:endParaRPr lang="en-US" sz="1400" b="0" strike="noStrike" spc="-1">
              <a:latin typeface="Arial" panose="020B0604020202090204"/>
            </a:endParaRPr>
          </a:p>
        </p:txBody>
      </p:sp>
      <p:sp>
        <p:nvSpPr>
          <p:cNvPr id="205" name="TextBox 4"/>
          <p:cNvSpPr/>
          <p:nvPr/>
        </p:nvSpPr>
        <p:spPr>
          <a:xfrm>
            <a:off x="1257480" y="2933640"/>
            <a:ext cx="3192120" cy="3031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pPr>
            <a:r>
              <a:rPr lang="en-US" sz="1400" b="0" strike="noStrike" spc="-1">
                <a:solidFill>
                  <a:srgbClr val="000000"/>
                </a:solidFill>
                <a:latin typeface="Arial" panose="020B0604020202090204"/>
                <a:ea typeface="DejaVu Sans"/>
              </a:rPr>
              <a:t>Non-Dispersive Simulation</a:t>
            </a:r>
            <a:endParaRPr lang="en-US" sz="14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extShape 1"/>
          <p:cNvSpPr/>
          <p:nvPr/>
        </p:nvSpPr>
        <p:spPr>
          <a:xfrm>
            <a:off x="628560" y="936720"/>
            <a:ext cx="8154360" cy="52347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marL="228600" indent="-227965">
              <a:lnSpc>
                <a:spcPct val="90000"/>
              </a:lnSpc>
              <a:spcBef>
                <a:spcPts val="1000"/>
              </a:spcBef>
              <a:buClr>
                <a:srgbClr val="000000"/>
              </a:buClr>
              <a:buFont typeface="Arial" panose="020B0604020202090204"/>
              <a:buChar char="•"/>
            </a:pPr>
            <a:r>
              <a:rPr lang="en-US" sz="2000" b="0" strike="noStrike" spc="-1">
                <a:solidFill>
                  <a:srgbClr val="000000"/>
                </a:solidFill>
                <a:latin typeface="Calibri"/>
                <a:ea typeface="DejaVu Sans"/>
              </a:rPr>
              <a:t>Outside the simulation domain, pressure is zero, therefore any incident wave on this boundary is completely reflected.</a:t>
            </a:r>
            <a:endParaRPr lang="en-US" sz="2000" b="0" strike="noStrike" spc="-1">
              <a:latin typeface="Arial" panose="020B0604020202090204"/>
            </a:endParaRPr>
          </a:p>
          <a:p>
            <a:pPr marL="228600" indent="-227965">
              <a:lnSpc>
                <a:spcPct val="90000"/>
              </a:lnSpc>
              <a:spcBef>
                <a:spcPts val="1000"/>
              </a:spcBef>
              <a:buClr>
                <a:srgbClr val="000000"/>
              </a:buClr>
              <a:buFont typeface="Arial" panose="020B0604020202090204"/>
              <a:buChar char="•"/>
            </a:pPr>
            <a:r>
              <a:rPr lang="en-US" sz="2000" b="0" strike="noStrike" spc="-1">
                <a:solidFill>
                  <a:srgbClr val="000000"/>
                </a:solidFill>
                <a:latin typeface="Calibri"/>
                <a:ea typeface="DejaVu Sans"/>
              </a:rPr>
              <a:t>To avoid this artifact, an artificial absorbing boundary condition is used to absorb incoming wavefields.</a:t>
            </a:r>
            <a:endParaRPr lang="en-US" sz="2000" b="0" strike="noStrike" spc="-1">
              <a:latin typeface="Arial" panose="020B0604020202090204"/>
            </a:endParaRPr>
          </a:p>
          <a:p>
            <a:pPr marL="228600" indent="-227965">
              <a:lnSpc>
                <a:spcPct val="90000"/>
              </a:lnSpc>
              <a:spcBef>
                <a:spcPts val="1000"/>
              </a:spcBef>
              <a:buClr>
                <a:srgbClr val="000000"/>
              </a:buClr>
              <a:buFont typeface="Arial" panose="020B0604020202090204"/>
              <a:buChar char="•"/>
            </a:pPr>
            <a:r>
              <a:rPr lang="en-US" sz="2000" b="0" strike="noStrike" spc="-1">
                <a:solidFill>
                  <a:srgbClr val="000000"/>
                </a:solidFill>
                <a:latin typeface="Calibri"/>
                <a:ea typeface="DejaVu Sans"/>
              </a:rPr>
              <a:t>A classic method to model absorbing bounding conditions in the FDTD method is to use a perfectly matched layer (PML).</a:t>
            </a:r>
            <a:endParaRPr lang="en-US" sz="2000" b="0" strike="noStrike" spc="-1">
              <a:latin typeface="Arial" panose="020B0604020202090204"/>
            </a:endParaRPr>
          </a:p>
          <a:p>
            <a:pPr marL="228600" indent="-227965">
              <a:lnSpc>
                <a:spcPct val="90000"/>
              </a:lnSpc>
              <a:spcBef>
                <a:spcPts val="1000"/>
              </a:spcBef>
              <a:buClr>
                <a:srgbClr val="000000"/>
              </a:buClr>
              <a:buFont typeface="Arial" panose="020B0604020202090204"/>
              <a:buChar char="•"/>
            </a:pPr>
            <a:r>
              <a:rPr lang="en-US" sz="2000" b="0" strike="noStrike" spc="-1">
                <a:solidFill>
                  <a:srgbClr val="000000"/>
                </a:solidFill>
                <a:latin typeface="Calibri"/>
                <a:ea typeface="DejaVu Sans"/>
              </a:rPr>
              <a:t>The main idea behind the PML is:</a:t>
            </a:r>
            <a:endParaRPr lang="en-US" sz="2000" b="0" strike="noStrike" spc="-1">
              <a:latin typeface="Arial" panose="020B0604020202090204"/>
            </a:endParaRPr>
          </a:p>
          <a:p>
            <a:pPr marL="685800" lvl="1" indent="-227965">
              <a:lnSpc>
                <a:spcPct val="90000"/>
              </a:lnSpc>
              <a:spcBef>
                <a:spcPts val="1000"/>
              </a:spcBef>
              <a:buClr>
                <a:srgbClr val="000000"/>
              </a:buClr>
              <a:buFont typeface="Arial" panose="020B0604020202090204"/>
              <a:buChar char="•"/>
            </a:pPr>
            <a:r>
              <a:rPr lang="en-US" sz="1600" b="0" strike="noStrike" spc="-1">
                <a:solidFill>
                  <a:srgbClr val="000000"/>
                </a:solidFill>
                <a:latin typeface="Calibri"/>
                <a:ea typeface="DejaVu Sans"/>
              </a:rPr>
              <a:t>Given a plane wave propagating in a lossless medium</a:t>
            </a:r>
            <a:endParaRPr lang="en-US" sz="1600" b="0" strike="noStrike" spc="-1">
              <a:latin typeface="Arial" panose="020B0604020202090204"/>
            </a:endParaRPr>
          </a:p>
          <a:p>
            <a:pPr marL="685800" lvl="1" indent="-227965">
              <a:lnSpc>
                <a:spcPct val="90000"/>
              </a:lnSpc>
              <a:spcBef>
                <a:spcPts val="1000"/>
              </a:spcBef>
              <a:buClr>
                <a:srgbClr val="000000"/>
              </a:buClr>
              <a:buFont typeface="Arial" panose="020B0604020202090204"/>
              <a:buChar char="•"/>
            </a:pPr>
            <a:r>
              <a:rPr lang="en-US" sz="1600" b="0" strike="noStrike" spc="-1">
                <a:solidFill>
                  <a:srgbClr val="000000"/>
                </a:solidFill>
                <a:latin typeface="Calibri"/>
                <a:ea typeface="DejaVu Sans"/>
              </a:rPr>
              <a:t>Now consider the following ‘stretched’ coordinate system</a:t>
            </a:r>
            <a:endParaRPr lang="en-US" sz="1600" b="0" strike="noStrike" spc="-1">
              <a:latin typeface="Arial" panose="020B0604020202090204"/>
            </a:endParaRPr>
          </a:p>
          <a:p>
            <a:pPr marL="685800" lvl="1" indent="-227965">
              <a:lnSpc>
                <a:spcPct val="90000"/>
              </a:lnSpc>
              <a:spcBef>
                <a:spcPts val="1000"/>
              </a:spcBef>
              <a:buClr>
                <a:srgbClr val="000000"/>
              </a:buClr>
              <a:buFont typeface="Arial" panose="020B0604020202090204"/>
              <a:buChar char="•"/>
            </a:pPr>
            <a:r>
              <a:rPr lang="en-US" sz="1600" b="0" strike="noStrike" spc="-1">
                <a:solidFill>
                  <a:srgbClr val="000000"/>
                </a:solidFill>
                <a:latin typeface="Calibri"/>
                <a:ea typeface="DejaVu Sans"/>
              </a:rPr>
              <a:t>Now the plane wave is                       , attenuated in the new ‘stretched’ coordinate system. </a:t>
            </a:r>
            <a:endParaRPr lang="en-US" sz="1600" b="0" strike="noStrike" spc="-1">
              <a:latin typeface="Arial" panose="020B0604020202090204"/>
            </a:endParaRPr>
          </a:p>
          <a:p>
            <a:pPr>
              <a:lnSpc>
                <a:spcPct val="90000"/>
              </a:lnSpc>
              <a:spcBef>
                <a:spcPts val="1000"/>
              </a:spcBef>
            </a:pPr>
            <a:endParaRPr lang="en-US" sz="1600" b="0" strike="noStrike" spc="-1">
              <a:latin typeface="Arial" panose="020B0604020202090204"/>
            </a:endParaRPr>
          </a:p>
          <a:p>
            <a:pPr>
              <a:lnSpc>
                <a:spcPct val="90000"/>
              </a:lnSpc>
              <a:spcBef>
                <a:spcPts val="1000"/>
              </a:spcBef>
            </a:pPr>
            <a:endParaRPr lang="en-US" sz="1600" b="0" strike="noStrike" spc="-1">
              <a:latin typeface="Arial" panose="020B0604020202090204"/>
            </a:endParaRPr>
          </a:p>
          <a:p>
            <a:pPr>
              <a:lnSpc>
                <a:spcPct val="90000"/>
              </a:lnSpc>
              <a:spcBef>
                <a:spcPts val="1000"/>
              </a:spcBef>
            </a:pPr>
            <a:endParaRPr lang="en-US" sz="1600" b="0" strike="noStrike" spc="-1">
              <a:latin typeface="Arial" panose="020B0604020202090204"/>
            </a:endParaRPr>
          </a:p>
          <a:p>
            <a:pPr>
              <a:lnSpc>
                <a:spcPct val="90000"/>
              </a:lnSpc>
              <a:spcBef>
                <a:spcPts val="1000"/>
              </a:spcBef>
            </a:pPr>
            <a:endParaRPr lang="en-US" sz="1600" b="0" strike="noStrike" spc="-1">
              <a:latin typeface="Arial" panose="020B0604020202090204"/>
            </a:endParaRPr>
          </a:p>
          <a:p>
            <a:pPr>
              <a:lnSpc>
                <a:spcPct val="90000"/>
              </a:lnSpc>
              <a:spcBef>
                <a:spcPts val="1000"/>
              </a:spcBef>
              <a:tabLst>
                <a:tab pos="0" algn="l"/>
              </a:tabLst>
            </a:pPr>
            <a:endParaRPr lang="en-US" sz="1600" b="0" strike="noStrike" spc="-1">
              <a:latin typeface="Arial" panose="020B0604020202090204"/>
            </a:endParaRPr>
          </a:p>
          <a:p>
            <a:pPr>
              <a:lnSpc>
                <a:spcPct val="90000"/>
              </a:lnSpc>
              <a:spcBef>
                <a:spcPts val="1000"/>
              </a:spcBef>
              <a:tabLst>
                <a:tab pos="0" algn="l"/>
              </a:tabLst>
            </a:pPr>
            <a:endParaRPr lang="en-US" sz="1600" b="0" strike="noStrike" spc="-1">
              <a:latin typeface="Arial" panose="020B0604020202090204"/>
            </a:endParaRPr>
          </a:p>
          <a:p>
            <a:pPr>
              <a:lnSpc>
                <a:spcPct val="90000"/>
              </a:lnSpc>
              <a:spcBef>
                <a:spcPts val="1000"/>
              </a:spcBef>
              <a:tabLst>
                <a:tab pos="0" algn="l"/>
              </a:tabLst>
            </a:pPr>
            <a:endParaRPr lang="en-US" sz="1600" b="0" strike="noStrike" spc="-1">
              <a:latin typeface="Arial" panose="020B0604020202090204"/>
            </a:endParaRPr>
          </a:p>
        </p:txBody>
      </p:sp>
      <p:sp>
        <p:nvSpPr>
          <p:cNvPr id="207" name="TextShape 2"/>
          <p:cNvSpPr/>
          <p:nvPr/>
        </p:nvSpPr>
        <p:spPr>
          <a:xfrm>
            <a:off x="6458040" y="6356520"/>
            <a:ext cx="2056320" cy="3639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ctr">
            <a:noAutofit/>
          </a:bodyPr>
          <a:p>
            <a:pPr algn="r">
              <a:lnSpc>
                <a:spcPct val="100000"/>
              </a:lnSpc>
            </a:pPr>
            <a:fld id="{B32494BC-F411-4E7E-96F9-30F727F774A6}" type="slidenum">
              <a:rPr lang="en-US" sz="1200" b="1" strike="noStrike" spc="-1">
                <a:solidFill>
                  <a:srgbClr val="FFFFFF"/>
                </a:solidFill>
                <a:latin typeface="Arial" panose="020B0604020202090204"/>
                <a:ea typeface="DejaVu Sans"/>
              </a:rPr>
            </a:fld>
            <a:endParaRPr lang="en-US" sz="1200" b="0" strike="noStrike" spc="-1">
              <a:latin typeface="Arial" panose="020B0604020202090204"/>
            </a:endParaRPr>
          </a:p>
        </p:txBody>
      </p:sp>
      <p:sp>
        <p:nvSpPr>
          <p:cNvPr id="208" name="TextShape 3"/>
          <p:cNvSpPr/>
          <p:nvPr/>
        </p:nvSpPr>
        <p:spPr>
          <a:xfrm>
            <a:off x="2520" y="0"/>
            <a:ext cx="9140400" cy="821880"/>
          </a:xfrm>
          <a:prstGeom prst="rect">
            <a:avLst/>
          </a:prstGeom>
          <a:noFill/>
          <a:ln w="3240">
            <a:noFill/>
          </a:ln>
        </p:spPr>
        <p:style>
          <a:lnRef idx="0">
            <a:srgbClr val="FFFFFF"/>
          </a:lnRef>
          <a:fillRef idx="0">
            <a:srgbClr val="FFFFFF"/>
          </a:fillRef>
          <a:effectRef idx="0">
            <a:srgbClr val="FFFFFF"/>
          </a:effectRef>
          <a:fontRef idx="minor"/>
        </p:style>
        <p:txBody>
          <a:bodyPr lIns="90000" tIns="45000" rIns="90000" bIns="45000" anchor="ctr">
            <a:noAutofit/>
          </a:bodyPr>
          <a:p>
            <a:pPr algn="ctr">
              <a:lnSpc>
                <a:spcPct val="90000"/>
              </a:lnSpc>
            </a:pPr>
            <a:r>
              <a:rPr lang="en-US" sz="3600" b="1" strike="noStrike" spc="-1">
                <a:solidFill>
                  <a:srgbClr val="000000"/>
                </a:solidFill>
                <a:latin typeface="Calibri"/>
                <a:ea typeface="DejaVu Sans"/>
              </a:rPr>
              <a:t>Absorbing Boundary Conditions</a:t>
            </a:r>
            <a:endParaRPr lang="en-US" sz="3600" b="0" strike="noStrike" spc="-1">
              <a:latin typeface="Arial" panose="020B0604020202090204"/>
            </a:endParaRPr>
          </a:p>
        </p:txBody>
      </p:sp>
      <p:pic>
        <p:nvPicPr>
          <p:cNvPr id="209" name="Picture 20" descr="\documentclass{article}&#10;\usepackage{mathrsfs}  &#10;\usepackage{amsmath}&#10;\usepackage{amssymb}&#10;&#10;\DeclareMathOperator*{\argmin}{argmin}&#10;\DeclareMathOperator*{\argmax}{argmax}&#10;\newcommand*{\argminl}{\argmin\limits}&#10;\newcommand*{\argmaxl}{\argmax\limits}&#10;\pagestyle{empty}&#10;\begin{document}&#10;&#10;&#10;$e^{i k x}$&#10;&#10;\end{document}"/>
          <p:cNvPicPr/>
          <p:nvPr/>
        </p:nvPicPr>
        <p:blipFill>
          <a:blip r:embed="rId1"/>
          <a:stretch>
            <a:fillRect/>
          </a:stretch>
        </p:blipFill>
        <p:spPr>
          <a:xfrm>
            <a:off x="5839560" y="3390840"/>
            <a:ext cx="315000" cy="172440"/>
          </a:xfrm>
          <a:prstGeom prst="rect">
            <a:avLst/>
          </a:prstGeom>
          <a:ln w="0">
            <a:noFill/>
          </a:ln>
        </p:spPr>
      </p:pic>
      <p:pic>
        <p:nvPicPr>
          <p:cNvPr id="210" name="Picture 18" descr="\documentclass{article}&#10;\usepackage{mathrsfs}  &#10;\usepackage{amsmath}&#10;\usepackage{amssymb}&#10;&#10;\DeclareMathOperator*{\argmin}{argmin}&#10;\DeclareMathOperator*{\argmax}{argmax}&#10;\newcommand*{\argminl}{\argmin\limits}&#10;\newcommand*{\argmaxl}{\argmax\limits}&#10;\pagestyle{empty}&#10;\begin{document}&#10;&#10;&#10;$x = x' (a + i \alpha)$&#10;&#10;\end{document}"/>
          <p:cNvPicPr/>
          <p:nvPr/>
        </p:nvPicPr>
        <p:blipFill>
          <a:blip r:embed="rId2"/>
          <a:stretch>
            <a:fillRect/>
          </a:stretch>
        </p:blipFill>
        <p:spPr>
          <a:xfrm>
            <a:off x="6220440" y="3733920"/>
            <a:ext cx="1555560" cy="253800"/>
          </a:xfrm>
          <a:prstGeom prst="rect">
            <a:avLst/>
          </a:prstGeom>
          <a:ln w="0">
            <a:noFill/>
          </a:ln>
        </p:spPr>
      </p:pic>
      <p:pic>
        <p:nvPicPr>
          <p:cNvPr id="211" name="Picture 22" descr="\documentclass{article}&#10;\usepackage{mathrsfs}  &#10;\usepackage{amsmath}&#10;\usepackage{amssymb}&#10;&#10;\DeclareMathOperator*{\argmin}{argmin}&#10;\DeclareMathOperator*{\argmax}{argmax}&#10;\newcommand*{\argminl}{\argmin\limits}&#10;\newcommand*{\argmaxl}{\argmax\limits}&#10;\pagestyle{empty}&#10;\begin{document}&#10;&#10;&#10;$e^{i k a x' - \alpha k x'}$&#10;&#10;\end{document}"/>
          <p:cNvPicPr/>
          <p:nvPr/>
        </p:nvPicPr>
        <p:blipFill>
          <a:blip r:embed="rId3"/>
          <a:stretch>
            <a:fillRect/>
          </a:stretch>
        </p:blipFill>
        <p:spPr>
          <a:xfrm>
            <a:off x="3363120" y="4071600"/>
            <a:ext cx="917640" cy="19188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Shape 1"/>
          <p:cNvSpPr/>
          <p:nvPr/>
        </p:nvSpPr>
        <p:spPr>
          <a:xfrm>
            <a:off x="628560" y="936720"/>
            <a:ext cx="8154360" cy="52347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marL="343535" indent="-342900">
              <a:lnSpc>
                <a:spcPct val="150000"/>
              </a:lnSpc>
              <a:spcBef>
                <a:spcPts val="1000"/>
              </a:spcBef>
              <a:buClr>
                <a:srgbClr val="000000"/>
              </a:buClr>
              <a:buFont typeface="Arial" panose="020B0604020202090204"/>
              <a:buChar char="•"/>
            </a:pPr>
            <a:r>
              <a:rPr lang="en-US" sz="1800" b="0" strike="noStrike" spc="-1">
                <a:solidFill>
                  <a:srgbClr val="0D0C0C"/>
                </a:solidFill>
                <a:latin typeface="Calibri"/>
                <a:ea typeface="DejaVu Sans"/>
              </a:rPr>
              <a:t>A PACT discrete-to-discrete imaging system can be described as</a:t>
            </a:r>
            <a:endParaRPr lang="en-US" sz="1800" b="0" strike="noStrike" spc="-1">
              <a:latin typeface="Arial" panose="020B0604020202090204"/>
            </a:endParaRPr>
          </a:p>
          <a:p>
            <a:pPr marL="800735" lvl="1" indent="-342900">
              <a:lnSpc>
                <a:spcPct val="150000"/>
              </a:lnSpc>
              <a:spcBef>
                <a:spcPts val="1000"/>
              </a:spcBef>
              <a:buClr>
                <a:srgbClr val="000000"/>
              </a:buClr>
              <a:buFont typeface="Arial" panose="020B0604020202090204"/>
              <a:buChar char="•"/>
            </a:pPr>
            <a:r>
              <a:rPr lang="en-US" sz="1800" b="0" strike="noStrike" spc="-1">
                <a:solidFill>
                  <a:srgbClr val="0D0C0C"/>
                </a:solidFill>
                <a:latin typeface="Calibri"/>
                <a:ea typeface="DejaVu Sans"/>
              </a:rPr>
              <a:t>              </a:t>
            </a:r>
            <a:r>
              <a:rPr lang="en-US" sz="1600" b="0" strike="noStrike" spc="-1">
                <a:solidFill>
                  <a:srgbClr val="0D0C0C"/>
                </a:solidFill>
                <a:latin typeface="Calibri"/>
                <a:ea typeface="DejaVu Sans"/>
              </a:rPr>
              <a:t>, pressure traces at transducer locations.</a:t>
            </a:r>
            <a:endParaRPr lang="en-US" sz="1600" b="0" strike="noStrike" spc="-1">
              <a:latin typeface="Arial" panose="020B0604020202090204"/>
            </a:endParaRPr>
          </a:p>
          <a:p>
            <a:pPr marL="1257935" lvl="2" indent="-342900">
              <a:lnSpc>
                <a:spcPct val="100000"/>
              </a:lnSpc>
              <a:spcBef>
                <a:spcPts val="1000"/>
              </a:spcBef>
              <a:buClr>
                <a:srgbClr val="000000"/>
              </a:buClr>
              <a:buFont typeface="Arial" panose="020B0604020202090204"/>
              <a:buChar char="•"/>
            </a:pPr>
            <a:r>
              <a:rPr lang="en-US" sz="1600" b="0" strike="noStrike" spc="-1">
                <a:solidFill>
                  <a:srgbClr val="0D0C0C"/>
                </a:solidFill>
                <a:latin typeface="Calibri"/>
                <a:ea typeface="DejaVu Sans"/>
              </a:rPr>
              <a:t>A typical value for       (204,800 transducers x 5,000 time samples)</a:t>
            </a:r>
            <a:endParaRPr lang="en-US" sz="1600" b="0" strike="noStrike" spc="-1">
              <a:latin typeface="Arial" panose="020B0604020202090204"/>
            </a:endParaRPr>
          </a:p>
          <a:p>
            <a:pPr marL="800735" lvl="1" indent="-342900">
              <a:lnSpc>
                <a:spcPct val="150000"/>
              </a:lnSpc>
              <a:spcBef>
                <a:spcPts val="1000"/>
              </a:spcBef>
              <a:buClr>
                <a:srgbClr val="000000"/>
              </a:buClr>
              <a:buFont typeface="Arial" panose="020B0604020202090204"/>
              <a:buChar char="•"/>
            </a:pPr>
            <a:r>
              <a:rPr lang="en-US" sz="1600" b="0" strike="noStrike" spc="-1">
                <a:solidFill>
                  <a:srgbClr val="0D0C0C"/>
                </a:solidFill>
                <a:latin typeface="Calibri"/>
                <a:ea typeface="DejaVu Sans"/>
              </a:rPr>
              <a:t>                , sought-after initial pressure distribution (3-D image).</a:t>
            </a:r>
            <a:endParaRPr lang="en-US" sz="1600" b="0" strike="noStrike" spc="-1">
              <a:latin typeface="Arial" panose="020B0604020202090204"/>
            </a:endParaRPr>
          </a:p>
          <a:p>
            <a:pPr marL="1257935" lvl="2" indent="-342900">
              <a:lnSpc>
                <a:spcPct val="100000"/>
              </a:lnSpc>
              <a:spcBef>
                <a:spcPts val="1000"/>
              </a:spcBef>
              <a:buClr>
                <a:srgbClr val="000000"/>
              </a:buClr>
              <a:buFont typeface="Arial" panose="020B0604020202090204"/>
              <a:buChar char="•"/>
            </a:pPr>
            <a:r>
              <a:rPr lang="en-US" sz="1600" b="0" strike="noStrike" spc="-1">
                <a:solidFill>
                  <a:srgbClr val="0D0C0C"/>
                </a:solidFill>
                <a:latin typeface="Calibri"/>
                <a:ea typeface="DejaVu Sans"/>
              </a:rPr>
              <a:t>A typical value for      (1,280 x 1,280 x 688) </a:t>
            </a:r>
            <a:endParaRPr lang="en-US" sz="1600" b="0" strike="noStrike" spc="-1">
              <a:latin typeface="Arial" panose="020B0604020202090204"/>
            </a:endParaRPr>
          </a:p>
          <a:p>
            <a:pPr marL="800735" lvl="1" indent="-342900">
              <a:lnSpc>
                <a:spcPct val="150000"/>
              </a:lnSpc>
              <a:spcBef>
                <a:spcPts val="1000"/>
              </a:spcBef>
              <a:buClr>
                <a:srgbClr val="000000"/>
              </a:buClr>
              <a:buFont typeface="Arial" panose="020B0604020202090204"/>
              <a:buChar char="•"/>
            </a:pPr>
            <a:r>
              <a:rPr lang="en-US" sz="1600" b="0" strike="noStrike" spc="-1">
                <a:solidFill>
                  <a:srgbClr val="0D0C0C"/>
                </a:solidFill>
                <a:latin typeface="Calibri"/>
                <a:ea typeface="DejaVu Sans"/>
              </a:rPr>
              <a:t>                        , imaging operator representing an elastic wave propagation.</a:t>
            </a:r>
            <a:endParaRPr lang="en-US" sz="1600" b="0" strike="noStrike" spc="-1">
              <a:latin typeface="Arial" panose="020B0604020202090204"/>
            </a:endParaRPr>
          </a:p>
          <a:p>
            <a:pPr marL="343535" indent="-342900">
              <a:lnSpc>
                <a:spcPct val="150000"/>
              </a:lnSpc>
              <a:spcBef>
                <a:spcPts val="1000"/>
              </a:spcBef>
              <a:buClr>
                <a:srgbClr val="000000"/>
              </a:buClr>
              <a:buFont typeface="Arial" panose="020B0604020202090204"/>
              <a:buChar char="•"/>
            </a:pPr>
            <a:r>
              <a:rPr lang="en-US" sz="1800" b="0" strike="noStrike" spc="-1">
                <a:solidFill>
                  <a:srgbClr val="0D0C0C"/>
                </a:solidFill>
                <a:latin typeface="Calibri"/>
                <a:ea typeface="DejaVu Sans"/>
              </a:rPr>
              <a:t>The image reconstruction can be formulated as given    , estimate    .</a:t>
            </a:r>
            <a:endParaRPr lang="en-US" sz="1800" b="0" strike="noStrike" spc="-1">
              <a:latin typeface="Arial" panose="020B0604020202090204"/>
            </a:endParaRPr>
          </a:p>
          <a:p>
            <a:pPr marL="343535" indent="-342900">
              <a:lnSpc>
                <a:spcPct val="150000"/>
              </a:lnSpc>
              <a:spcBef>
                <a:spcPts val="1000"/>
              </a:spcBef>
              <a:buClr>
                <a:srgbClr val="000000"/>
              </a:buClr>
              <a:buFont typeface="Arial" panose="020B0604020202090204"/>
              <a:buChar char="•"/>
            </a:pPr>
            <a:r>
              <a:rPr lang="en-US" sz="1800" b="0" strike="noStrike" spc="-1">
                <a:solidFill>
                  <a:srgbClr val="0D0C0C"/>
                </a:solidFill>
                <a:latin typeface="Calibri"/>
                <a:ea typeface="DejaVu Sans"/>
              </a:rPr>
              <a:t>A classic approach is to use a gradient-based optimization approach</a:t>
            </a:r>
            <a:endParaRPr lang="en-US" sz="1800" b="0" strike="noStrike" spc="-1">
              <a:latin typeface="Arial" panose="020B0604020202090204"/>
            </a:endParaRPr>
          </a:p>
          <a:p>
            <a:pPr marL="800735" lvl="1" indent="-342900">
              <a:lnSpc>
                <a:spcPct val="100000"/>
              </a:lnSpc>
              <a:spcBef>
                <a:spcPts val="1000"/>
              </a:spcBef>
              <a:buClr>
                <a:srgbClr val="000000"/>
              </a:buClr>
              <a:buFont typeface="Arial" panose="020B0604020202090204"/>
              <a:buChar char="•"/>
            </a:pPr>
            <a:r>
              <a:rPr lang="en-US" sz="1600" b="0" strike="noStrike" spc="-1">
                <a:solidFill>
                  <a:srgbClr val="0D0C0C"/>
                </a:solidFill>
                <a:latin typeface="Calibri"/>
                <a:ea typeface="DejaVu Sans"/>
              </a:rPr>
              <a:t>This can be posed as                                   </a:t>
            </a:r>
            <a:endParaRPr lang="en-US" sz="1600" b="0" strike="noStrike" spc="-1">
              <a:latin typeface="Arial" panose="020B0604020202090204"/>
            </a:endParaRPr>
          </a:p>
          <a:p>
            <a:pPr marL="800735" lvl="1" indent="-342900">
              <a:lnSpc>
                <a:spcPct val="100000"/>
              </a:lnSpc>
              <a:spcBef>
                <a:spcPts val="1000"/>
              </a:spcBef>
              <a:buClr>
                <a:srgbClr val="000000"/>
              </a:buClr>
              <a:buFont typeface="Arial" panose="020B0604020202090204"/>
              <a:buChar char="•"/>
            </a:pPr>
            <a:r>
              <a:rPr lang="en-US" sz="1600" b="0" strike="noStrike" spc="-1">
                <a:solidFill>
                  <a:srgbClr val="0D0C0C"/>
                </a:solidFill>
                <a:latin typeface="Calibri"/>
                <a:ea typeface="DejaVu Sans"/>
              </a:rPr>
              <a:t>Gradient is w.r.t     is </a:t>
            </a:r>
            <a:endParaRPr lang="en-US" sz="1600" b="0" strike="noStrike" spc="-1">
              <a:latin typeface="Arial" panose="020B0604020202090204"/>
            </a:endParaRPr>
          </a:p>
          <a:p>
            <a:pPr marL="800735" lvl="1" indent="-342900">
              <a:lnSpc>
                <a:spcPct val="100000"/>
              </a:lnSpc>
              <a:spcBef>
                <a:spcPts val="1000"/>
              </a:spcBef>
              <a:buClr>
                <a:srgbClr val="000000"/>
              </a:buClr>
              <a:buFont typeface="Arial" panose="020B0604020202090204"/>
              <a:buChar char="•"/>
            </a:pPr>
            <a:r>
              <a:rPr lang="en-US" sz="1600" b="0" strike="noStrike" spc="-1">
                <a:solidFill>
                  <a:srgbClr val="0D0C0C"/>
                </a:solidFill>
                <a:latin typeface="Calibri"/>
                <a:ea typeface="DejaVu Sans"/>
              </a:rPr>
              <a:t>Needs to be evaluated matrix-free!</a:t>
            </a:r>
            <a:endParaRPr lang="en-US" sz="1600" b="0" strike="noStrike" spc="-1">
              <a:latin typeface="Arial" panose="020B0604020202090204"/>
            </a:endParaRPr>
          </a:p>
          <a:p>
            <a:pPr>
              <a:lnSpc>
                <a:spcPct val="90000"/>
              </a:lnSpc>
              <a:spcBef>
                <a:spcPts val="1000"/>
              </a:spcBef>
              <a:tabLst>
                <a:tab pos="0" algn="l"/>
              </a:tabLst>
            </a:pPr>
            <a:endParaRPr lang="en-US" sz="1600" b="0" strike="noStrike" spc="-1">
              <a:latin typeface="Arial" panose="020B0604020202090204"/>
            </a:endParaRPr>
          </a:p>
          <a:p>
            <a:pPr>
              <a:lnSpc>
                <a:spcPct val="90000"/>
              </a:lnSpc>
              <a:spcBef>
                <a:spcPts val="1000"/>
              </a:spcBef>
              <a:tabLst>
                <a:tab pos="0" algn="l"/>
              </a:tabLst>
            </a:pPr>
            <a:endParaRPr lang="en-US" sz="1600" b="0" strike="noStrike" spc="-1">
              <a:latin typeface="Arial" panose="020B0604020202090204"/>
            </a:endParaRPr>
          </a:p>
        </p:txBody>
      </p:sp>
      <p:sp>
        <p:nvSpPr>
          <p:cNvPr id="213" name="TextShape 2"/>
          <p:cNvSpPr/>
          <p:nvPr/>
        </p:nvSpPr>
        <p:spPr>
          <a:xfrm>
            <a:off x="6458040" y="6356520"/>
            <a:ext cx="2056320" cy="3639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ctr">
            <a:noAutofit/>
          </a:bodyPr>
          <a:p>
            <a:pPr algn="r">
              <a:lnSpc>
                <a:spcPct val="100000"/>
              </a:lnSpc>
            </a:pPr>
            <a:fld id="{7DEE7431-08CC-4011-BE12-0D341162CD71}" type="slidenum">
              <a:rPr lang="en-US" sz="1200" b="1" strike="noStrike" spc="-1">
                <a:solidFill>
                  <a:srgbClr val="FFFFFF"/>
                </a:solidFill>
                <a:latin typeface="Arial" panose="020B0604020202090204"/>
                <a:ea typeface="DejaVu Sans"/>
              </a:rPr>
            </a:fld>
            <a:endParaRPr lang="en-US" sz="1200" b="0" strike="noStrike" spc="-1">
              <a:latin typeface="Arial" panose="020B0604020202090204"/>
            </a:endParaRPr>
          </a:p>
        </p:txBody>
      </p:sp>
      <p:sp>
        <p:nvSpPr>
          <p:cNvPr id="214" name="TextShape 3"/>
          <p:cNvSpPr/>
          <p:nvPr/>
        </p:nvSpPr>
        <p:spPr>
          <a:xfrm>
            <a:off x="2520" y="0"/>
            <a:ext cx="9140400" cy="821880"/>
          </a:xfrm>
          <a:prstGeom prst="rect">
            <a:avLst/>
          </a:prstGeom>
          <a:noFill/>
          <a:ln w="3240">
            <a:noFill/>
          </a:ln>
        </p:spPr>
        <p:style>
          <a:lnRef idx="0">
            <a:srgbClr val="FFFFFF"/>
          </a:lnRef>
          <a:fillRef idx="0">
            <a:srgbClr val="FFFFFF"/>
          </a:fillRef>
          <a:effectRef idx="0">
            <a:srgbClr val="FFFFFF"/>
          </a:effectRef>
          <a:fontRef idx="minor"/>
        </p:style>
        <p:txBody>
          <a:bodyPr lIns="90000" tIns="45000" rIns="90000" bIns="45000" anchor="ctr">
            <a:noAutofit/>
          </a:bodyPr>
          <a:p>
            <a:pPr algn="ctr">
              <a:lnSpc>
                <a:spcPct val="90000"/>
              </a:lnSpc>
            </a:pPr>
            <a:r>
              <a:rPr lang="en-US" sz="3600" b="1" strike="noStrike" spc="-1">
                <a:solidFill>
                  <a:srgbClr val="000000"/>
                </a:solidFill>
                <a:latin typeface="Calibri"/>
                <a:ea typeface="DejaVu Sans"/>
              </a:rPr>
              <a:t>Model Based Reconstruction Approach</a:t>
            </a:r>
            <a:endParaRPr lang="en-US" sz="3600" b="0" strike="noStrike" spc="-1">
              <a:latin typeface="Arial" panose="020B0604020202090204"/>
            </a:endParaRPr>
          </a:p>
        </p:txBody>
      </p:sp>
      <p:pic>
        <p:nvPicPr>
          <p:cNvPr id="215" name="Picture 16" descr="\documentclass{article}&#10;\usepackage{mathrsfs}  &#10;\usepackage{amsmath}&#10;\usepackage{amssymb}&#10;&#10;\DeclareMathOperator*{\argmin}{argmin}&#10;\DeclareMathOperator*{\argmax}{argmax}&#10;\newcommand*{\argminl}{\argmin\limits}&#10;\newcommand*{\argmaxl}{\argmax\limits}&#10;\pagestyle{empty}&#10;\begin{document}&#10;&#10;&#10;$\mathbf{g} = \mathbf{H} \mathbf{f}$&#10;&#10;\end{document}"/>
          <p:cNvPicPr/>
          <p:nvPr/>
        </p:nvPicPr>
        <p:blipFill>
          <a:blip r:embed="rId1"/>
          <a:stretch>
            <a:fillRect/>
          </a:stretch>
        </p:blipFill>
        <p:spPr>
          <a:xfrm>
            <a:off x="7063920" y="1134720"/>
            <a:ext cx="734400" cy="203760"/>
          </a:xfrm>
          <a:prstGeom prst="rect">
            <a:avLst/>
          </a:prstGeom>
          <a:ln w="0">
            <a:noFill/>
          </a:ln>
        </p:spPr>
      </p:pic>
      <p:pic>
        <p:nvPicPr>
          <p:cNvPr id="216" name="Picture 28" descr="\documentclass{article}&#10;\usepackage{mathrsfs}  &#10;\usepackage{amsmath}&#10;\usepackage{amssymb}&#10;&#10;\DeclareMathOperator*{\argmin}{argmin}&#10;\DeclareMathOperator*{\argmax}{argmax}&#10;\newcommand*{\argminl}{\argmin\limits}&#10;\newcommand*{\argmaxl}{\argmax\limits}&#10;\pagestyle{empty}&#10;\begin{document}&#10;&#10;&#10;$\mathbf{g} \in \mathbb{R}^M$&#10;&#10;\end{document}"/>
          <p:cNvPicPr/>
          <p:nvPr/>
        </p:nvPicPr>
        <p:blipFill>
          <a:blip r:embed="rId2"/>
          <a:stretch>
            <a:fillRect/>
          </a:stretch>
        </p:blipFill>
        <p:spPr>
          <a:xfrm>
            <a:off x="1625760" y="1654560"/>
            <a:ext cx="667440" cy="210240"/>
          </a:xfrm>
          <a:prstGeom prst="rect">
            <a:avLst/>
          </a:prstGeom>
          <a:ln w="0">
            <a:noFill/>
          </a:ln>
        </p:spPr>
      </p:pic>
      <p:pic>
        <p:nvPicPr>
          <p:cNvPr id="217" name="Picture 30" descr="\documentclass{article}&#10;\usepackage{mathrsfs}  &#10;\usepackage{amsmath}&#10;\usepackage{amssymb}&#10;&#10;\DeclareMathOperator*{\argmin}{argmin}&#10;\DeclareMathOperator*{\argmax}{argmax}&#10;\newcommand*{\argminl}{\argmin\limits}&#10;\newcommand*{\argmaxl}{\argmax\limits}&#10;\pagestyle{empty}&#10;\begin{document}&#10;&#10;&#10;$\mathbf{f} \in \mathbb{R}^N$&#10;&#10;\end{document}"/>
          <p:cNvPicPr/>
          <p:nvPr/>
        </p:nvPicPr>
        <p:blipFill>
          <a:blip r:embed="rId3"/>
          <a:stretch>
            <a:fillRect/>
          </a:stretch>
        </p:blipFill>
        <p:spPr>
          <a:xfrm>
            <a:off x="1695960" y="2545200"/>
            <a:ext cx="616320" cy="177480"/>
          </a:xfrm>
          <a:prstGeom prst="rect">
            <a:avLst/>
          </a:prstGeom>
          <a:ln w="0">
            <a:noFill/>
          </a:ln>
        </p:spPr>
      </p:pic>
      <p:pic>
        <p:nvPicPr>
          <p:cNvPr id="218" name="Picture 48" descr="\documentclass{article}&#10;\usepackage{mathrsfs}  &#10;\usepackage{amsmath}&#10;\usepackage{amssymb}&#10;&#10;\DeclareMathOperator*{\argmin}{argmin}&#10;\DeclareMathOperator*{\argmax}{argmax}&#10;\newcommand*{\argminl}{\argmin\limits}&#10;\newcommand*{\argmaxl}{\argmax\limits}&#10;\pagestyle{empty}&#10;\begin{document}&#10;&#10;&#10;$\mathbf{H} \in \mathbb{R}^{M \times N}$&#10;&#10;\end{document}"/>
          <p:cNvPicPr/>
          <p:nvPr/>
        </p:nvPicPr>
        <p:blipFill>
          <a:blip r:embed="rId4"/>
          <a:stretch>
            <a:fillRect/>
          </a:stretch>
        </p:blipFill>
        <p:spPr>
          <a:xfrm>
            <a:off x="1631880" y="3412440"/>
            <a:ext cx="1001520" cy="177480"/>
          </a:xfrm>
          <a:prstGeom prst="rect">
            <a:avLst/>
          </a:prstGeom>
          <a:ln w="0">
            <a:noFill/>
          </a:ln>
        </p:spPr>
      </p:pic>
      <p:pic>
        <p:nvPicPr>
          <p:cNvPr id="219" name="Picture 40" descr="\documentclass{article}&#10;\usepackage{mathrsfs}  &#10;\usepackage{amsmath}&#10;\usepackage{amssymb}&#10;&#10;\DeclareMathOperator*{\argmin}{argmin}&#10;\DeclareMathOperator*{\argmax}{argmax}&#10;\newcommand*{\argminl}{\argmin\limits}&#10;\newcommand*{\argmaxl}{\argmax\limits}&#10;\pagestyle{empty}&#10;\begin{document}&#10;&#10;&#10;$\approx 10^9$&#10;&#10;\end{document}"/>
          <p:cNvPicPr/>
          <p:nvPr/>
        </p:nvPicPr>
        <p:blipFill>
          <a:blip r:embed="rId5"/>
          <a:stretch>
            <a:fillRect/>
          </a:stretch>
        </p:blipFill>
        <p:spPr>
          <a:xfrm>
            <a:off x="7431480" y="2089800"/>
            <a:ext cx="477360" cy="171360"/>
          </a:xfrm>
          <a:prstGeom prst="rect">
            <a:avLst/>
          </a:prstGeom>
          <a:ln w="0">
            <a:noFill/>
          </a:ln>
        </p:spPr>
      </p:pic>
      <p:pic>
        <p:nvPicPr>
          <p:cNvPr id="220" name="Picture 44" descr="\documentclass{article}&#10;\usepackage{mathrsfs}  &#10;\usepackage{amsmath}&#10;\usepackage{amssymb}&#10;&#10;\DeclareMathOperator*{\argmin}{argmin}&#10;\DeclareMathOperator*{\argmax}{argmax}&#10;\newcommand*{\argminl}{\argmin\limits}&#10;\newcommand*{\argmaxl}{\argmax\limits}&#10;\pagestyle{empty}&#10;\begin{document}&#10;&#10;&#10;$N$&#10;&#10;\end{document}"/>
          <p:cNvPicPr/>
          <p:nvPr/>
        </p:nvPicPr>
        <p:blipFill>
          <a:blip r:embed="rId6"/>
          <a:stretch>
            <a:fillRect/>
          </a:stretch>
        </p:blipFill>
        <p:spPr>
          <a:xfrm>
            <a:off x="3502440" y="2971440"/>
            <a:ext cx="169920" cy="137160"/>
          </a:xfrm>
          <a:prstGeom prst="rect">
            <a:avLst/>
          </a:prstGeom>
          <a:ln w="0">
            <a:noFill/>
          </a:ln>
        </p:spPr>
      </p:pic>
      <p:pic>
        <p:nvPicPr>
          <p:cNvPr id="221" name="Picture 50" descr="\documentclass{article}&#10;\usepackage{mathrsfs}  &#10;\usepackage{amsmath}&#10;\usepackage{amssymb}&#10;&#10;\DeclareMathOperator*{\argmin}{argmin}&#10;\DeclareMathOperator*{\argmax}{argmax}&#10;\newcommand*{\argminl}{\argmin\limits}&#10;\newcommand*{\argmaxl}{\argmax\limits}&#10;\pagestyle{empty}&#10;\begin{document}&#10;&#10;&#10;$\approx 10^9$&#10;&#10;\end{document}"/>
          <p:cNvPicPr/>
          <p:nvPr/>
        </p:nvPicPr>
        <p:blipFill>
          <a:blip r:embed="rId5"/>
          <a:stretch>
            <a:fillRect/>
          </a:stretch>
        </p:blipFill>
        <p:spPr>
          <a:xfrm>
            <a:off x="5531040" y="2928600"/>
            <a:ext cx="477360" cy="171360"/>
          </a:xfrm>
          <a:prstGeom prst="rect">
            <a:avLst/>
          </a:prstGeom>
          <a:ln w="0">
            <a:noFill/>
          </a:ln>
        </p:spPr>
      </p:pic>
      <p:pic>
        <p:nvPicPr>
          <p:cNvPr id="222" name="Picture 46" descr="\documentclass{article}&#10;\usepackage{mathrsfs}  &#10;\usepackage{amsmath}&#10;\usepackage{amssymb}&#10;&#10;\DeclareMathOperator*{\argmin}{argmin}&#10;\DeclareMathOperator*{\argmax}{argmax}&#10;\newcommand*{\argminl}{\argmin\limits}&#10;\newcommand*{\argmaxl}{\argmax\limits}&#10;\pagestyle{empty}&#10;\begin{document}&#10;&#10;&#10;$M$&#10;&#10;\end{document}"/>
          <p:cNvPicPr/>
          <p:nvPr/>
        </p:nvPicPr>
        <p:blipFill>
          <a:blip r:embed="rId7"/>
          <a:stretch>
            <a:fillRect/>
          </a:stretch>
        </p:blipFill>
        <p:spPr>
          <a:xfrm>
            <a:off x="3493080" y="2126160"/>
            <a:ext cx="201600" cy="137160"/>
          </a:xfrm>
          <a:prstGeom prst="rect">
            <a:avLst/>
          </a:prstGeom>
          <a:ln w="0">
            <a:noFill/>
          </a:ln>
        </p:spPr>
      </p:pic>
      <p:pic>
        <p:nvPicPr>
          <p:cNvPr id="223" name="Picture 53" descr="\documentclass{article}&#10;\usepackage{mathrsfs}  &#10;\usepackage{amsmath}&#10;\usepackage{amssymb}&#10;&#10;\DeclareMathOperator*{\argmin}{argmin}&#10;\DeclareMathOperator*{\argmax}{argmax}&#10;\newcommand*{\argminl}{\argmin\limits}&#10;\newcommand*{\argmaxl}{\argmax\limits}&#10;\pagestyle{empty}&#10;\begin{document}&#10;&#10;&#10;$\mathbf{g}$&#10;&#10;\end{document}"/>
          <p:cNvPicPr/>
          <p:nvPr/>
        </p:nvPicPr>
        <p:blipFill>
          <a:blip r:embed="rId8"/>
          <a:stretch>
            <a:fillRect/>
          </a:stretch>
        </p:blipFill>
        <p:spPr>
          <a:xfrm>
            <a:off x="6057000" y="3983760"/>
            <a:ext cx="119880" cy="148680"/>
          </a:xfrm>
          <a:prstGeom prst="rect">
            <a:avLst/>
          </a:prstGeom>
          <a:ln w="0">
            <a:noFill/>
          </a:ln>
        </p:spPr>
      </p:pic>
      <p:pic>
        <p:nvPicPr>
          <p:cNvPr id="224" name="Picture 57" descr="\documentclass{article}&#10;\usepackage{mathrsfs}  &#10;\usepackage{amsmath}&#10;\usepackage{amssymb}&#10;&#10;\DeclareMathOperator*{\argmin}{argmin}&#10;\DeclareMathOperator*{\argmax}{argmax}&#10;\newcommand*{\argminl}{\argmin\limits}&#10;\newcommand*{\argmaxl}{\argmax\limits}&#10;\pagestyle{empty}&#10;\begin{document}&#10;&#10;&#10;$\hat{\mathbf{f}}$&#10;&#10;\end{document}"/>
          <p:cNvPicPr/>
          <p:nvPr/>
        </p:nvPicPr>
        <p:blipFill>
          <a:blip r:embed="rId9"/>
          <a:stretch>
            <a:fillRect/>
          </a:stretch>
        </p:blipFill>
        <p:spPr>
          <a:xfrm>
            <a:off x="7179480" y="3874680"/>
            <a:ext cx="91080" cy="217440"/>
          </a:xfrm>
          <a:prstGeom prst="rect">
            <a:avLst/>
          </a:prstGeom>
          <a:ln w="0">
            <a:noFill/>
          </a:ln>
        </p:spPr>
      </p:pic>
      <p:pic>
        <p:nvPicPr>
          <p:cNvPr id="225" name="Picture 131" descr="\documentclass{article}&#10;\usepackage{mathrsfs}  &#10;\usepackage{amsmath}&#10;\usepackage{amssymb}&#10;&#10;\DeclareMathOperator*{\argmin}{argmin}&#10;\DeclareMathOperator*{\argmax}{argmax}&#10;\newcommand*{\argminl}{\argmin\limits}&#10;\newcommand*{\argmaxl}{\argmax\limits}&#10;\pagestyle{empty}&#10;\begin{document}&#10;&#10;&#10;$\mathbf{H}^\top (\mathbf{g} - \mathbf{H} \mathbf{f})$&#10;&#10;\end{document}"/>
          <p:cNvPicPr/>
          <p:nvPr/>
        </p:nvPicPr>
        <p:blipFill>
          <a:blip r:embed="rId10"/>
          <a:stretch>
            <a:fillRect/>
          </a:stretch>
        </p:blipFill>
        <p:spPr>
          <a:xfrm>
            <a:off x="3246120" y="5239080"/>
            <a:ext cx="1228320" cy="249120"/>
          </a:xfrm>
          <a:prstGeom prst="rect">
            <a:avLst/>
          </a:prstGeom>
          <a:ln w="0">
            <a:noFill/>
          </a:ln>
        </p:spPr>
      </p:pic>
      <p:pic>
        <p:nvPicPr>
          <p:cNvPr id="226" name="Picture 140" descr="\documentclass{article}&#10;\usepackage{mathrsfs}  &#10;\usepackage{amsmath}&#10;\usepackage{amssymb}&#10;&#10;\DeclareMathOperator*{\argmin}{argmin}&#10;\DeclareMathOperator*{\argmax}{argmax}&#10;\newcommand*{\argminl}{\argmin\limits}&#10;\newcommand*{\argmaxl}{\argmax\limits}&#10;\pagestyle{empty}&#10;\begin{document}&#10;&#10;&#10;$\text{min}_{\mathbf{f}} \, \frac{1}{2} ||\mathbf{g} - \mathbf{H} \mathbf{f}||^2_2$&#10;&#10;\end{document}"/>
          <p:cNvPicPr/>
          <p:nvPr/>
        </p:nvPicPr>
        <p:blipFill>
          <a:blip r:embed="rId11"/>
          <a:stretch>
            <a:fillRect/>
          </a:stretch>
        </p:blipFill>
        <p:spPr>
          <a:xfrm>
            <a:off x="3258360" y="4866480"/>
            <a:ext cx="1705680" cy="272160"/>
          </a:xfrm>
          <a:prstGeom prst="rect">
            <a:avLst/>
          </a:prstGeom>
          <a:ln w="0">
            <a:noFill/>
          </a:ln>
        </p:spPr>
      </p:pic>
      <p:pic>
        <p:nvPicPr>
          <p:cNvPr id="227" name="Picture 144" descr="\documentclass{article}&#10;\usepackage{mathrsfs}  &#10;\usepackage{amsmath}&#10;\usepackage{amssymb}&#10;&#10;\DeclareMathOperator*{\argmin}{argmin}&#10;\DeclareMathOperator*{\argmax}{argmax}&#10;\newcommand*{\argminl}{\argmin\limits}&#10;\newcommand*{\argmaxl}{\argmax\limits}&#10;\pagestyle{empty}&#10;\begin{document}&#10;&#10;&#10;$\mathbf{f}$&#10;&#10;\end{document}"/>
          <p:cNvPicPr/>
          <p:nvPr/>
        </p:nvPicPr>
        <p:blipFill>
          <a:blip r:embed="rId12"/>
          <a:stretch>
            <a:fillRect/>
          </a:stretch>
        </p:blipFill>
        <p:spPr>
          <a:xfrm>
            <a:off x="2896200" y="5287320"/>
            <a:ext cx="91080" cy="15840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TextShape 1"/>
          <p:cNvSpPr/>
          <p:nvPr/>
        </p:nvSpPr>
        <p:spPr>
          <a:xfrm>
            <a:off x="628560" y="936720"/>
            <a:ext cx="8154360" cy="52347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marL="342900" indent="-342900">
              <a:lnSpc>
                <a:spcPct val="150000"/>
              </a:lnSpc>
              <a:spcBef>
                <a:spcPts val="1000"/>
              </a:spcBef>
              <a:buClr>
                <a:srgbClr val="000000"/>
              </a:buClr>
              <a:buFont typeface="Arial" panose="020B0604020202090204"/>
              <a:buChar char="•"/>
              <a:tabLst>
                <a:tab pos="0" algn="l"/>
              </a:tabLst>
            </a:pPr>
            <a:r>
              <a:rPr lang="en-US" sz="2400" b="0" strike="noStrike" spc="-1">
                <a:solidFill>
                  <a:srgbClr val="000000"/>
                </a:solidFill>
                <a:latin typeface="Calibri"/>
                <a:ea typeface="DejaVu Sans"/>
              </a:rPr>
              <a:t>The matrix-vector product,                       , can be represented by the following process,</a:t>
            </a:r>
            <a:endParaRPr lang="en-US" sz="2400" b="0" strike="noStrike" spc="-1">
              <a:latin typeface="Arial" panose="020B0604020202090204"/>
            </a:endParaRPr>
          </a:p>
          <a:p>
            <a:pPr marL="914400" lvl="1" indent="-457200">
              <a:lnSpc>
                <a:spcPct val="150000"/>
              </a:lnSpc>
              <a:spcBef>
                <a:spcPts val="1000"/>
              </a:spcBef>
              <a:buClr>
                <a:srgbClr val="000000"/>
              </a:buClr>
              <a:buFont typeface="Arial" panose="020B0604020202090204"/>
              <a:buAutoNum type="arabicPeriod"/>
              <a:tabLst>
                <a:tab pos="0" algn="l"/>
              </a:tabLst>
            </a:pPr>
            <a:r>
              <a:rPr lang="en-US" sz="2400" b="0" strike="noStrike" spc="-1">
                <a:solidFill>
                  <a:srgbClr val="000000"/>
                </a:solidFill>
                <a:latin typeface="Calibri"/>
                <a:ea typeface="DejaVu Sans"/>
              </a:rPr>
              <a:t>Apply    as an initial condition on the elastic wave equation.</a:t>
            </a:r>
            <a:endParaRPr lang="en-US" sz="2400" b="0" strike="noStrike" spc="-1">
              <a:latin typeface="Arial" panose="020B0604020202090204"/>
            </a:endParaRPr>
          </a:p>
          <a:p>
            <a:pPr marL="914400" lvl="1" indent="-457200">
              <a:lnSpc>
                <a:spcPct val="150000"/>
              </a:lnSpc>
              <a:spcBef>
                <a:spcPts val="1000"/>
              </a:spcBef>
              <a:buClr>
                <a:srgbClr val="000000"/>
              </a:buClr>
              <a:buFont typeface="Arial" panose="020B0604020202090204"/>
              <a:buAutoNum type="arabicPeriod"/>
              <a:tabLst>
                <a:tab pos="0" algn="l"/>
              </a:tabLst>
            </a:pPr>
            <a:r>
              <a:rPr lang="en-US" sz="2400" b="0" strike="noStrike" spc="-1">
                <a:solidFill>
                  <a:srgbClr val="000000"/>
                </a:solidFill>
                <a:latin typeface="Calibri"/>
                <a:ea typeface="DejaVu Sans"/>
              </a:rPr>
              <a:t>Propagate using the FDTD method.</a:t>
            </a:r>
            <a:endParaRPr lang="en-US" sz="2400" b="0" strike="noStrike" spc="-1">
              <a:latin typeface="Arial" panose="020B0604020202090204"/>
            </a:endParaRPr>
          </a:p>
          <a:p>
            <a:pPr marL="914400" lvl="1" indent="-457200">
              <a:lnSpc>
                <a:spcPct val="150000"/>
              </a:lnSpc>
              <a:spcBef>
                <a:spcPts val="1000"/>
              </a:spcBef>
              <a:buClr>
                <a:srgbClr val="000000"/>
              </a:buClr>
              <a:buFont typeface="Arial" panose="020B0604020202090204"/>
              <a:buAutoNum type="arabicPeriod"/>
              <a:tabLst>
                <a:tab pos="0" algn="l"/>
              </a:tabLst>
            </a:pPr>
            <a:r>
              <a:rPr lang="en-US" sz="2400" b="0" strike="noStrike" spc="-1">
                <a:solidFill>
                  <a:srgbClr val="000000"/>
                </a:solidFill>
                <a:latin typeface="Calibri"/>
                <a:ea typeface="DejaVu Sans"/>
              </a:rPr>
              <a:t>The result of the matrix-vector-product is the pressure measured at the transducers.</a:t>
            </a:r>
            <a:endParaRPr lang="en-US" sz="2400" b="0" strike="noStrike" spc="-1">
              <a:latin typeface="Arial" panose="020B0604020202090204"/>
            </a:endParaRPr>
          </a:p>
          <a:p>
            <a:pPr>
              <a:lnSpc>
                <a:spcPct val="90000"/>
              </a:lnSpc>
              <a:spcBef>
                <a:spcPts val="1000"/>
              </a:spcBef>
              <a:tabLst>
                <a:tab pos="0" algn="l"/>
              </a:tabLst>
            </a:pPr>
            <a:endParaRPr lang="en-US" sz="2400" b="0" strike="noStrike" spc="-1">
              <a:latin typeface="Arial" panose="020B0604020202090204"/>
            </a:endParaRPr>
          </a:p>
        </p:txBody>
      </p:sp>
      <p:sp>
        <p:nvSpPr>
          <p:cNvPr id="229" name="TextShape 2"/>
          <p:cNvSpPr/>
          <p:nvPr/>
        </p:nvSpPr>
        <p:spPr>
          <a:xfrm>
            <a:off x="6458040" y="6356520"/>
            <a:ext cx="2056320" cy="3639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ctr">
            <a:noAutofit/>
          </a:bodyPr>
          <a:p>
            <a:pPr algn="r">
              <a:lnSpc>
                <a:spcPct val="100000"/>
              </a:lnSpc>
            </a:pPr>
            <a:fld id="{9006E216-57E4-4D22-BD2D-136DBE6D75C0}" type="slidenum">
              <a:rPr lang="en-US" sz="1200" b="1" strike="noStrike" spc="-1">
                <a:solidFill>
                  <a:srgbClr val="FFFFFF"/>
                </a:solidFill>
                <a:latin typeface="Arial" panose="020B0604020202090204"/>
                <a:ea typeface="DejaVu Sans"/>
              </a:rPr>
            </a:fld>
            <a:endParaRPr lang="en-US" sz="1200" b="0" strike="noStrike" spc="-1">
              <a:latin typeface="Arial" panose="020B0604020202090204"/>
            </a:endParaRPr>
          </a:p>
        </p:txBody>
      </p:sp>
      <p:sp>
        <p:nvSpPr>
          <p:cNvPr id="230" name="TextShape 3"/>
          <p:cNvSpPr/>
          <p:nvPr/>
        </p:nvSpPr>
        <p:spPr>
          <a:xfrm>
            <a:off x="2520" y="0"/>
            <a:ext cx="9140400" cy="821880"/>
          </a:xfrm>
          <a:prstGeom prst="rect">
            <a:avLst/>
          </a:prstGeom>
          <a:noFill/>
          <a:ln w="3240">
            <a:noFill/>
          </a:ln>
        </p:spPr>
        <p:style>
          <a:lnRef idx="0">
            <a:srgbClr val="FFFFFF"/>
          </a:lnRef>
          <a:fillRef idx="0">
            <a:srgbClr val="FFFFFF"/>
          </a:fillRef>
          <a:effectRef idx="0">
            <a:srgbClr val="FFFFFF"/>
          </a:effectRef>
          <a:fontRef idx="minor"/>
        </p:style>
        <p:txBody>
          <a:bodyPr lIns="90000" tIns="45000" rIns="90000" bIns="45000" anchor="ctr">
            <a:noAutofit/>
          </a:bodyPr>
          <a:p>
            <a:pPr algn="ctr">
              <a:lnSpc>
                <a:spcPct val="90000"/>
              </a:lnSpc>
            </a:pPr>
            <a:r>
              <a:rPr lang="en-US" sz="3600" b="1" strike="noStrike" spc="-1">
                <a:solidFill>
                  <a:srgbClr val="000000"/>
                </a:solidFill>
                <a:latin typeface="Calibri"/>
                <a:ea typeface="DejaVu Sans"/>
              </a:rPr>
              <a:t>Formulation of Forward Model</a:t>
            </a:r>
            <a:endParaRPr lang="en-US" sz="3600" b="0" strike="noStrike" spc="-1">
              <a:latin typeface="Arial" panose="020B0604020202090204"/>
            </a:endParaRPr>
          </a:p>
        </p:txBody>
      </p:sp>
      <p:pic>
        <p:nvPicPr>
          <p:cNvPr id="231" name="Picture 22" descr="\documentclass{article}&#10;\usepackage{mathrsfs}  &#10;\usepackage{amsmath}&#10;\usepackage{amssymb}&#10;&#10;\DeclareMathOperator*{\argmin}{argmin}&#10;\DeclareMathOperator*{\argmax}{argmax}&#10;\newcommand*{\argminl}{\argmin\limits}&#10;\newcommand*{\argmaxl}{\argmax\limits}&#10;\pagestyle{empty}&#10;\begin{document}&#10;&#10;&#10;$\mathbf{H} \hat{\mathbf{f}}, \hat{\mathbf{f}} \in \mathbb{R}^N$&#10;&#10;\end{document}"/>
          <p:cNvPicPr/>
          <p:nvPr/>
        </p:nvPicPr>
        <p:blipFill>
          <a:blip r:embed="rId1"/>
          <a:stretch>
            <a:fillRect/>
          </a:stretch>
        </p:blipFill>
        <p:spPr>
          <a:xfrm>
            <a:off x="4500000" y="1109880"/>
            <a:ext cx="1471680" cy="346680"/>
          </a:xfrm>
          <a:prstGeom prst="rect">
            <a:avLst/>
          </a:prstGeom>
          <a:ln w="0">
            <a:noFill/>
          </a:ln>
        </p:spPr>
      </p:pic>
      <p:pic>
        <p:nvPicPr>
          <p:cNvPr id="232" name="Picture 24" descr="\documentclass{article}&#10;\usepackage{mathrsfs}  &#10;\usepackage{amsmath}&#10;\usepackage{amssymb}&#10;&#10;\DeclareMathOperator*{\argmin}{argmin}&#10;\DeclareMathOperator*{\argmax}{argmax}&#10;\newcommand*{\argminl}{\argmin\limits}&#10;\newcommand*{\argmaxl}{\argmax\limits}&#10;\pagestyle{empty}&#10;\begin{document}&#10;&#10;&#10;$\hat{\mathbf{f}}$&#10;&#10;\end{document}"/>
          <p:cNvPicPr/>
          <p:nvPr/>
        </p:nvPicPr>
        <p:blipFill>
          <a:blip r:embed="rId2"/>
          <a:stretch>
            <a:fillRect/>
          </a:stretch>
        </p:blipFill>
        <p:spPr>
          <a:xfrm>
            <a:off x="2424600" y="2340360"/>
            <a:ext cx="121680" cy="29016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TextShape 1"/>
          <p:cNvSpPr/>
          <p:nvPr/>
        </p:nvSpPr>
        <p:spPr>
          <a:xfrm>
            <a:off x="628560" y="936720"/>
            <a:ext cx="8154360" cy="52347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marL="342900" indent="-342900">
              <a:lnSpc>
                <a:spcPct val="90000"/>
              </a:lnSpc>
              <a:spcBef>
                <a:spcPts val="1000"/>
              </a:spcBef>
              <a:buClr>
                <a:srgbClr val="000000"/>
              </a:buClr>
              <a:buFont typeface="Arial" panose="020B0604020202090204"/>
              <a:buChar char="•"/>
              <a:tabLst>
                <a:tab pos="0" algn="l"/>
              </a:tabLst>
            </a:pPr>
            <a:r>
              <a:rPr lang="en-US" sz="2800" b="0" strike="noStrike" spc="-1">
                <a:solidFill>
                  <a:srgbClr val="000000"/>
                </a:solidFill>
                <a:latin typeface="Calibri"/>
                <a:ea typeface="DejaVu Sans"/>
              </a:rPr>
              <a:t>The continuous, lossless, elastic wave equation is self-adjoint.</a:t>
            </a:r>
            <a:endParaRPr lang="en-US" sz="2800" b="0" strike="noStrike" spc="-1">
              <a:latin typeface="Arial" panose="020B0604020202090204"/>
            </a:endParaRPr>
          </a:p>
          <a:p>
            <a:pPr marL="800100" lvl="1" indent="-342900">
              <a:lnSpc>
                <a:spcPct val="90000"/>
              </a:lnSpc>
              <a:spcBef>
                <a:spcPts val="1000"/>
              </a:spcBef>
              <a:buClr>
                <a:srgbClr val="000000"/>
              </a:buClr>
              <a:buFont typeface="Arial" panose="020B0604020202090204"/>
              <a:buChar char="•"/>
              <a:tabLst>
                <a:tab pos="0" algn="l"/>
              </a:tabLst>
            </a:pPr>
            <a:r>
              <a:rPr lang="en-US" sz="2000" b="0" strike="noStrike" spc="-1">
                <a:solidFill>
                  <a:srgbClr val="000000"/>
                </a:solidFill>
                <a:latin typeface="Calibri"/>
                <a:ea typeface="DejaVu Sans"/>
              </a:rPr>
              <a:t>However, the discrete elastic wave equation is not necessarily self-adjoint.</a:t>
            </a:r>
            <a:endParaRPr lang="en-US" sz="2000" b="0" strike="noStrike" spc="-1">
              <a:latin typeface="Arial" panose="020B0604020202090204"/>
            </a:endParaRPr>
          </a:p>
          <a:p>
            <a:pPr marL="342900" indent="-342900">
              <a:lnSpc>
                <a:spcPct val="90000"/>
              </a:lnSpc>
              <a:spcBef>
                <a:spcPts val="1000"/>
              </a:spcBef>
              <a:buClr>
                <a:srgbClr val="000000"/>
              </a:buClr>
              <a:buFont typeface="Arial" panose="020B0604020202090204"/>
              <a:buChar char="•"/>
              <a:tabLst>
                <a:tab pos="0" algn="l"/>
              </a:tabLst>
            </a:pPr>
            <a:r>
              <a:rPr lang="en-US" sz="2800" b="0" strike="noStrike" spc="-1">
                <a:solidFill>
                  <a:srgbClr val="000000"/>
                </a:solidFill>
                <a:latin typeface="Calibri"/>
                <a:ea typeface="DejaVu Sans"/>
              </a:rPr>
              <a:t>The process for computing the adjoint matrix-vector product            is similar</a:t>
            </a:r>
            <a:endParaRPr lang="en-US" sz="2800" b="0" strike="noStrike" spc="-1">
              <a:latin typeface="Arial" panose="020B0604020202090204"/>
            </a:endParaRPr>
          </a:p>
          <a:p>
            <a:pPr marL="800100" lvl="1" indent="-342900">
              <a:lnSpc>
                <a:spcPct val="90000"/>
              </a:lnSpc>
              <a:spcBef>
                <a:spcPts val="1000"/>
              </a:spcBef>
              <a:buClr>
                <a:srgbClr val="000000"/>
              </a:buClr>
              <a:buFont typeface="Arial" panose="020B0604020202090204"/>
              <a:buChar char="•"/>
              <a:tabLst>
                <a:tab pos="0" algn="l"/>
              </a:tabLst>
            </a:pPr>
            <a:r>
              <a:rPr lang="en-US" sz="2000" b="0" strike="noStrike" spc="-1">
                <a:solidFill>
                  <a:srgbClr val="000000"/>
                </a:solidFill>
                <a:latin typeface="Calibri"/>
                <a:ea typeface="DejaVu Sans"/>
              </a:rPr>
              <a:t>Apply     as a forcing term at the transducer locations.</a:t>
            </a:r>
            <a:endParaRPr lang="en-US" sz="2000" b="0" strike="noStrike" spc="-1">
              <a:latin typeface="Arial" panose="020B0604020202090204"/>
            </a:endParaRPr>
          </a:p>
          <a:p>
            <a:pPr marL="800100" lvl="1" indent="-342900">
              <a:lnSpc>
                <a:spcPct val="90000"/>
              </a:lnSpc>
              <a:spcBef>
                <a:spcPts val="1000"/>
              </a:spcBef>
              <a:buClr>
                <a:srgbClr val="000000"/>
              </a:buClr>
              <a:buFont typeface="Arial" panose="020B0604020202090204"/>
              <a:buChar char="•"/>
              <a:tabLst>
                <a:tab pos="0" algn="l"/>
              </a:tabLst>
            </a:pPr>
            <a:r>
              <a:rPr lang="en-US" sz="2000" b="0" strike="noStrike" spc="-1">
                <a:solidFill>
                  <a:srgbClr val="000000"/>
                </a:solidFill>
                <a:latin typeface="Calibri"/>
                <a:ea typeface="DejaVu Sans"/>
              </a:rPr>
              <a:t>To satisfy terminus conditions, the adjoint wave equation is solved backwards in time using the FDTD method.</a:t>
            </a:r>
            <a:endParaRPr lang="en-US" sz="2000" b="0" strike="noStrike" spc="-1">
              <a:latin typeface="Arial" panose="020B0604020202090204"/>
            </a:endParaRPr>
          </a:p>
          <a:p>
            <a:pPr marL="800100" lvl="1" indent="-342900">
              <a:lnSpc>
                <a:spcPct val="90000"/>
              </a:lnSpc>
              <a:spcBef>
                <a:spcPts val="1000"/>
              </a:spcBef>
              <a:buClr>
                <a:srgbClr val="000000"/>
              </a:buClr>
              <a:buFont typeface="Arial" panose="020B0604020202090204"/>
              <a:buChar char="•"/>
              <a:tabLst>
                <a:tab pos="0" algn="l"/>
              </a:tabLst>
            </a:pPr>
            <a:r>
              <a:rPr lang="en-US" sz="2000" b="0" strike="noStrike" spc="-1">
                <a:solidFill>
                  <a:srgbClr val="000000"/>
                </a:solidFill>
                <a:latin typeface="Calibri"/>
                <a:ea typeface="DejaVu Sans"/>
              </a:rPr>
              <a:t>The solution of the adjoint-matrix-vector product is the pressure measured at </a:t>
            </a:r>
            <a:endParaRPr lang="en-US" sz="2000" b="0" strike="noStrike" spc="-1">
              <a:latin typeface="Arial" panose="020B0604020202090204"/>
            </a:endParaRPr>
          </a:p>
          <a:p>
            <a:pPr>
              <a:lnSpc>
                <a:spcPct val="90000"/>
              </a:lnSpc>
              <a:spcBef>
                <a:spcPts val="1000"/>
              </a:spcBef>
              <a:tabLst>
                <a:tab pos="0" algn="l"/>
              </a:tabLst>
            </a:pPr>
            <a:endParaRPr lang="en-US" sz="2000" b="0" strike="noStrike" spc="-1">
              <a:latin typeface="Arial" panose="020B0604020202090204"/>
            </a:endParaRPr>
          </a:p>
        </p:txBody>
      </p:sp>
      <p:sp>
        <p:nvSpPr>
          <p:cNvPr id="234" name="TextShape 2"/>
          <p:cNvSpPr/>
          <p:nvPr/>
        </p:nvSpPr>
        <p:spPr>
          <a:xfrm>
            <a:off x="6458040" y="6356520"/>
            <a:ext cx="2056320" cy="3639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ctr">
            <a:noAutofit/>
          </a:bodyPr>
          <a:p>
            <a:pPr algn="r">
              <a:lnSpc>
                <a:spcPct val="100000"/>
              </a:lnSpc>
            </a:pPr>
            <a:fld id="{2C8E6E08-CE7F-4071-913D-DDFDC849DA50}" type="slidenum">
              <a:rPr lang="en-US" sz="1200" b="1" strike="noStrike" spc="-1">
                <a:solidFill>
                  <a:srgbClr val="FFFFFF"/>
                </a:solidFill>
                <a:latin typeface="Arial" panose="020B0604020202090204"/>
                <a:ea typeface="DejaVu Sans"/>
              </a:rPr>
            </a:fld>
            <a:endParaRPr lang="en-US" sz="1200" b="0" strike="noStrike" spc="-1">
              <a:latin typeface="Arial" panose="020B0604020202090204"/>
            </a:endParaRPr>
          </a:p>
        </p:txBody>
      </p:sp>
      <p:sp>
        <p:nvSpPr>
          <p:cNvPr id="235" name="TextShape 3"/>
          <p:cNvSpPr/>
          <p:nvPr/>
        </p:nvSpPr>
        <p:spPr>
          <a:xfrm>
            <a:off x="2520" y="0"/>
            <a:ext cx="9140400" cy="821880"/>
          </a:xfrm>
          <a:prstGeom prst="rect">
            <a:avLst/>
          </a:prstGeom>
          <a:noFill/>
          <a:ln w="3240">
            <a:noFill/>
          </a:ln>
        </p:spPr>
        <p:style>
          <a:lnRef idx="0">
            <a:srgbClr val="FFFFFF"/>
          </a:lnRef>
          <a:fillRef idx="0">
            <a:srgbClr val="FFFFFF"/>
          </a:fillRef>
          <a:effectRef idx="0">
            <a:srgbClr val="FFFFFF"/>
          </a:effectRef>
          <a:fontRef idx="minor"/>
        </p:style>
        <p:txBody>
          <a:bodyPr lIns="90000" tIns="45000" rIns="90000" bIns="45000" anchor="ctr">
            <a:noAutofit/>
          </a:bodyPr>
          <a:p>
            <a:pPr algn="ctr">
              <a:lnSpc>
                <a:spcPct val="90000"/>
              </a:lnSpc>
            </a:pPr>
            <a:r>
              <a:rPr lang="en-US" sz="3600" b="1" strike="noStrike" spc="-1">
                <a:solidFill>
                  <a:srgbClr val="000000"/>
                </a:solidFill>
                <a:latin typeface="Calibri"/>
                <a:ea typeface="DejaVu Sans"/>
              </a:rPr>
              <a:t>Formulation of Adjoint Model</a:t>
            </a:r>
            <a:endParaRPr lang="en-US" sz="3600" b="0" strike="noStrike" spc="-1">
              <a:latin typeface="Arial" panose="020B0604020202090204"/>
            </a:endParaRPr>
          </a:p>
        </p:txBody>
      </p:sp>
      <p:pic>
        <p:nvPicPr>
          <p:cNvPr id="236" name="Picture 5" descr="\documentclass{article}&#10;\usepackage{mathrsfs}  &#10;\usepackage{amsmath}&#10;\usepackage{amssymb}&#10;&#10;\DeclareMathOperator*{\argmin}{argmin}&#10;\DeclareMathOperator*{\argmax}{argmax}&#10;\newcommand*{\argminl}{\argmin\limits}&#10;\newcommand*{\argmaxl}{\argmax\limits}&#10;\pagestyle{empty}&#10;\begin{document}&#10;&#10;&#10;$\mathbf{H}^\top \mathbf{p}$&#10;&#10;\end{document}"/>
          <p:cNvPicPr/>
          <p:nvPr/>
        </p:nvPicPr>
        <p:blipFill>
          <a:blip r:embed="rId1"/>
          <a:stretch>
            <a:fillRect/>
          </a:stretch>
        </p:blipFill>
        <p:spPr>
          <a:xfrm>
            <a:off x="2282760" y="2925000"/>
            <a:ext cx="758880" cy="368280"/>
          </a:xfrm>
          <a:prstGeom prst="rect">
            <a:avLst/>
          </a:prstGeom>
          <a:ln w="0">
            <a:noFill/>
          </a:ln>
        </p:spPr>
      </p:pic>
      <p:pic>
        <p:nvPicPr>
          <p:cNvPr id="237" name="Picture 22" descr="\documentclass{article}&#10;\usepackage{mathrsfs}  &#10;\usepackage{amsmath}&#10;\usepackage{amssymb}&#10;&#10;\DeclareMathOperator*{\argmin}{argmin}&#10;\DeclareMathOperator*{\argmax}{argmax}&#10;\newcommand*{\argminl}{\argmin\limits}&#10;\newcommand*{\argmaxl}{\argmax\limits}&#10;\pagestyle{empty}&#10;\begin{document}&#10;&#10;&#10;$\dot{\mathbf{u}}(\mathbf{r}, t) |_{t = t_f} = 0$&#10;&#10;\end{document}"/>
          <p:cNvPicPr/>
          <p:nvPr/>
        </p:nvPicPr>
        <p:blipFill>
          <a:blip r:embed="rId2"/>
          <a:stretch>
            <a:fillRect/>
          </a:stretch>
        </p:blipFill>
        <p:spPr>
          <a:xfrm>
            <a:off x="7369890" y="4208665"/>
            <a:ext cx="1628640" cy="279720"/>
          </a:xfrm>
          <a:prstGeom prst="rect">
            <a:avLst/>
          </a:prstGeom>
          <a:ln w="0">
            <a:noFill/>
          </a:ln>
        </p:spPr>
      </p:pic>
      <p:pic>
        <p:nvPicPr>
          <p:cNvPr id="238" name="Picture 18" descr="\documentclass{article}&#10;\usepackage{mathrsfs}  &#10;\usepackage{amsmath}&#10;\usepackage{amssymb}&#10;&#10;\DeclareMathOperator*{\argmin}{argmin}&#10;\DeclareMathOperator*{\argmax}{argmax}&#10;\newcommand*{\argminl}{\argmin\limits}&#10;\newcommand*{\argmaxl}{\argmax\limits}&#10;\pagestyle{empty}&#10;\begin{document}&#10;&#10;&#10;$\mathbf{p}$&#10;&#10;\end{document}"/>
          <p:cNvPicPr/>
          <p:nvPr/>
        </p:nvPicPr>
        <p:blipFill>
          <a:blip r:embed="rId3"/>
          <a:stretch>
            <a:fillRect/>
          </a:stretch>
        </p:blipFill>
        <p:spPr>
          <a:xfrm>
            <a:off x="2174400" y="3540960"/>
            <a:ext cx="142560" cy="160920"/>
          </a:xfrm>
          <a:prstGeom prst="rect">
            <a:avLst/>
          </a:prstGeom>
          <a:ln w="0">
            <a:noFill/>
          </a:ln>
        </p:spPr>
      </p:pic>
      <p:pic>
        <p:nvPicPr>
          <p:cNvPr id="239" name="Picture 20" descr="\documentclass{article}&#10;\usepackage{mathrsfs}  &#10;\usepackage{amsmath}&#10;\usepackage{amssymb}&#10;&#10;\DeclareMathOperator*{\argmin}{argmin}&#10;\DeclareMathOperator*{\argmax}{argmax}&#10;\newcommand*{\argminl}{\argmin\limits}&#10;\newcommand*{\argmaxl}{\argmax\limits}&#10;\pagestyle{empty}&#10;\begin{document}&#10;&#10;&#10;$t=0$&#10;&#10;\end{document}"/>
          <p:cNvPicPr/>
          <p:nvPr/>
        </p:nvPicPr>
        <p:blipFill>
          <a:blip r:embed="rId4"/>
          <a:stretch>
            <a:fillRect/>
          </a:stretch>
        </p:blipFill>
        <p:spPr>
          <a:xfrm>
            <a:off x="4152265" y="4935855"/>
            <a:ext cx="538480" cy="139065"/>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p:nvPr/>
        </p:nvSpPr>
        <p:spPr>
          <a:xfrm>
            <a:off x="628560" y="936720"/>
            <a:ext cx="8154360" cy="52347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marL="342900" indent="-342900">
              <a:lnSpc>
                <a:spcPct val="90000"/>
              </a:lnSpc>
              <a:spcBef>
                <a:spcPts val="1000"/>
              </a:spcBef>
              <a:buClr>
                <a:srgbClr val="000000"/>
              </a:buClr>
              <a:buFont typeface="Arial" panose="020B0604020202090204"/>
              <a:buChar char="•"/>
              <a:tabLst>
                <a:tab pos="0" algn="l"/>
              </a:tabLst>
            </a:pPr>
            <a:r>
              <a:rPr lang="en-US" sz="2400" b="0" strike="noStrike" spc="-1">
                <a:solidFill>
                  <a:srgbClr val="000000"/>
                </a:solidFill>
                <a:latin typeface="Calibri"/>
                <a:ea typeface="DejaVu Sans"/>
              </a:rPr>
              <a:t>Determining the elastic properties of the skull is difficult.</a:t>
            </a:r>
            <a:endParaRPr lang="en-US" sz="2400" b="0" strike="noStrike" spc="-1">
              <a:latin typeface="Arial" panose="020B0604020202090204"/>
            </a:endParaRPr>
          </a:p>
          <a:p>
            <a:pPr marL="800100" lvl="1" indent="-342900">
              <a:lnSpc>
                <a:spcPct val="90000"/>
              </a:lnSpc>
              <a:spcBef>
                <a:spcPts val="1000"/>
              </a:spcBef>
              <a:buClr>
                <a:srgbClr val="000000"/>
              </a:buClr>
              <a:buFont typeface="Arial" panose="020B0604020202090204"/>
              <a:buChar char="•"/>
              <a:tabLst>
                <a:tab pos="0" algn="l"/>
              </a:tabLst>
            </a:pPr>
            <a:r>
              <a:rPr lang="en-US" sz="1800" b="0" strike="noStrike" spc="-1">
                <a:solidFill>
                  <a:srgbClr val="000000"/>
                </a:solidFill>
                <a:latin typeface="Calibri"/>
                <a:ea typeface="DejaVu Sans"/>
              </a:rPr>
              <a:t>The shape of the skull can be obtained through adjunct CT/MRI data.</a:t>
            </a:r>
            <a:endParaRPr lang="en-US" sz="1800" b="0" strike="noStrike" spc="-1">
              <a:latin typeface="Arial" panose="020B0604020202090204"/>
            </a:endParaRPr>
          </a:p>
          <a:p>
            <a:pPr marL="800100" lvl="1" indent="-342900">
              <a:lnSpc>
                <a:spcPct val="90000"/>
              </a:lnSpc>
              <a:spcBef>
                <a:spcPts val="1000"/>
              </a:spcBef>
              <a:buClr>
                <a:srgbClr val="000000"/>
              </a:buClr>
              <a:buFont typeface="Arial" panose="020B0604020202090204"/>
              <a:buChar char="•"/>
              <a:tabLst>
                <a:tab pos="0" algn="l"/>
              </a:tabLst>
            </a:pPr>
            <a:r>
              <a:rPr lang="en-US" sz="1800" b="0" strike="noStrike" spc="-1">
                <a:solidFill>
                  <a:srgbClr val="000000"/>
                </a:solidFill>
                <a:latin typeface="Calibri"/>
                <a:ea typeface="DejaVu Sans"/>
              </a:rPr>
              <a:t>However, the elastic properties of the skull are subject-specific.</a:t>
            </a:r>
            <a:endParaRPr lang="en-US" sz="1800" b="0" strike="noStrike" spc="-1">
              <a:latin typeface="Arial" panose="020B0604020202090204"/>
            </a:endParaRPr>
          </a:p>
          <a:p>
            <a:pPr marL="342900" indent="-342900">
              <a:lnSpc>
                <a:spcPct val="90000"/>
              </a:lnSpc>
              <a:spcBef>
                <a:spcPts val="1000"/>
              </a:spcBef>
              <a:buClr>
                <a:srgbClr val="000000"/>
              </a:buClr>
              <a:buFont typeface="Arial" panose="020B0604020202090204"/>
              <a:buChar char="•"/>
              <a:tabLst>
                <a:tab pos="0" algn="l"/>
              </a:tabLst>
            </a:pPr>
            <a:r>
              <a:rPr lang="en-US" sz="2400" b="0" strike="noStrike" spc="-1">
                <a:solidFill>
                  <a:srgbClr val="000000"/>
                </a:solidFill>
                <a:latin typeface="Calibri"/>
                <a:ea typeface="DejaVu Sans"/>
              </a:rPr>
              <a:t>Solution: Joint-reconstruction of the initial pressure distribution and elastic properties of the skull.</a:t>
            </a:r>
            <a:endParaRPr lang="en-US" sz="2400" b="0" strike="noStrike" spc="-1">
              <a:latin typeface="Arial" panose="020B0604020202090204"/>
            </a:endParaRPr>
          </a:p>
          <a:p>
            <a:pPr marL="800100" lvl="1" indent="-342900">
              <a:lnSpc>
                <a:spcPct val="90000"/>
              </a:lnSpc>
              <a:spcBef>
                <a:spcPts val="1000"/>
              </a:spcBef>
              <a:buClr>
                <a:srgbClr val="000000"/>
              </a:buClr>
              <a:buFont typeface="Arial" panose="020B0604020202090204"/>
              <a:buChar char="•"/>
              <a:tabLst>
                <a:tab pos="0" algn="l"/>
              </a:tabLst>
            </a:pPr>
            <a:r>
              <a:rPr lang="en-US" sz="1800" b="0" strike="noStrike" spc="-1">
                <a:solidFill>
                  <a:srgbClr val="000000"/>
                </a:solidFill>
                <a:latin typeface="Calibri"/>
                <a:ea typeface="DejaVu Sans"/>
              </a:rPr>
              <a:t>A low dimensional model of the skull can address non-uniqueness of the reconstructed elastic parameters and initial pressure distribution (Poudel 2020).</a:t>
            </a:r>
            <a:endParaRPr lang="en-US" sz="1800" b="0" strike="noStrike" spc="-1">
              <a:latin typeface="Arial" panose="020B0604020202090204"/>
            </a:endParaRPr>
          </a:p>
          <a:p>
            <a:pPr marL="800100" lvl="1" indent="-342900">
              <a:lnSpc>
                <a:spcPct val="90000"/>
              </a:lnSpc>
              <a:spcBef>
                <a:spcPts val="1000"/>
              </a:spcBef>
              <a:buClr>
                <a:srgbClr val="000000"/>
              </a:buClr>
              <a:buFont typeface="Arial" panose="020B0604020202090204"/>
              <a:buChar char="•"/>
              <a:tabLst>
                <a:tab pos="0" algn="l"/>
              </a:tabLst>
            </a:pPr>
            <a:r>
              <a:rPr lang="en-US" sz="1800" b="0" strike="noStrike" spc="-1">
                <a:solidFill>
                  <a:srgbClr val="000000"/>
                </a:solidFill>
                <a:latin typeface="Calibri"/>
                <a:ea typeface="DejaVu Sans"/>
              </a:rPr>
              <a:t>This will improve image quality because the reconstructed elastic parameters are consistent with the measure data.</a:t>
            </a:r>
            <a:endParaRPr lang="en-US" sz="1800" b="0" strike="noStrike" spc="-1">
              <a:latin typeface="Arial" panose="020B0604020202090204"/>
            </a:endParaRPr>
          </a:p>
          <a:p>
            <a:pPr marL="342900" indent="-342900">
              <a:lnSpc>
                <a:spcPct val="90000"/>
              </a:lnSpc>
              <a:spcBef>
                <a:spcPts val="1000"/>
              </a:spcBef>
              <a:buClr>
                <a:srgbClr val="000000"/>
              </a:buClr>
              <a:buFont typeface="Arial" panose="020B0604020202090204"/>
              <a:buChar char="•"/>
              <a:tabLst>
                <a:tab pos="0" algn="l"/>
              </a:tabLst>
            </a:pPr>
            <a:r>
              <a:rPr lang="en-US" sz="2400" b="0" strike="noStrike" spc="-1">
                <a:solidFill>
                  <a:srgbClr val="000000"/>
                </a:solidFill>
                <a:latin typeface="Calibri"/>
                <a:ea typeface="DejaVu Sans"/>
              </a:rPr>
              <a:t>Solution: Apply a deep-learning network to compensate for the elastic properties of the skull.</a:t>
            </a:r>
            <a:endParaRPr lang="en-US" sz="2400" b="0" strike="noStrike" spc="-1">
              <a:latin typeface="Arial" panose="020B0604020202090204"/>
            </a:endParaRPr>
          </a:p>
          <a:p>
            <a:pPr marL="800100" lvl="1" indent="-342900">
              <a:lnSpc>
                <a:spcPct val="90000"/>
              </a:lnSpc>
              <a:spcBef>
                <a:spcPts val="1000"/>
              </a:spcBef>
              <a:buClr>
                <a:srgbClr val="000000"/>
              </a:buClr>
              <a:buFont typeface="Arial" panose="020B0604020202090204"/>
              <a:buChar char="•"/>
              <a:tabLst>
                <a:tab pos="0" algn="l"/>
              </a:tabLst>
            </a:pPr>
            <a:r>
              <a:rPr lang="en-US" sz="1800" b="0" strike="noStrike" spc="-1">
                <a:solidFill>
                  <a:srgbClr val="000000"/>
                </a:solidFill>
                <a:latin typeface="Calibri"/>
                <a:ea typeface="DejaVu Sans"/>
              </a:rPr>
              <a:t>A deep-learning network is used to compensate for artifacts caused model mismatches.</a:t>
            </a:r>
            <a:endParaRPr lang="en-US" sz="1800" b="0" strike="noStrike" spc="-1">
              <a:latin typeface="Arial" panose="020B0604020202090204"/>
            </a:endParaRPr>
          </a:p>
          <a:p>
            <a:pPr marL="800100" lvl="1" indent="-342900">
              <a:lnSpc>
                <a:spcPct val="90000"/>
              </a:lnSpc>
              <a:spcBef>
                <a:spcPts val="1000"/>
              </a:spcBef>
              <a:buClr>
                <a:srgbClr val="000000"/>
              </a:buClr>
              <a:buFont typeface="Arial" panose="020B0604020202090204"/>
              <a:buChar char="•"/>
              <a:tabLst>
                <a:tab pos="0" algn="l"/>
              </a:tabLst>
            </a:pPr>
            <a:r>
              <a:rPr lang="en-US" sz="1800" b="0" strike="noStrike" spc="-1">
                <a:solidFill>
                  <a:srgbClr val="000000"/>
                </a:solidFill>
                <a:latin typeface="Calibri"/>
                <a:ea typeface="DejaVu Sans"/>
              </a:rPr>
              <a:t>This bypasses the issue of estimating the elastic properties of the skull.</a:t>
            </a:r>
            <a:endParaRPr lang="en-US" sz="1800" b="0" strike="noStrike" spc="-1">
              <a:latin typeface="Arial" panose="020B0604020202090204"/>
            </a:endParaRPr>
          </a:p>
          <a:p>
            <a:pPr>
              <a:lnSpc>
                <a:spcPct val="90000"/>
              </a:lnSpc>
              <a:spcBef>
                <a:spcPts val="1000"/>
              </a:spcBef>
              <a:tabLst>
                <a:tab pos="0" algn="l"/>
              </a:tabLst>
            </a:pPr>
            <a:endParaRPr lang="en-US" sz="1800" b="0" strike="noStrike" spc="-1">
              <a:latin typeface="Arial" panose="020B0604020202090204"/>
            </a:endParaRPr>
          </a:p>
        </p:txBody>
      </p:sp>
      <p:sp>
        <p:nvSpPr>
          <p:cNvPr id="241" name="TextShape 2"/>
          <p:cNvSpPr/>
          <p:nvPr/>
        </p:nvSpPr>
        <p:spPr>
          <a:xfrm>
            <a:off x="6458040" y="6356520"/>
            <a:ext cx="2056320" cy="3639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ctr">
            <a:noAutofit/>
          </a:bodyPr>
          <a:p>
            <a:pPr algn="r">
              <a:lnSpc>
                <a:spcPct val="100000"/>
              </a:lnSpc>
            </a:pPr>
            <a:fld id="{833A9D88-2D07-457A-95C6-3CC77C738F1E}" type="slidenum">
              <a:rPr lang="en-US" sz="1200" b="1" strike="noStrike" spc="-1">
                <a:solidFill>
                  <a:srgbClr val="FFFFFF"/>
                </a:solidFill>
                <a:latin typeface="Arial" panose="020B0604020202090204"/>
                <a:ea typeface="DejaVu Sans"/>
              </a:rPr>
            </a:fld>
            <a:endParaRPr lang="en-US" sz="1200" b="0" strike="noStrike" spc="-1">
              <a:latin typeface="Arial" panose="020B0604020202090204"/>
            </a:endParaRPr>
          </a:p>
        </p:txBody>
      </p:sp>
      <p:sp>
        <p:nvSpPr>
          <p:cNvPr id="242" name="TextShape 3"/>
          <p:cNvSpPr/>
          <p:nvPr/>
        </p:nvSpPr>
        <p:spPr>
          <a:xfrm>
            <a:off x="2520" y="0"/>
            <a:ext cx="9140400" cy="821880"/>
          </a:xfrm>
          <a:prstGeom prst="rect">
            <a:avLst/>
          </a:prstGeom>
          <a:noFill/>
          <a:ln w="3240">
            <a:noFill/>
          </a:ln>
        </p:spPr>
        <p:style>
          <a:lnRef idx="0">
            <a:srgbClr val="FFFFFF"/>
          </a:lnRef>
          <a:fillRef idx="0">
            <a:srgbClr val="FFFFFF"/>
          </a:fillRef>
          <a:effectRef idx="0">
            <a:srgbClr val="FFFFFF"/>
          </a:effectRef>
          <a:fontRef idx="minor"/>
        </p:style>
        <p:txBody>
          <a:bodyPr lIns="90000" tIns="45000" rIns="90000" bIns="45000" anchor="ctr">
            <a:noAutofit/>
          </a:bodyPr>
          <a:p>
            <a:pPr algn="ctr">
              <a:lnSpc>
                <a:spcPct val="90000"/>
              </a:lnSpc>
            </a:pPr>
            <a:r>
              <a:rPr lang="en-US" sz="3600" b="1" strike="noStrike" spc="-1">
                <a:solidFill>
                  <a:srgbClr val="000000"/>
                </a:solidFill>
                <a:latin typeface="Calibri"/>
                <a:ea typeface="DejaVu Sans"/>
              </a:rPr>
              <a:t>Current Challenges</a:t>
            </a:r>
            <a:endParaRPr lang="en-US" sz="36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p:nvPr/>
        </p:nvSpPr>
        <p:spPr>
          <a:xfrm>
            <a:off x="598320" y="941040"/>
            <a:ext cx="8154360" cy="52347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marL="342900" indent="-342900">
              <a:lnSpc>
                <a:spcPct val="200000"/>
              </a:lnSpc>
              <a:spcBef>
                <a:spcPts val="1000"/>
              </a:spcBef>
              <a:buClr>
                <a:srgbClr val="000000"/>
              </a:buClr>
              <a:buFont typeface="Arial" panose="020B0604020202090204"/>
              <a:buChar char="•"/>
              <a:tabLst>
                <a:tab pos="0" algn="l"/>
              </a:tabLst>
            </a:pPr>
            <a:r>
              <a:rPr lang="en-US" sz="1800" b="0" strike="noStrike" spc="-1">
                <a:solidFill>
                  <a:srgbClr val="000000"/>
                </a:solidFill>
                <a:latin typeface="Calibri"/>
                <a:ea typeface="DejaVu Sans"/>
              </a:rPr>
              <a:t>Overview of limitations existing brain imaging modalities.</a:t>
            </a:r>
            <a:endParaRPr lang="en-US" sz="1800" b="0" strike="noStrike" spc="-1">
              <a:latin typeface="Arial" panose="020B0604020202090204"/>
            </a:endParaRPr>
          </a:p>
          <a:p>
            <a:pPr marL="342900" indent="-342900">
              <a:lnSpc>
                <a:spcPct val="200000"/>
              </a:lnSpc>
              <a:spcBef>
                <a:spcPts val="1000"/>
              </a:spcBef>
              <a:buClr>
                <a:srgbClr val="000000"/>
              </a:buClr>
              <a:buFont typeface="Arial" panose="020B0604020202090204"/>
              <a:buChar char="•"/>
              <a:tabLst>
                <a:tab pos="0" algn="l"/>
              </a:tabLst>
            </a:pPr>
            <a:r>
              <a:rPr lang="en-US" sz="1800" b="0" strike="noStrike" spc="-1">
                <a:solidFill>
                  <a:srgbClr val="000000"/>
                </a:solidFill>
                <a:latin typeface="Calibri"/>
                <a:ea typeface="DejaVu Sans"/>
              </a:rPr>
              <a:t>Introduce a novel imaging modality known as Photoacoustic Computed Tomography (PACT)</a:t>
            </a:r>
            <a:endParaRPr lang="en-US" sz="1800" b="0" strike="noStrike" spc="-1">
              <a:latin typeface="Arial" panose="020B0604020202090204"/>
            </a:endParaRPr>
          </a:p>
          <a:p>
            <a:pPr marL="342900" indent="-342900">
              <a:lnSpc>
                <a:spcPct val="200000"/>
              </a:lnSpc>
              <a:spcBef>
                <a:spcPts val="1000"/>
              </a:spcBef>
              <a:buClr>
                <a:srgbClr val="000000"/>
              </a:buClr>
              <a:buFont typeface="Arial" panose="020B0604020202090204"/>
              <a:buChar char="•"/>
              <a:tabLst>
                <a:tab pos="0" algn="l"/>
              </a:tabLst>
            </a:pPr>
            <a:r>
              <a:rPr lang="en-US" sz="1800" b="0" strike="noStrike" spc="-1">
                <a:solidFill>
                  <a:srgbClr val="000000"/>
                </a:solidFill>
                <a:latin typeface="Calibri"/>
                <a:ea typeface="DejaVu Sans"/>
              </a:rPr>
              <a:t>Challenges in the reconstruction process in PACT.</a:t>
            </a:r>
            <a:endParaRPr lang="en-US" sz="1800" b="0" strike="noStrike" spc="-1">
              <a:latin typeface="Arial" panose="020B0604020202090204"/>
            </a:endParaRPr>
          </a:p>
          <a:p>
            <a:pPr marL="342900" indent="-342900">
              <a:lnSpc>
                <a:spcPct val="200000"/>
              </a:lnSpc>
              <a:spcBef>
                <a:spcPts val="1000"/>
              </a:spcBef>
              <a:buClr>
                <a:srgbClr val="000000"/>
              </a:buClr>
              <a:buFont typeface="Arial" panose="020B0604020202090204"/>
              <a:buChar char="•"/>
              <a:tabLst>
                <a:tab pos="0" algn="l"/>
              </a:tabLst>
            </a:pPr>
            <a:r>
              <a:rPr lang="en-US" sz="1800" b="0" strike="noStrike" spc="-1">
                <a:solidFill>
                  <a:srgbClr val="000000"/>
                </a:solidFill>
                <a:latin typeface="Calibri"/>
                <a:ea typeface="DejaVu Sans"/>
              </a:rPr>
              <a:t>Formulation of an imaging model.</a:t>
            </a:r>
            <a:endParaRPr lang="en-US" sz="1800" b="0" strike="noStrike" spc="-1">
              <a:latin typeface="Arial" panose="020B0604020202090204"/>
            </a:endParaRPr>
          </a:p>
          <a:p>
            <a:pPr marL="342900" indent="-342900">
              <a:lnSpc>
                <a:spcPct val="200000"/>
              </a:lnSpc>
              <a:spcBef>
                <a:spcPts val="1000"/>
              </a:spcBef>
              <a:buClr>
                <a:srgbClr val="000000"/>
              </a:buClr>
              <a:buFont typeface="Arial" panose="020B0604020202090204"/>
              <a:buChar char="•"/>
              <a:tabLst>
                <a:tab pos="0" algn="l"/>
              </a:tabLst>
            </a:pPr>
            <a:r>
              <a:rPr lang="en-US" sz="1800" b="0" strike="noStrike" spc="-1">
                <a:solidFill>
                  <a:srgbClr val="000000"/>
                </a:solidFill>
                <a:latin typeface="Calibri"/>
                <a:ea typeface="DejaVu Sans"/>
              </a:rPr>
              <a:t>Apply the imaging model in a reconstruction framework.</a:t>
            </a:r>
            <a:endParaRPr lang="en-US" sz="1800" b="0" strike="noStrike" spc="-1">
              <a:latin typeface="Arial" panose="020B0604020202090204"/>
            </a:endParaRPr>
          </a:p>
          <a:p>
            <a:pPr>
              <a:lnSpc>
                <a:spcPct val="90000"/>
              </a:lnSpc>
              <a:spcBef>
                <a:spcPts val="1000"/>
              </a:spcBef>
              <a:tabLst>
                <a:tab pos="0" algn="l"/>
              </a:tabLst>
            </a:pPr>
            <a:endParaRPr lang="en-US" sz="1800" b="0" strike="noStrike" spc="-1">
              <a:latin typeface="Arial" panose="020B0604020202090204"/>
            </a:endParaRPr>
          </a:p>
          <a:p>
            <a:pPr>
              <a:lnSpc>
                <a:spcPct val="90000"/>
              </a:lnSpc>
              <a:spcBef>
                <a:spcPts val="1000"/>
              </a:spcBef>
              <a:tabLst>
                <a:tab pos="0" algn="l"/>
              </a:tabLst>
            </a:pPr>
            <a:endParaRPr lang="en-US" sz="1800" b="0" strike="noStrike" spc="-1">
              <a:latin typeface="Arial" panose="020B0604020202090204"/>
            </a:endParaRPr>
          </a:p>
          <a:p>
            <a:pPr>
              <a:lnSpc>
                <a:spcPct val="90000"/>
              </a:lnSpc>
              <a:spcBef>
                <a:spcPts val="1000"/>
              </a:spcBef>
              <a:tabLst>
                <a:tab pos="0" algn="l"/>
              </a:tabLst>
            </a:pPr>
            <a:endParaRPr lang="en-US" sz="1800" b="0" strike="noStrike" spc="-1">
              <a:latin typeface="Arial" panose="020B0604020202090204"/>
            </a:endParaRPr>
          </a:p>
        </p:txBody>
      </p:sp>
      <p:sp>
        <p:nvSpPr>
          <p:cNvPr id="101" name="TextShape 2"/>
          <p:cNvSpPr/>
          <p:nvPr/>
        </p:nvSpPr>
        <p:spPr>
          <a:xfrm>
            <a:off x="6458040" y="6356520"/>
            <a:ext cx="2056320" cy="3639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ctr">
            <a:noAutofit/>
          </a:bodyPr>
          <a:p>
            <a:pPr algn="r">
              <a:lnSpc>
                <a:spcPct val="100000"/>
              </a:lnSpc>
            </a:pPr>
            <a:fld id="{946E0B3E-E00E-4370-B7B2-E2C5D3068395}" type="slidenum">
              <a:rPr lang="en-US" sz="1200" b="1" strike="noStrike" spc="-1">
                <a:solidFill>
                  <a:srgbClr val="FFFFFF"/>
                </a:solidFill>
                <a:latin typeface="Arial" panose="020B0604020202090204"/>
                <a:ea typeface="DejaVu Sans"/>
              </a:rPr>
            </a:fld>
            <a:endParaRPr lang="en-US" sz="1200" b="0" strike="noStrike" spc="-1">
              <a:latin typeface="Arial" panose="020B0604020202090204"/>
            </a:endParaRPr>
          </a:p>
        </p:txBody>
      </p:sp>
      <p:sp>
        <p:nvSpPr>
          <p:cNvPr id="102" name="TextShape 3"/>
          <p:cNvSpPr/>
          <p:nvPr/>
        </p:nvSpPr>
        <p:spPr>
          <a:xfrm>
            <a:off x="2520" y="0"/>
            <a:ext cx="9140400" cy="821880"/>
          </a:xfrm>
          <a:prstGeom prst="rect">
            <a:avLst/>
          </a:prstGeom>
          <a:noFill/>
          <a:ln w="3240">
            <a:noFill/>
          </a:ln>
        </p:spPr>
        <p:style>
          <a:lnRef idx="0">
            <a:srgbClr val="FFFFFF"/>
          </a:lnRef>
          <a:fillRef idx="0">
            <a:srgbClr val="FFFFFF"/>
          </a:fillRef>
          <a:effectRef idx="0">
            <a:srgbClr val="FFFFFF"/>
          </a:effectRef>
          <a:fontRef idx="minor"/>
        </p:style>
        <p:txBody>
          <a:bodyPr lIns="90000" tIns="45000" rIns="90000" bIns="45000" anchor="ctr">
            <a:noAutofit/>
          </a:bodyPr>
          <a:p>
            <a:pPr algn="ctr">
              <a:lnSpc>
                <a:spcPct val="90000"/>
              </a:lnSpc>
            </a:pPr>
            <a:r>
              <a:rPr lang="en-US" sz="3600" b="1" strike="noStrike" spc="-1">
                <a:solidFill>
                  <a:srgbClr val="000000"/>
                </a:solidFill>
                <a:latin typeface="Calibri"/>
                <a:ea typeface="DejaVu Sans"/>
              </a:rPr>
              <a:t>Outline</a:t>
            </a:r>
            <a:endParaRPr lang="en-US" sz="3600" b="0" strike="noStrike" spc="-1">
              <a:latin typeface="Arial" panose="020B0604020202090204"/>
            </a:endParaRPr>
          </a:p>
        </p:txBody>
      </p:sp>
      <p:sp>
        <p:nvSpPr>
          <p:cNvPr id="103" name="Rectangle: Rounded Corners 4"/>
          <p:cNvSpPr/>
          <p:nvPr/>
        </p:nvSpPr>
        <p:spPr>
          <a:xfrm>
            <a:off x="7871040" y="17818200"/>
            <a:ext cx="4237920" cy="7780320"/>
          </a:xfrm>
          <a:prstGeom prst="roundRect">
            <a:avLst>
              <a:gd name="adj" fmla="val 16667"/>
            </a:avLst>
          </a:prstGeom>
          <a:solidFill>
            <a:schemeClr val="bg1"/>
          </a:solidFill>
          <a:ln w="9525">
            <a:solidFill>
              <a:srgbClr val="000000"/>
            </a:solidFill>
            <a:round/>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Shape 1"/>
          <p:cNvSpPr/>
          <p:nvPr/>
        </p:nvSpPr>
        <p:spPr>
          <a:xfrm>
            <a:off x="628560" y="936720"/>
            <a:ext cx="8154360" cy="52347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marL="228600" indent="-227965">
              <a:lnSpc>
                <a:spcPct val="90000"/>
              </a:lnSpc>
              <a:spcBef>
                <a:spcPts val="1000"/>
              </a:spcBef>
              <a:buClr>
                <a:srgbClr val="000000"/>
              </a:buClr>
              <a:buFont typeface="Arial" panose="020B0604020202090204"/>
              <a:buChar char="•"/>
            </a:pPr>
            <a:r>
              <a:rPr lang="en-US" sz="2000" b="0" strike="noStrike" spc="-1">
                <a:solidFill>
                  <a:srgbClr val="000000"/>
                </a:solidFill>
                <a:latin typeface="Calibri"/>
                <a:ea typeface="DejaVu Sans"/>
              </a:rPr>
              <a:t>Overview of available brain imaging modalities and their limitations.</a:t>
            </a:r>
            <a:endParaRPr lang="en-US" sz="2000" b="0" strike="noStrike" spc="-1">
              <a:latin typeface="Arial" panose="020B0604020202090204"/>
            </a:endParaRPr>
          </a:p>
          <a:p>
            <a:pPr marL="228600" indent="-227965">
              <a:lnSpc>
                <a:spcPct val="90000"/>
              </a:lnSpc>
              <a:spcBef>
                <a:spcPts val="1000"/>
              </a:spcBef>
              <a:buClr>
                <a:srgbClr val="000000"/>
              </a:buClr>
              <a:buFont typeface="Arial" panose="020B0604020202090204"/>
              <a:buChar char="•"/>
            </a:pPr>
            <a:r>
              <a:rPr lang="en-US" sz="2000" b="0" strike="noStrike" spc="-1">
                <a:solidFill>
                  <a:srgbClr val="000000"/>
                </a:solidFill>
                <a:latin typeface="Calibri"/>
                <a:ea typeface="DejaVu Sans"/>
              </a:rPr>
              <a:t>Introduced Photoacoustic Computed Tomography (PACT) and how PACT overcomes these limitations.</a:t>
            </a:r>
            <a:endParaRPr lang="en-US" sz="2000" b="0" strike="noStrike" spc="-1">
              <a:latin typeface="Arial" panose="020B0604020202090204"/>
            </a:endParaRPr>
          </a:p>
          <a:p>
            <a:pPr marL="228600" indent="-227965">
              <a:lnSpc>
                <a:spcPct val="90000"/>
              </a:lnSpc>
              <a:spcBef>
                <a:spcPts val="1000"/>
              </a:spcBef>
              <a:buClr>
                <a:srgbClr val="000000"/>
              </a:buClr>
              <a:buFont typeface="Arial" panose="020B0604020202090204"/>
              <a:buChar char="•"/>
            </a:pPr>
            <a:r>
              <a:rPr lang="en-US" sz="2000" b="0" strike="noStrike" spc="-1">
                <a:solidFill>
                  <a:srgbClr val="000000"/>
                </a:solidFill>
                <a:latin typeface="Calibri"/>
                <a:ea typeface="DejaVu Sans"/>
              </a:rPr>
              <a:t>Challenges in transcranial PACT image reconstruction.</a:t>
            </a:r>
            <a:endParaRPr lang="en-US" sz="2000" b="0" strike="noStrike" spc="-1">
              <a:latin typeface="Arial" panose="020B0604020202090204"/>
            </a:endParaRPr>
          </a:p>
          <a:p>
            <a:pPr marL="228600" indent="-227965">
              <a:lnSpc>
                <a:spcPct val="90000"/>
              </a:lnSpc>
              <a:spcBef>
                <a:spcPts val="1000"/>
              </a:spcBef>
              <a:buClr>
                <a:srgbClr val="000000"/>
              </a:buClr>
              <a:buFont typeface="Arial" panose="020B0604020202090204"/>
              <a:buChar char="•"/>
            </a:pPr>
            <a:r>
              <a:rPr lang="en-US" sz="2000" b="0" strike="noStrike" spc="-1">
                <a:solidFill>
                  <a:srgbClr val="000000"/>
                </a:solidFill>
                <a:latin typeface="Calibri"/>
                <a:ea typeface="DejaVu Sans"/>
              </a:rPr>
              <a:t>Formulated an imaging model based on the elastic wave equation to address these challenges.</a:t>
            </a:r>
            <a:endParaRPr lang="en-US" sz="2000" b="0" strike="noStrike" spc="-1">
              <a:latin typeface="Arial" panose="020B0604020202090204"/>
            </a:endParaRPr>
          </a:p>
          <a:p>
            <a:pPr marL="228600" indent="-227965">
              <a:lnSpc>
                <a:spcPct val="90000"/>
              </a:lnSpc>
              <a:spcBef>
                <a:spcPts val="1000"/>
              </a:spcBef>
              <a:buClr>
                <a:srgbClr val="000000"/>
              </a:buClr>
              <a:buFont typeface="Arial" panose="020B0604020202090204"/>
              <a:buChar char="•"/>
            </a:pPr>
            <a:r>
              <a:rPr lang="en-US" sz="2000" b="0" strike="noStrike" spc="-1">
                <a:solidFill>
                  <a:srgbClr val="000000"/>
                </a:solidFill>
                <a:latin typeface="Calibri"/>
                <a:ea typeface="DejaVu Sans"/>
              </a:rPr>
              <a:t>Used the finite-difference-time-domain (FDTD) method to solve the elastic wave equation numerically.</a:t>
            </a:r>
            <a:endParaRPr lang="en-US" sz="2000" b="0" strike="noStrike" spc="-1">
              <a:latin typeface="Arial" panose="020B0604020202090204"/>
            </a:endParaRPr>
          </a:p>
          <a:p>
            <a:pPr marL="228600" indent="-227965">
              <a:lnSpc>
                <a:spcPct val="90000"/>
              </a:lnSpc>
              <a:spcBef>
                <a:spcPts val="1000"/>
              </a:spcBef>
              <a:buClr>
                <a:srgbClr val="000000"/>
              </a:buClr>
              <a:buFont typeface="Arial" panose="020B0604020202090204"/>
              <a:buChar char="•"/>
            </a:pPr>
            <a:r>
              <a:rPr lang="en-US" sz="2000" b="0" strike="noStrike" spc="-1">
                <a:solidFill>
                  <a:srgbClr val="000000"/>
                </a:solidFill>
                <a:latin typeface="Calibri"/>
                <a:ea typeface="DejaVu Sans"/>
              </a:rPr>
              <a:t>Introduced a model-based image reconstruction framework that uses a gradient optimization approach.</a:t>
            </a:r>
            <a:endParaRPr lang="en-US" sz="2000" b="0" strike="noStrike" spc="-1">
              <a:latin typeface="Arial" panose="020B0604020202090204"/>
            </a:endParaRPr>
          </a:p>
          <a:p>
            <a:pPr marL="228600" indent="-227965">
              <a:lnSpc>
                <a:spcPct val="90000"/>
              </a:lnSpc>
              <a:spcBef>
                <a:spcPts val="1000"/>
              </a:spcBef>
              <a:buClr>
                <a:srgbClr val="000000"/>
              </a:buClr>
              <a:buFont typeface="Arial" panose="020B0604020202090204"/>
              <a:buChar char="•"/>
            </a:pPr>
            <a:r>
              <a:rPr lang="en-US" sz="2000" b="0" strike="noStrike" spc="-1">
                <a:solidFill>
                  <a:srgbClr val="000000"/>
                </a:solidFill>
                <a:latin typeface="Calibri"/>
                <a:ea typeface="DejaVu Sans"/>
              </a:rPr>
              <a:t>Current challenges</a:t>
            </a:r>
            <a:endParaRPr lang="en-US" sz="2000" b="0" strike="noStrike" spc="-1">
              <a:latin typeface="Arial" panose="020B0604020202090204"/>
            </a:endParaRPr>
          </a:p>
          <a:p>
            <a:pPr>
              <a:lnSpc>
                <a:spcPct val="90000"/>
              </a:lnSpc>
              <a:spcBef>
                <a:spcPts val="1000"/>
              </a:spcBef>
            </a:pPr>
            <a:endParaRPr lang="en-US" sz="2000" b="0" strike="noStrike" spc="-1">
              <a:latin typeface="Arial" panose="020B0604020202090204"/>
            </a:endParaRPr>
          </a:p>
          <a:p>
            <a:pPr>
              <a:lnSpc>
                <a:spcPct val="90000"/>
              </a:lnSpc>
              <a:spcBef>
                <a:spcPts val="1000"/>
              </a:spcBef>
            </a:pPr>
            <a:endParaRPr lang="en-US" sz="2000" b="0" strike="noStrike" spc="-1">
              <a:latin typeface="Arial" panose="020B0604020202090204"/>
            </a:endParaRPr>
          </a:p>
          <a:p>
            <a:pPr>
              <a:lnSpc>
                <a:spcPct val="90000"/>
              </a:lnSpc>
              <a:spcBef>
                <a:spcPts val="1000"/>
              </a:spcBef>
              <a:tabLst>
                <a:tab pos="0" algn="l"/>
              </a:tabLst>
            </a:pPr>
            <a:endParaRPr lang="en-US" sz="2000" b="0" strike="noStrike" spc="-1">
              <a:latin typeface="Arial" panose="020B0604020202090204"/>
            </a:endParaRPr>
          </a:p>
          <a:p>
            <a:pPr>
              <a:lnSpc>
                <a:spcPct val="90000"/>
              </a:lnSpc>
              <a:spcBef>
                <a:spcPts val="1000"/>
              </a:spcBef>
              <a:tabLst>
                <a:tab pos="0" algn="l"/>
              </a:tabLst>
            </a:pPr>
            <a:endParaRPr lang="en-US" sz="2000" b="0" strike="noStrike" spc="-1">
              <a:latin typeface="Arial" panose="020B0604020202090204"/>
            </a:endParaRPr>
          </a:p>
          <a:p>
            <a:pPr>
              <a:lnSpc>
                <a:spcPct val="90000"/>
              </a:lnSpc>
              <a:spcBef>
                <a:spcPts val="1000"/>
              </a:spcBef>
              <a:tabLst>
                <a:tab pos="0" algn="l"/>
              </a:tabLst>
            </a:pPr>
            <a:endParaRPr lang="en-US" sz="2000" b="0" strike="noStrike" spc="-1">
              <a:latin typeface="Arial" panose="020B0604020202090204"/>
            </a:endParaRPr>
          </a:p>
        </p:txBody>
      </p:sp>
      <p:sp>
        <p:nvSpPr>
          <p:cNvPr id="244" name="TextShape 2"/>
          <p:cNvSpPr/>
          <p:nvPr/>
        </p:nvSpPr>
        <p:spPr>
          <a:xfrm>
            <a:off x="6458040" y="6356520"/>
            <a:ext cx="2056320" cy="3639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ctr">
            <a:noAutofit/>
          </a:bodyPr>
          <a:p>
            <a:pPr algn="r">
              <a:lnSpc>
                <a:spcPct val="100000"/>
              </a:lnSpc>
            </a:pPr>
            <a:fld id="{B2E0A875-F503-4F61-B0C6-F49313E81D2E}" type="slidenum">
              <a:rPr lang="en-US" sz="1200" b="1" strike="noStrike" spc="-1">
                <a:solidFill>
                  <a:srgbClr val="FFFFFF"/>
                </a:solidFill>
                <a:latin typeface="Arial" panose="020B0604020202090204"/>
                <a:ea typeface="DejaVu Sans"/>
              </a:rPr>
            </a:fld>
            <a:endParaRPr lang="en-US" sz="1200" b="0" strike="noStrike" spc="-1">
              <a:latin typeface="Arial" panose="020B0604020202090204"/>
            </a:endParaRPr>
          </a:p>
        </p:txBody>
      </p:sp>
      <p:sp>
        <p:nvSpPr>
          <p:cNvPr id="245" name="TextShape 3"/>
          <p:cNvSpPr/>
          <p:nvPr/>
        </p:nvSpPr>
        <p:spPr>
          <a:xfrm>
            <a:off x="2520" y="0"/>
            <a:ext cx="9140400" cy="821880"/>
          </a:xfrm>
          <a:prstGeom prst="rect">
            <a:avLst/>
          </a:prstGeom>
          <a:noFill/>
          <a:ln w="3240">
            <a:noFill/>
          </a:ln>
        </p:spPr>
        <p:style>
          <a:lnRef idx="0">
            <a:srgbClr val="FFFFFF"/>
          </a:lnRef>
          <a:fillRef idx="0">
            <a:srgbClr val="FFFFFF"/>
          </a:fillRef>
          <a:effectRef idx="0">
            <a:srgbClr val="FFFFFF"/>
          </a:effectRef>
          <a:fontRef idx="minor"/>
        </p:style>
        <p:txBody>
          <a:bodyPr lIns="90000" tIns="45000" rIns="90000" bIns="45000" anchor="ctr">
            <a:noAutofit/>
          </a:bodyPr>
          <a:p>
            <a:pPr algn="ctr">
              <a:lnSpc>
                <a:spcPct val="90000"/>
              </a:lnSpc>
            </a:pPr>
            <a:r>
              <a:rPr lang="en-US" sz="3600" b="1" strike="noStrike" spc="-1">
                <a:solidFill>
                  <a:srgbClr val="000000"/>
                </a:solidFill>
                <a:latin typeface="Calibri"/>
                <a:ea typeface="DejaVu Sans"/>
              </a:rPr>
              <a:t>Summary </a:t>
            </a:r>
            <a:endParaRPr lang="en-US" sz="36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p:nvPr/>
        </p:nvSpPr>
        <p:spPr>
          <a:xfrm>
            <a:off x="598320" y="941040"/>
            <a:ext cx="8154360" cy="52347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marL="342900" indent="-342900">
              <a:lnSpc>
                <a:spcPct val="90000"/>
              </a:lnSpc>
              <a:spcBef>
                <a:spcPts val="1000"/>
              </a:spcBef>
              <a:buClr>
                <a:srgbClr val="000000"/>
              </a:buClr>
              <a:buFont typeface="Arial" panose="020B0604020202090204"/>
              <a:buChar char="•"/>
              <a:tabLst>
                <a:tab pos="0" algn="l"/>
              </a:tabLst>
            </a:pPr>
            <a:r>
              <a:rPr lang="en-US" sz="2400" b="0" strike="noStrike" spc="-1">
                <a:solidFill>
                  <a:srgbClr val="000000"/>
                </a:solidFill>
                <a:latin typeface="Calibri"/>
                <a:ea typeface="DejaVu Sans"/>
              </a:rPr>
              <a:t>Neuroimaging technologies play an increasingly important role in the initial detection and subsequent monitoring of brain diseases [Kang 2014 </a:t>
            </a:r>
            <a:r>
              <a:rPr lang="en-US" sz="2400" b="0" i="1" strike="noStrike" spc="-1">
                <a:solidFill>
                  <a:srgbClr val="000000"/>
                </a:solidFill>
                <a:latin typeface="Calibri"/>
                <a:ea typeface="DejaVu Sans"/>
              </a:rPr>
              <a:t>et al.</a:t>
            </a:r>
            <a:r>
              <a:rPr lang="en-US" sz="2400" b="0" strike="noStrike" spc="-1">
                <a:solidFill>
                  <a:srgbClr val="000000"/>
                </a:solidFill>
                <a:latin typeface="Calibri"/>
                <a:ea typeface="DejaVu Sans"/>
              </a:rPr>
              <a:t>].</a:t>
            </a:r>
            <a:endParaRPr lang="en-US" sz="2400" b="0" strike="noStrike" spc="-1">
              <a:latin typeface="Arial" panose="020B0604020202090204"/>
            </a:endParaRPr>
          </a:p>
          <a:p>
            <a:pPr marL="342900" indent="-342900">
              <a:lnSpc>
                <a:spcPct val="90000"/>
              </a:lnSpc>
              <a:spcBef>
                <a:spcPts val="1000"/>
              </a:spcBef>
              <a:buClr>
                <a:srgbClr val="000000"/>
              </a:buClr>
              <a:buFont typeface="Arial" panose="020B0604020202090204"/>
              <a:buChar char="•"/>
              <a:tabLst>
                <a:tab pos="0" algn="l"/>
              </a:tabLst>
            </a:pPr>
            <a:r>
              <a:rPr lang="en-US" sz="2000" b="0" strike="noStrike" spc="-1">
                <a:solidFill>
                  <a:srgbClr val="000000"/>
                </a:solidFill>
                <a:latin typeface="Calibri"/>
                <a:ea typeface="DejaVu Sans"/>
              </a:rPr>
              <a:t>Examples of diseases:</a:t>
            </a:r>
            <a:endParaRPr lang="en-US" sz="2000" b="0" strike="noStrike" spc="-1">
              <a:latin typeface="Arial" panose="020B0604020202090204"/>
            </a:endParaRPr>
          </a:p>
          <a:p>
            <a:pPr marL="800100" lvl="1" indent="-342900">
              <a:lnSpc>
                <a:spcPct val="90000"/>
              </a:lnSpc>
              <a:spcBef>
                <a:spcPts val="1000"/>
              </a:spcBef>
              <a:buClr>
                <a:srgbClr val="000000"/>
              </a:buClr>
              <a:buFont typeface="Arial" panose="020B0604020202090204"/>
              <a:buChar char="•"/>
              <a:tabLst>
                <a:tab pos="0" algn="l"/>
              </a:tabLst>
            </a:pPr>
            <a:r>
              <a:rPr lang="en-US" sz="1800" b="0" strike="noStrike" spc="-1">
                <a:solidFill>
                  <a:srgbClr val="000000"/>
                </a:solidFill>
                <a:latin typeface="Calibri"/>
                <a:ea typeface="DejaVu Sans"/>
              </a:rPr>
              <a:t>Traumatic brain injury</a:t>
            </a:r>
            <a:endParaRPr lang="en-US" sz="1800" b="0" strike="noStrike" spc="-1">
              <a:latin typeface="Arial" panose="020B0604020202090204"/>
            </a:endParaRPr>
          </a:p>
          <a:p>
            <a:pPr marL="800100" lvl="1" indent="-342900">
              <a:lnSpc>
                <a:spcPct val="90000"/>
              </a:lnSpc>
              <a:spcBef>
                <a:spcPts val="1000"/>
              </a:spcBef>
              <a:buClr>
                <a:srgbClr val="000000"/>
              </a:buClr>
              <a:buFont typeface="Arial" panose="020B0604020202090204"/>
              <a:buChar char="•"/>
              <a:tabLst>
                <a:tab pos="0" algn="l"/>
              </a:tabLst>
            </a:pPr>
            <a:r>
              <a:rPr lang="en-US" sz="1800" b="0" strike="noStrike" spc="-1">
                <a:solidFill>
                  <a:srgbClr val="000000"/>
                </a:solidFill>
                <a:latin typeface="Calibri"/>
                <a:ea typeface="DejaVu Sans"/>
              </a:rPr>
              <a:t>Tumors</a:t>
            </a:r>
            <a:endParaRPr lang="en-US" sz="1800" b="0" strike="noStrike" spc="-1">
              <a:latin typeface="Arial" panose="020B0604020202090204"/>
            </a:endParaRPr>
          </a:p>
          <a:p>
            <a:pPr marL="800100" lvl="1" indent="-342900">
              <a:lnSpc>
                <a:spcPct val="90000"/>
              </a:lnSpc>
              <a:spcBef>
                <a:spcPts val="1000"/>
              </a:spcBef>
              <a:buClr>
                <a:srgbClr val="000000"/>
              </a:buClr>
              <a:buFont typeface="Arial" panose="020B0604020202090204"/>
              <a:buChar char="•"/>
              <a:tabLst>
                <a:tab pos="0" algn="l"/>
              </a:tabLst>
            </a:pPr>
            <a:r>
              <a:rPr lang="en-US" sz="1800" b="0" strike="noStrike" spc="-1">
                <a:solidFill>
                  <a:srgbClr val="000000"/>
                </a:solidFill>
                <a:latin typeface="Calibri"/>
                <a:ea typeface="DejaVu Sans"/>
              </a:rPr>
              <a:t>Stroke</a:t>
            </a:r>
            <a:endParaRPr lang="en-US" sz="1800" b="0" strike="noStrike" spc="-1">
              <a:latin typeface="Arial" panose="020B0604020202090204"/>
            </a:endParaRPr>
          </a:p>
          <a:p>
            <a:pPr marL="800100" lvl="1" indent="-342900">
              <a:lnSpc>
                <a:spcPct val="90000"/>
              </a:lnSpc>
              <a:spcBef>
                <a:spcPts val="1000"/>
              </a:spcBef>
              <a:buClr>
                <a:srgbClr val="000000"/>
              </a:buClr>
              <a:buFont typeface="Arial" panose="020B0604020202090204"/>
              <a:buChar char="•"/>
              <a:tabLst>
                <a:tab pos="0" algn="l"/>
              </a:tabLst>
            </a:pPr>
            <a:r>
              <a:rPr lang="en-US" sz="1800" b="0" strike="noStrike" spc="-1">
                <a:solidFill>
                  <a:srgbClr val="000000"/>
                </a:solidFill>
                <a:latin typeface="Calibri"/>
                <a:ea typeface="DejaVu Sans"/>
              </a:rPr>
              <a:t>Parkinson’s</a:t>
            </a:r>
            <a:endParaRPr lang="en-US" sz="1800" b="0" strike="noStrike" spc="-1">
              <a:latin typeface="Arial" panose="020B0604020202090204"/>
            </a:endParaRPr>
          </a:p>
          <a:p>
            <a:pPr marL="342900" indent="-342900">
              <a:lnSpc>
                <a:spcPct val="90000"/>
              </a:lnSpc>
              <a:spcBef>
                <a:spcPts val="1000"/>
              </a:spcBef>
              <a:buClr>
                <a:srgbClr val="000000"/>
              </a:buClr>
              <a:buFont typeface="Arial" panose="020B0604020202090204"/>
              <a:buChar char="•"/>
              <a:tabLst>
                <a:tab pos="0" algn="l"/>
              </a:tabLst>
            </a:pPr>
            <a:r>
              <a:rPr lang="en-US" sz="2000" b="0" strike="noStrike" spc="-1">
                <a:solidFill>
                  <a:srgbClr val="000000"/>
                </a:solidFill>
                <a:latin typeface="Calibri"/>
                <a:ea typeface="DejaVu Sans"/>
              </a:rPr>
              <a:t>Available imaging modalities include:</a:t>
            </a:r>
            <a:endParaRPr lang="en-US" sz="2000" b="0" strike="noStrike" spc="-1">
              <a:latin typeface="Arial" panose="020B0604020202090204"/>
            </a:endParaRPr>
          </a:p>
          <a:p>
            <a:pPr marL="800100" lvl="1" indent="-342900">
              <a:lnSpc>
                <a:spcPct val="90000"/>
              </a:lnSpc>
              <a:spcBef>
                <a:spcPts val="1000"/>
              </a:spcBef>
              <a:buClr>
                <a:srgbClr val="000000"/>
              </a:buClr>
              <a:buFont typeface="Arial" panose="020B0604020202090204"/>
              <a:buChar char="•"/>
              <a:tabLst>
                <a:tab pos="0" algn="l"/>
              </a:tabLst>
            </a:pPr>
            <a:r>
              <a:rPr lang="en-US" sz="1800" b="0" strike="noStrike" spc="-1">
                <a:solidFill>
                  <a:srgbClr val="000000"/>
                </a:solidFill>
                <a:latin typeface="Calibri"/>
                <a:ea typeface="DejaVu Sans"/>
              </a:rPr>
              <a:t>X-Ray Computed Tomography (CT)</a:t>
            </a:r>
            <a:endParaRPr lang="en-US" sz="1800" b="0" strike="noStrike" spc="-1">
              <a:latin typeface="Arial" panose="020B0604020202090204"/>
            </a:endParaRPr>
          </a:p>
          <a:p>
            <a:pPr marL="800100" lvl="1" indent="-342900">
              <a:lnSpc>
                <a:spcPct val="90000"/>
              </a:lnSpc>
              <a:spcBef>
                <a:spcPts val="1000"/>
              </a:spcBef>
              <a:buClr>
                <a:srgbClr val="000000"/>
              </a:buClr>
              <a:buFont typeface="Arial" panose="020B0604020202090204"/>
              <a:buChar char="•"/>
              <a:tabLst>
                <a:tab pos="0" algn="l"/>
              </a:tabLst>
            </a:pPr>
            <a:r>
              <a:rPr lang="en-US" sz="1800" b="0" strike="noStrike" spc="-1">
                <a:solidFill>
                  <a:srgbClr val="000000"/>
                </a:solidFill>
                <a:latin typeface="Calibri"/>
                <a:ea typeface="DejaVu Sans"/>
              </a:rPr>
              <a:t>Positron Emitted Tomography (PET)</a:t>
            </a:r>
            <a:endParaRPr lang="en-US" sz="1800" b="0" strike="noStrike" spc="-1">
              <a:latin typeface="Arial" panose="020B0604020202090204"/>
            </a:endParaRPr>
          </a:p>
          <a:p>
            <a:pPr marL="800100" lvl="1" indent="-342900">
              <a:lnSpc>
                <a:spcPct val="90000"/>
              </a:lnSpc>
              <a:spcBef>
                <a:spcPts val="1000"/>
              </a:spcBef>
              <a:buClr>
                <a:srgbClr val="000000"/>
              </a:buClr>
              <a:buFont typeface="Arial" panose="020B0604020202090204"/>
              <a:buChar char="•"/>
              <a:tabLst>
                <a:tab pos="0" algn="l"/>
              </a:tabLst>
            </a:pPr>
            <a:r>
              <a:rPr lang="en-US" sz="1800" b="0" strike="noStrike" spc="-1">
                <a:solidFill>
                  <a:srgbClr val="000000"/>
                </a:solidFill>
                <a:latin typeface="Calibri"/>
                <a:ea typeface="DejaVu Sans"/>
              </a:rPr>
              <a:t>Magnetic Resonance Imaging (MRI)</a:t>
            </a:r>
            <a:endParaRPr lang="en-US" sz="1800" b="0" strike="noStrike" spc="-1">
              <a:latin typeface="Arial" panose="020B0604020202090204"/>
            </a:endParaRPr>
          </a:p>
          <a:p>
            <a:pPr marL="800100" lvl="1" indent="-342900">
              <a:lnSpc>
                <a:spcPct val="90000"/>
              </a:lnSpc>
              <a:spcBef>
                <a:spcPts val="1000"/>
              </a:spcBef>
              <a:buClr>
                <a:srgbClr val="000000"/>
              </a:buClr>
              <a:buFont typeface="Arial" panose="020B0604020202090204"/>
              <a:buChar char="•"/>
              <a:tabLst>
                <a:tab pos="0" algn="l"/>
              </a:tabLst>
            </a:pPr>
            <a:r>
              <a:rPr lang="en-US" sz="1800" b="0" strike="noStrike" spc="-1">
                <a:solidFill>
                  <a:srgbClr val="000000"/>
                </a:solidFill>
                <a:latin typeface="Calibri"/>
                <a:ea typeface="DejaVu Sans"/>
              </a:rPr>
              <a:t>Diffuse Optical Tomography (DOT)</a:t>
            </a:r>
            <a:endParaRPr lang="en-US" sz="1800" b="0" strike="noStrike" spc="-1">
              <a:latin typeface="Arial" panose="020B0604020202090204"/>
            </a:endParaRPr>
          </a:p>
          <a:p>
            <a:pPr marL="800100" lvl="1" indent="-342900">
              <a:lnSpc>
                <a:spcPct val="90000"/>
              </a:lnSpc>
              <a:spcBef>
                <a:spcPts val="1000"/>
              </a:spcBef>
              <a:buClr>
                <a:srgbClr val="000000"/>
              </a:buClr>
              <a:buFont typeface="Arial" panose="020B0604020202090204"/>
              <a:buChar char="•"/>
              <a:tabLst>
                <a:tab pos="0" algn="l"/>
              </a:tabLst>
            </a:pPr>
            <a:r>
              <a:rPr lang="en-US" sz="1800" b="0" strike="noStrike" spc="-1">
                <a:solidFill>
                  <a:srgbClr val="000000"/>
                </a:solidFill>
                <a:latin typeface="Calibri"/>
                <a:ea typeface="DejaVu Sans"/>
              </a:rPr>
              <a:t>Ultrasound</a:t>
            </a:r>
            <a:endParaRPr lang="en-US" sz="1800" b="0" strike="noStrike" spc="-1">
              <a:latin typeface="Arial" panose="020B0604020202090204"/>
            </a:endParaRPr>
          </a:p>
          <a:p>
            <a:pPr>
              <a:lnSpc>
                <a:spcPct val="90000"/>
              </a:lnSpc>
              <a:spcBef>
                <a:spcPts val="1000"/>
              </a:spcBef>
              <a:tabLst>
                <a:tab pos="0" algn="l"/>
              </a:tabLst>
            </a:pPr>
            <a:endParaRPr lang="en-US" sz="1800" b="0" strike="noStrike" spc="-1">
              <a:latin typeface="Arial" panose="020B0604020202090204"/>
            </a:endParaRPr>
          </a:p>
          <a:p>
            <a:pPr>
              <a:lnSpc>
                <a:spcPct val="90000"/>
              </a:lnSpc>
              <a:spcBef>
                <a:spcPts val="1000"/>
              </a:spcBef>
              <a:tabLst>
                <a:tab pos="0" algn="l"/>
              </a:tabLst>
            </a:pPr>
            <a:endParaRPr lang="en-US" sz="1800" b="0" strike="noStrike" spc="-1">
              <a:latin typeface="Arial" panose="020B0604020202090204"/>
            </a:endParaRPr>
          </a:p>
          <a:p>
            <a:pPr>
              <a:lnSpc>
                <a:spcPct val="90000"/>
              </a:lnSpc>
              <a:spcBef>
                <a:spcPts val="1000"/>
              </a:spcBef>
              <a:tabLst>
                <a:tab pos="0" algn="l"/>
              </a:tabLst>
            </a:pPr>
            <a:endParaRPr lang="en-US" sz="1800" b="0" strike="noStrike" spc="-1">
              <a:latin typeface="Arial" panose="020B0604020202090204"/>
            </a:endParaRPr>
          </a:p>
        </p:txBody>
      </p:sp>
      <p:sp>
        <p:nvSpPr>
          <p:cNvPr id="105" name="TextShape 2"/>
          <p:cNvSpPr/>
          <p:nvPr/>
        </p:nvSpPr>
        <p:spPr>
          <a:xfrm>
            <a:off x="6458040" y="6356520"/>
            <a:ext cx="2056320" cy="3639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ctr">
            <a:noAutofit/>
          </a:bodyPr>
          <a:p>
            <a:pPr algn="r">
              <a:lnSpc>
                <a:spcPct val="100000"/>
              </a:lnSpc>
            </a:pPr>
            <a:fld id="{6E886878-F436-4A09-B7A2-237C09B36060}" type="slidenum">
              <a:rPr lang="en-US" sz="1200" b="1" strike="noStrike" spc="-1">
                <a:solidFill>
                  <a:srgbClr val="FFFFFF"/>
                </a:solidFill>
                <a:latin typeface="Arial" panose="020B0604020202090204"/>
                <a:ea typeface="DejaVu Sans"/>
              </a:rPr>
            </a:fld>
            <a:endParaRPr lang="en-US" sz="1200" b="0" strike="noStrike" spc="-1">
              <a:latin typeface="Arial" panose="020B0604020202090204"/>
            </a:endParaRPr>
          </a:p>
        </p:txBody>
      </p:sp>
      <p:sp>
        <p:nvSpPr>
          <p:cNvPr id="106" name="TextShape 3"/>
          <p:cNvSpPr/>
          <p:nvPr/>
        </p:nvSpPr>
        <p:spPr>
          <a:xfrm>
            <a:off x="2520" y="0"/>
            <a:ext cx="9140400" cy="821880"/>
          </a:xfrm>
          <a:prstGeom prst="rect">
            <a:avLst/>
          </a:prstGeom>
          <a:noFill/>
          <a:ln w="3240">
            <a:noFill/>
          </a:ln>
        </p:spPr>
        <p:style>
          <a:lnRef idx="0">
            <a:srgbClr val="FFFFFF"/>
          </a:lnRef>
          <a:fillRef idx="0">
            <a:srgbClr val="FFFFFF"/>
          </a:fillRef>
          <a:effectRef idx="0">
            <a:srgbClr val="FFFFFF"/>
          </a:effectRef>
          <a:fontRef idx="minor"/>
        </p:style>
        <p:txBody>
          <a:bodyPr lIns="90000" tIns="45000" rIns="90000" bIns="45000" anchor="ctr">
            <a:noAutofit/>
          </a:bodyPr>
          <a:p>
            <a:pPr algn="ctr">
              <a:lnSpc>
                <a:spcPct val="90000"/>
              </a:lnSpc>
            </a:pPr>
            <a:r>
              <a:rPr lang="en-US" sz="3600" b="1" strike="noStrike" spc="-1">
                <a:solidFill>
                  <a:srgbClr val="000000"/>
                </a:solidFill>
                <a:latin typeface="Calibri"/>
                <a:ea typeface="DejaVu Sans"/>
              </a:rPr>
              <a:t>Overview of Brain Imaging</a:t>
            </a:r>
            <a:endParaRPr lang="en-US" sz="3600" b="0" strike="noStrike" spc="-1">
              <a:latin typeface="Arial" panose="020B0604020202090204"/>
            </a:endParaRPr>
          </a:p>
        </p:txBody>
      </p:sp>
      <p:sp>
        <p:nvSpPr>
          <p:cNvPr id="107" name="Rectangle: Rounded Corners 4"/>
          <p:cNvSpPr/>
          <p:nvPr/>
        </p:nvSpPr>
        <p:spPr>
          <a:xfrm>
            <a:off x="7871040" y="17818200"/>
            <a:ext cx="4237920" cy="7780320"/>
          </a:xfrm>
          <a:prstGeom prst="roundRect">
            <a:avLst>
              <a:gd name="adj" fmla="val 16667"/>
            </a:avLst>
          </a:prstGeom>
          <a:solidFill>
            <a:schemeClr val="bg1"/>
          </a:solidFill>
          <a:ln w="9525">
            <a:solidFill>
              <a:srgbClr val="000000"/>
            </a:solidFill>
            <a:round/>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p:nvPr/>
        </p:nvSpPr>
        <p:spPr>
          <a:xfrm>
            <a:off x="628560" y="941040"/>
            <a:ext cx="8154360" cy="52347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marL="343535" indent="-342900">
              <a:lnSpc>
                <a:spcPct val="100000"/>
              </a:lnSpc>
              <a:spcBef>
                <a:spcPts val="1000"/>
              </a:spcBef>
              <a:buClr>
                <a:srgbClr val="000000"/>
              </a:buClr>
              <a:buFont typeface="Arial" panose="020B0604020202090204"/>
              <a:buChar char="•"/>
              <a:tabLst>
                <a:tab pos="0" algn="l"/>
              </a:tabLst>
            </a:pPr>
            <a:r>
              <a:rPr lang="en-US" sz="2000" b="0" strike="noStrike" spc="-1">
                <a:solidFill>
                  <a:srgbClr val="000000"/>
                </a:solidFill>
                <a:latin typeface="Calibri"/>
                <a:ea typeface="DejaVu Sans"/>
              </a:rPr>
              <a:t>X-Ray CT exposes the patient to ionizing radiation and has poor soft tissue contrast.</a:t>
            </a:r>
            <a:endParaRPr lang="en-US" sz="2000" b="0" strike="noStrike" spc="-1">
              <a:latin typeface="Arial" panose="020B0604020202090204"/>
            </a:endParaRPr>
          </a:p>
          <a:p>
            <a:pPr marL="343535" indent="-342900">
              <a:lnSpc>
                <a:spcPct val="100000"/>
              </a:lnSpc>
              <a:spcBef>
                <a:spcPts val="1000"/>
              </a:spcBef>
              <a:buClr>
                <a:srgbClr val="000000"/>
              </a:buClr>
              <a:buFont typeface="Arial" panose="020B0604020202090204"/>
              <a:buChar char="•"/>
              <a:tabLst>
                <a:tab pos="0" algn="l"/>
              </a:tabLst>
            </a:pPr>
            <a:r>
              <a:rPr lang="en-US" sz="2000" b="0" strike="noStrike" spc="-1">
                <a:solidFill>
                  <a:srgbClr val="000000"/>
                </a:solidFill>
                <a:latin typeface="Calibri"/>
                <a:ea typeface="DejaVu Sans"/>
              </a:rPr>
              <a:t>PET exposes the patient to ionizing radiation and has a poor spatial resolution.</a:t>
            </a:r>
            <a:endParaRPr lang="en-US" sz="2000" b="0" strike="noStrike" spc="-1">
              <a:latin typeface="Arial" panose="020B0604020202090204"/>
            </a:endParaRPr>
          </a:p>
          <a:p>
            <a:pPr marL="343535" indent="-342900">
              <a:lnSpc>
                <a:spcPct val="100000"/>
              </a:lnSpc>
              <a:spcBef>
                <a:spcPts val="1000"/>
              </a:spcBef>
              <a:buClr>
                <a:srgbClr val="000000"/>
              </a:buClr>
              <a:buFont typeface="Arial" panose="020B0604020202090204"/>
              <a:buChar char="•"/>
              <a:tabLst>
                <a:tab pos="0" algn="l"/>
              </a:tabLst>
            </a:pPr>
            <a:r>
              <a:rPr lang="en-US" sz="2000" b="0" strike="noStrike" spc="-1">
                <a:solidFill>
                  <a:srgbClr val="000000"/>
                </a:solidFill>
                <a:latin typeface="Calibri"/>
                <a:ea typeface="DejaVu Sans"/>
              </a:rPr>
              <a:t>MRI provides excellent soft tissue contrast; however, it requires expensive equipment and has long imaging times.</a:t>
            </a:r>
            <a:endParaRPr lang="en-US" sz="2000" b="0" strike="noStrike" spc="-1">
              <a:latin typeface="Arial" panose="020B0604020202090204"/>
            </a:endParaRPr>
          </a:p>
          <a:p>
            <a:pPr marL="343535" indent="-342900">
              <a:lnSpc>
                <a:spcPct val="100000"/>
              </a:lnSpc>
              <a:spcBef>
                <a:spcPts val="1000"/>
              </a:spcBef>
              <a:buClr>
                <a:srgbClr val="000000"/>
              </a:buClr>
              <a:buFont typeface="Arial" panose="020B0604020202090204"/>
              <a:buChar char="•"/>
              <a:tabLst>
                <a:tab pos="0" algn="l"/>
              </a:tabLst>
            </a:pPr>
            <a:r>
              <a:rPr lang="en-US" sz="2000" b="0" strike="noStrike" spc="-1">
                <a:solidFill>
                  <a:srgbClr val="000000"/>
                </a:solidFill>
                <a:latin typeface="Calibri"/>
                <a:ea typeface="DejaVu Sans"/>
              </a:rPr>
              <a:t>Ultrasound can possess high spatial resolution, but image quality is severely degraded due to the round-trip acoustic transmission through the skull.</a:t>
            </a:r>
            <a:endParaRPr lang="en-US" sz="2000" b="0" strike="noStrike" spc="-1">
              <a:latin typeface="Arial" panose="020B0604020202090204"/>
            </a:endParaRPr>
          </a:p>
          <a:p>
            <a:pPr marL="343535" indent="-342900">
              <a:lnSpc>
                <a:spcPct val="100000"/>
              </a:lnSpc>
              <a:spcBef>
                <a:spcPts val="1000"/>
              </a:spcBef>
              <a:buClr>
                <a:srgbClr val="000000"/>
              </a:buClr>
              <a:buFont typeface="Arial" panose="020B0604020202090204"/>
              <a:buChar char="•"/>
              <a:tabLst>
                <a:tab pos="0" algn="l"/>
              </a:tabLst>
            </a:pPr>
            <a:r>
              <a:rPr lang="en-US" sz="2000" b="0" strike="noStrike" spc="-1">
                <a:solidFill>
                  <a:srgbClr val="000000"/>
                </a:solidFill>
                <a:latin typeface="Calibri"/>
                <a:ea typeface="DejaVu Sans"/>
              </a:rPr>
              <a:t>DOT provides excellent contrast based on the optical absorption of hemoglobin; however, it suffers from poor spatial resolution in transcranial imaging.</a:t>
            </a:r>
            <a:endParaRPr lang="en-US" sz="2000" b="0" strike="noStrike" spc="-1">
              <a:latin typeface="Arial" panose="020B0604020202090204"/>
            </a:endParaRPr>
          </a:p>
          <a:p>
            <a:pPr>
              <a:lnSpc>
                <a:spcPct val="150000"/>
              </a:lnSpc>
              <a:spcBef>
                <a:spcPts val="1000"/>
              </a:spcBef>
              <a:tabLst>
                <a:tab pos="0" algn="l"/>
              </a:tabLst>
            </a:pPr>
            <a:endParaRPr lang="en-US" sz="2000" b="0" strike="noStrike" spc="-1">
              <a:latin typeface="Arial" panose="020B0604020202090204"/>
            </a:endParaRPr>
          </a:p>
          <a:p>
            <a:pPr>
              <a:lnSpc>
                <a:spcPct val="150000"/>
              </a:lnSpc>
              <a:spcBef>
                <a:spcPts val="1000"/>
              </a:spcBef>
              <a:tabLst>
                <a:tab pos="0" algn="l"/>
              </a:tabLst>
            </a:pPr>
            <a:endParaRPr lang="en-US" sz="2000" b="0" strike="noStrike" spc="-1">
              <a:latin typeface="Arial" panose="020B0604020202090204"/>
            </a:endParaRPr>
          </a:p>
          <a:p>
            <a:pPr>
              <a:lnSpc>
                <a:spcPct val="90000"/>
              </a:lnSpc>
              <a:spcBef>
                <a:spcPts val="1000"/>
              </a:spcBef>
              <a:tabLst>
                <a:tab pos="0" algn="l"/>
              </a:tabLst>
            </a:pPr>
            <a:endParaRPr lang="en-US" sz="2000" b="0" strike="noStrike" spc="-1">
              <a:latin typeface="Arial" panose="020B0604020202090204"/>
            </a:endParaRPr>
          </a:p>
          <a:p>
            <a:pPr>
              <a:lnSpc>
                <a:spcPct val="90000"/>
              </a:lnSpc>
              <a:spcBef>
                <a:spcPts val="1000"/>
              </a:spcBef>
              <a:tabLst>
                <a:tab pos="0" algn="l"/>
              </a:tabLst>
            </a:pPr>
            <a:endParaRPr lang="en-US" sz="2000" b="0" strike="noStrike" spc="-1">
              <a:latin typeface="Arial" panose="020B0604020202090204"/>
            </a:endParaRPr>
          </a:p>
          <a:p>
            <a:pPr>
              <a:lnSpc>
                <a:spcPct val="90000"/>
              </a:lnSpc>
              <a:spcBef>
                <a:spcPts val="1000"/>
              </a:spcBef>
              <a:tabLst>
                <a:tab pos="0" algn="l"/>
              </a:tabLst>
            </a:pPr>
            <a:endParaRPr lang="en-US" sz="2000" b="0" strike="noStrike" spc="-1">
              <a:latin typeface="Arial" panose="020B0604020202090204"/>
            </a:endParaRPr>
          </a:p>
          <a:p>
            <a:pPr>
              <a:lnSpc>
                <a:spcPct val="90000"/>
              </a:lnSpc>
              <a:spcBef>
                <a:spcPts val="1000"/>
              </a:spcBef>
              <a:tabLst>
                <a:tab pos="0" algn="l"/>
              </a:tabLst>
            </a:pPr>
            <a:endParaRPr lang="en-US" sz="2000" b="0" strike="noStrike" spc="-1">
              <a:latin typeface="Arial" panose="020B0604020202090204"/>
            </a:endParaRPr>
          </a:p>
        </p:txBody>
      </p:sp>
      <p:sp>
        <p:nvSpPr>
          <p:cNvPr id="109" name="TextShape 2"/>
          <p:cNvSpPr/>
          <p:nvPr/>
        </p:nvSpPr>
        <p:spPr>
          <a:xfrm>
            <a:off x="6458040" y="6356520"/>
            <a:ext cx="2056320" cy="3639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ctr">
            <a:noAutofit/>
          </a:bodyPr>
          <a:p>
            <a:pPr algn="r">
              <a:lnSpc>
                <a:spcPct val="100000"/>
              </a:lnSpc>
            </a:pPr>
            <a:fld id="{EF4D7B7E-C50E-445D-B9FA-FF3A4E687A4C}" type="slidenum">
              <a:rPr lang="en-US" sz="1200" b="1" strike="noStrike" spc="-1">
                <a:solidFill>
                  <a:srgbClr val="FFFFFF"/>
                </a:solidFill>
                <a:latin typeface="Arial" panose="020B0604020202090204"/>
                <a:ea typeface="DejaVu Sans"/>
              </a:rPr>
            </a:fld>
            <a:endParaRPr lang="en-US" sz="1200" b="0" strike="noStrike" spc="-1">
              <a:latin typeface="Arial" panose="020B0604020202090204"/>
            </a:endParaRPr>
          </a:p>
        </p:txBody>
      </p:sp>
      <p:sp>
        <p:nvSpPr>
          <p:cNvPr id="110" name="TextShape 3"/>
          <p:cNvSpPr/>
          <p:nvPr/>
        </p:nvSpPr>
        <p:spPr>
          <a:xfrm>
            <a:off x="2520" y="0"/>
            <a:ext cx="9140400" cy="821880"/>
          </a:xfrm>
          <a:prstGeom prst="rect">
            <a:avLst/>
          </a:prstGeom>
          <a:noFill/>
          <a:ln w="3240">
            <a:noFill/>
          </a:ln>
        </p:spPr>
        <p:style>
          <a:lnRef idx="0">
            <a:srgbClr val="FFFFFF"/>
          </a:lnRef>
          <a:fillRef idx="0">
            <a:srgbClr val="FFFFFF"/>
          </a:fillRef>
          <a:effectRef idx="0">
            <a:srgbClr val="FFFFFF"/>
          </a:effectRef>
          <a:fontRef idx="minor"/>
        </p:style>
        <p:txBody>
          <a:bodyPr lIns="90000" tIns="45000" rIns="90000" bIns="45000" anchor="ctr">
            <a:noAutofit/>
          </a:bodyPr>
          <a:p>
            <a:pPr algn="ctr">
              <a:lnSpc>
                <a:spcPct val="90000"/>
              </a:lnSpc>
            </a:pPr>
            <a:r>
              <a:rPr lang="en-US" sz="3200" b="1" strike="noStrike" spc="-1">
                <a:solidFill>
                  <a:srgbClr val="000000"/>
                </a:solidFill>
                <a:latin typeface="Calibri"/>
                <a:ea typeface="DejaVu Sans"/>
              </a:rPr>
              <a:t>Limitations of Existing Modalities</a:t>
            </a:r>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p:nvPr/>
        </p:nvSpPr>
        <p:spPr>
          <a:xfrm>
            <a:off x="628560" y="941040"/>
            <a:ext cx="4255200" cy="52347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marL="457835" indent="-457200">
              <a:lnSpc>
                <a:spcPct val="90000"/>
              </a:lnSpc>
              <a:spcBef>
                <a:spcPts val="1000"/>
              </a:spcBef>
              <a:buClr>
                <a:srgbClr val="000000"/>
              </a:buClr>
              <a:buFont typeface="Arial" panose="020B0604020202090204"/>
              <a:buAutoNum type="arabicPeriod"/>
              <a:tabLst>
                <a:tab pos="0" algn="l"/>
              </a:tabLst>
            </a:pPr>
            <a:r>
              <a:rPr lang="en-US" sz="1800" b="0" strike="noStrike" spc="-1">
                <a:solidFill>
                  <a:srgbClr val="000000"/>
                </a:solidFill>
                <a:latin typeface="Calibri"/>
                <a:ea typeface="DejaVu Sans"/>
              </a:rPr>
              <a:t>A short optical pulse irradiates the object.</a:t>
            </a:r>
            <a:endParaRPr lang="en-US" sz="1800" b="0" strike="noStrike" spc="-1">
              <a:latin typeface="Arial" panose="020B0604020202090204"/>
            </a:endParaRPr>
          </a:p>
          <a:p>
            <a:pPr marL="457835" indent="-457200">
              <a:lnSpc>
                <a:spcPct val="90000"/>
              </a:lnSpc>
              <a:spcBef>
                <a:spcPts val="1000"/>
              </a:spcBef>
              <a:buClr>
                <a:srgbClr val="000000"/>
              </a:buClr>
              <a:buFont typeface="Arial" panose="020B0604020202090204"/>
              <a:buAutoNum type="arabicPeriod"/>
              <a:tabLst>
                <a:tab pos="0" algn="l"/>
              </a:tabLst>
            </a:pPr>
            <a:r>
              <a:rPr lang="en-US" sz="1800" b="0" strike="noStrike" spc="-1">
                <a:solidFill>
                  <a:srgbClr val="000000"/>
                </a:solidFill>
                <a:latin typeface="Calibri"/>
                <a:ea typeface="DejaVu Sans"/>
              </a:rPr>
              <a:t>A portion of the light is absorbed by the object of interest, which induces theroelastically induced pressure waves.</a:t>
            </a:r>
            <a:endParaRPr lang="en-US" sz="1800" b="0" strike="noStrike" spc="-1">
              <a:latin typeface="Arial" panose="020B0604020202090204"/>
            </a:endParaRPr>
          </a:p>
          <a:p>
            <a:pPr marL="457835" indent="-457200">
              <a:lnSpc>
                <a:spcPct val="90000"/>
              </a:lnSpc>
              <a:spcBef>
                <a:spcPts val="1000"/>
              </a:spcBef>
              <a:buClr>
                <a:srgbClr val="000000"/>
              </a:buClr>
              <a:buFont typeface="Arial" panose="020B0604020202090204"/>
              <a:buAutoNum type="arabicPeriod"/>
              <a:tabLst>
                <a:tab pos="0" algn="l"/>
              </a:tabLst>
            </a:pPr>
            <a:r>
              <a:rPr lang="en-US" sz="1800" b="0" strike="noStrike" spc="-1">
                <a:solidFill>
                  <a:srgbClr val="000000"/>
                </a:solidFill>
                <a:latin typeface="Calibri"/>
                <a:ea typeface="DejaVu Sans"/>
              </a:rPr>
              <a:t>These pressure waves propagate as acoustic waves which are measured by ultrasound transducers.</a:t>
            </a:r>
            <a:endParaRPr lang="en-US" sz="1800" b="0" strike="noStrike" spc="-1">
              <a:latin typeface="Arial" panose="020B0604020202090204"/>
            </a:endParaRPr>
          </a:p>
          <a:p>
            <a:pPr marL="457835" indent="-457200">
              <a:lnSpc>
                <a:spcPct val="90000"/>
              </a:lnSpc>
              <a:spcBef>
                <a:spcPts val="1000"/>
              </a:spcBef>
              <a:buClr>
                <a:srgbClr val="000000"/>
              </a:buClr>
              <a:buFont typeface="Arial" panose="020B0604020202090204"/>
              <a:buAutoNum type="arabicPeriod"/>
              <a:tabLst>
                <a:tab pos="0" algn="l"/>
              </a:tabLst>
            </a:pPr>
            <a:r>
              <a:rPr lang="en-US" sz="1800" b="0" strike="noStrike" spc="-1">
                <a:solidFill>
                  <a:srgbClr val="000000"/>
                </a:solidFill>
                <a:latin typeface="Calibri"/>
                <a:ea typeface="DejaVu Sans"/>
              </a:rPr>
              <a:t>The measured wavefield data is then used to reconstruct an image of the photoacoustically induced initial pressure distribution.</a:t>
            </a:r>
            <a:endParaRPr lang="en-US" sz="1800" b="0" strike="noStrike" spc="-1">
              <a:latin typeface="Arial" panose="020B0604020202090204"/>
            </a:endParaRPr>
          </a:p>
          <a:p>
            <a:pPr>
              <a:lnSpc>
                <a:spcPct val="90000"/>
              </a:lnSpc>
              <a:spcBef>
                <a:spcPts val="1000"/>
              </a:spcBef>
              <a:tabLst>
                <a:tab pos="0" algn="l"/>
              </a:tabLst>
            </a:pPr>
            <a:endParaRPr lang="en-US" sz="1800" b="0" strike="noStrike" spc="-1">
              <a:latin typeface="Arial" panose="020B0604020202090204"/>
            </a:endParaRPr>
          </a:p>
          <a:p>
            <a:pPr>
              <a:lnSpc>
                <a:spcPct val="90000"/>
              </a:lnSpc>
              <a:spcBef>
                <a:spcPts val="1000"/>
              </a:spcBef>
              <a:tabLst>
                <a:tab pos="0" algn="l"/>
              </a:tabLst>
            </a:pPr>
            <a:endParaRPr lang="en-US" sz="1800" b="0" strike="noStrike" spc="-1">
              <a:latin typeface="Arial" panose="020B0604020202090204"/>
            </a:endParaRPr>
          </a:p>
          <a:p>
            <a:pPr>
              <a:lnSpc>
                <a:spcPct val="90000"/>
              </a:lnSpc>
              <a:spcBef>
                <a:spcPts val="1000"/>
              </a:spcBef>
              <a:tabLst>
                <a:tab pos="0" algn="l"/>
              </a:tabLst>
            </a:pPr>
            <a:endParaRPr lang="en-US" sz="1800" b="0" strike="noStrike" spc="-1">
              <a:latin typeface="Arial" panose="020B0604020202090204"/>
            </a:endParaRPr>
          </a:p>
          <a:p>
            <a:pPr>
              <a:lnSpc>
                <a:spcPct val="90000"/>
              </a:lnSpc>
              <a:spcBef>
                <a:spcPts val="1000"/>
              </a:spcBef>
              <a:tabLst>
                <a:tab pos="0" algn="l"/>
              </a:tabLst>
            </a:pPr>
            <a:endParaRPr lang="en-US" sz="1800" b="0" strike="noStrike" spc="-1">
              <a:latin typeface="Arial" panose="020B0604020202090204"/>
            </a:endParaRPr>
          </a:p>
          <a:p>
            <a:pPr>
              <a:lnSpc>
                <a:spcPct val="90000"/>
              </a:lnSpc>
              <a:spcBef>
                <a:spcPts val="1000"/>
              </a:spcBef>
              <a:tabLst>
                <a:tab pos="0" algn="l"/>
              </a:tabLst>
            </a:pPr>
            <a:endParaRPr lang="en-US" sz="1800" b="0" strike="noStrike" spc="-1">
              <a:latin typeface="Arial" panose="020B0604020202090204"/>
            </a:endParaRPr>
          </a:p>
        </p:txBody>
      </p:sp>
      <p:sp>
        <p:nvSpPr>
          <p:cNvPr id="112" name="TextShape 2"/>
          <p:cNvSpPr/>
          <p:nvPr/>
        </p:nvSpPr>
        <p:spPr>
          <a:xfrm>
            <a:off x="6458040" y="6356520"/>
            <a:ext cx="2056320" cy="3639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ctr">
            <a:noAutofit/>
          </a:bodyPr>
          <a:p>
            <a:pPr algn="r">
              <a:lnSpc>
                <a:spcPct val="100000"/>
              </a:lnSpc>
            </a:pPr>
            <a:fld id="{75A0885E-EFD9-4808-9B7C-C7316E52B212}" type="slidenum">
              <a:rPr lang="en-US" sz="1200" b="1" strike="noStrike" spc="-1">
                <a:solidFill>
                  <a:srgbClr val="FFFFFF"/>
                </a:solidFill>
                <a:latin typeface="Arial" panose="020B0604020202090204"/>
                <a:ea typeface="DejaVu Sans"/>
              </a:rPr>
            </a:fld>
            <a:endParaRPr lang="en-US" sz="1200" b="0" strike="noStrike" spc="-1">
              <a:latin typeface="Arial" panose="020B0604020202090204"/>
            </a:endParaRPr>
          </a:p>
        </p:txBody>
      </p:sp>
      <p:sp>
        <p:nvSpPr>
          <p:cNvPr id="113" name="TextShape 3"/>
          <p:cNvSpPr/>
          <p:nvPr/>
        </p:nvSpPr>
        <p:spPr>
          <a:xfrm>
            <a:off x="2520" y="0"/>
            <a:ext cx="9140400" cy="821880"/>
          </a:xfrm>
          <a:prstGeom prst="rect">
            <a:avLst/>
          </a:prstGeom>
          <a:noFill/>
          <a:ln w="3240">
            <a:noFill/>
          </a:ln>
        </p:spPr>
        <p:style>
          <a:lnRef idx="0">
            <a:srgbClr val="FFFFFF"/>
          </a:lnRef>
          <a:fillRef idx="0">
            <a:srgbClr val="FFFFFF"/>
          </a:fillRef>
          <a:effectRef idx="0">
            <a:srgbClr val="FFFFFF"/>
          </a:effectRef>
          <a:fontRef idx="minor"/>
        </p:style>
        <p:txBody>
          <a:bodyPr lIns="90000" tIns="45000" rIns="90000" bIns="45000" anchor="ctr">
            <a:noAutofit/>
          </a:bodyPr>
          <a:p>
            <a:pPr algn="ctr">
              <a:lnSpc>
                <a:spcPct val="90000"/>
              </a:lnSpc>
            </a:pPr>
            <a:r>
              <a:rPr lang="en-US" sz="3600" b="1" strike="noStrike" spc="-1">
                <a:solidFill>
                  <a:srgbClr val="000000"/>
                </a:solidFill>
                <a:latin typeface="Calibri"/>
                <a:ea typeface="DejaVu Sans"/>
              </a:rPr>
              <a:t>Photoacoustic Computed Tomography</a:t>
            </a:r>
            <a:endParaRPr lang="en-US" sz="3600" b="0" strike="noStrike" spc="-1">
              <a:latin typeface="Arial" panose="020B0604020202090204"/>
            </a:endParaRPr>
          </a:p>
        </p:txBody>
      </p:sp>
      <p:pic>
        <p:nvPicPr>
          <p:cNvPr id="114" name="Picture 2" descr="Diagram&#10;&#10;Description automatically generated"/>
          <p:cNvPicPr/>
          <p:nvPr/>
        </p:nvPicPr>
        <p:blipFill>
          <a:blip r:embed="rId1"/>
          <a:stretch>
            <a:fillRect/>
          </a:stretch>
        </p:blipFill>
        <p:spPr>
          <a:xfrm>
            <a:off x="5000400" y="941040"/>
            <a:ext cx="3933000" cy="2228040"/>
          </a:xfrm>
          <a:prstGeom prst="rect">
            <a:avLst/>
          </a:prstGeom>
          <a:ln w="0">
            <a:noFill/>
          </a:ln>
        </p:spPr>
      </p:pic>
      <p:sp>
        <p:nvSpPr>
          <p:cNvPr id="115" name="TextBox 3"/>
          <p:cNvSpPr/>
          <p:nvPr/>
        </p:nvSpPr>
        <p:spPr>
          <a:xfrm>
            <a:off x="5046480" y="3429000"/>
            <a:ext cx="3865320" cy="45504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pPr>
            <a:r>
              <a:rPr lang="en-US" sz="1200" b="0" strike="noStrike" spc="-1">
                <a:solidFill>
                  <a:srgbClr val="000000"/>
                </a:solidFill>
                <a:latin typeface="Arial" panose="020B0604020202090204"/>
                <a:ea typeface="DejaVu Sans"/>
              </a:rPr>
              <a:t>Schematic of a PACT imaging system. This was adapted from [1].</a:t>
            </a:r>
            <a:endParaRPr lang="en-US" sz="1200" b="0" strike="noStrike" spc="-1">
              <a:latin typeface="Arial" panose="020B0604020202090204"/>
            </a:endParaRPr>
          </a:p>
        </p:txBody>
      </p:sp>
      <p:sp>
        <p:nvSpPr>
          <p:cNvPr id="116" name="TextBox 4"/>
          <p:cNvSpPr/>
          <p:nvPr/>
        </p:nvSpPr>
        <p:spPr>
          <a:xfrm>
            <a:off x="499680" y="5775840"/>
            <a:ext cx="7646400" cy="45504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pPr>
            <a:r>
              <a:rPr lang="en-US" sz="1200" b="0" strike="noStrike" spc="-1">
                <a:solidFill>
                  <a:srgbClr val="000000"/>
                </a:solidFill>
                <a:latin typeface="Arial" panose="020B0604020202090204"/>
                <a:ea typeface="DejaVu Sans"/>
              </a:rPr>
              <a:t>[1] Poudel, J. "</a:t>
            </a:r>
            <a:r>
              <a:rPr lang="en-US" sz="1200" b="0" i="1" strike="noStrike" spc="-1">
                <a:solidFill>
                  <a:srgbClr val="000000"/>
                </a:solidFill>
                <a:latin typeface="Arial" panose="020B0604020202090204"/>
                <a:ea typeface="DejaVu Sans"/>
              </a:rPr>
              <a:t>Three-dimensional Image Reconstruction in Transcranial Photoacoustic Computed Tomography</a:t>
            </a:r>
            <a:r>
              <a:rPr lang="en-US" sz="1200" b="0" strike="noStrike" spc="-1">
                <a:solidFill>
                  <a:srgbClr val="000000"/>
                </a:solidFill>
                <a:latin typeface="Arial" panose="020B0604020202090204"/>
                <a:ea typeface="DejaVu Sans"/>
              </a:rPr>
              <a:t>." (2019).</a:t>
            </a:r>
            <a:endParaRPr lang="en-US" sz="1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p:nvPr/>
        </p:nvSpPr>
        <p:spPr>
          <a:xfrm>
            <a:off x="628560" y="941040"/>
            <a:ext cx="8154360" cy="52347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marL="228600" indent="-227965">
              <a:lnSpc>
                <a:spcPct val="150000"/>
              </a:lnSpc>
              <a:spcBef>
                <a:spcPts val="1000"/>
              </a:spcBef>
              <a:buClr>
                <a:srgbClr val="000000"/>
              </a:buClr>
              <a:buFont typeface="Arial" panose="020B0604020202090204"/>
              <a:buChar char="•"/>
            </a:pPr>
            <a:r>
              <a:rPr lang="en-US" sz="2000" b="0" strike="noStrike" spc="-1">
                <a:solidFill>
                  <a:srgbClr val="000000"/>
                </a:solidFill>
                <a:latin typeface="Calibri"/>
                <a:ea typeface="DejaVu Sans"/>
              </a:rPr>
              <a:t>PACT involves no ionizing radiation.</a:t>
            </a:r>
            <a:endParaRPr lang="en-US" sz="2000" b="0" strike="noStrike" spc="-1">
              <a:latin typeface="Arial" panose="020B0604020202090204"/>
            </a:endParaRPr>
          </a:p>
          <a:p>
            <a:pPr marL="228600" indent="-227965">
              <a:lnSpc>
                <a:spcPct val="150000"/>
              </a:lnSpc>
              <a:spcBef>
                <a:spcPts val="1000"/>
              </a:spcBef>
              <a:buClr>
                <a:srgbClr val="000000"/>
              </a:buClr>
              <a:buFont typeface="Arial" panose="020B0604020202090204"/>
              <a:buChar char="•"/>
            </a:pPr>
            <a:r>
              <a:rPr lang="en-US" sz="2000" b="0" strike="noStrike" spc="-1">
                <a:solidFill>
                  <a:srgbClr val="000000"/>
                </a:solidFill>
                <a:latin typeface="Calibri"/>
                <a:ea typeface="DejaVu Sans"/>
              </a:rPr>
              <a:t>PACT provides excellent optical contrast.</a:t>
            </a:r>
            <a:endParaRPr lang="en-US" sz="2000" b="0" strike="noStrike" spc="-1">
              <a:latin typeface="Arial" panose="020B0604020202090204"/>
            </a:endParaRPr>
          </a:p>
          <a:p>
            <a:pPr marL="228600" indent="-227965">
              <a:lnSpc>
                <a:spcPct val="150000"/>
              </a:lnSpc>
              <a:spcBef>
                <a:spcPts val="1000"/>
              </a:spcBef>
              <a:buClr>
                <a:srgbClr val="000000"/>
              </a:buClr>
              <a:buFont typeface="Arial" panose="020B0604020202090204"/>
              <a:buChar char="•"/>
            </a:pPr>
            <a:r>
              <a:rPr lang="en-US" sz="2000" b="0" strike="noStrike" spc="-1">
                <a:solidFill>
                  <a:srgbClr val="000000"/>
                </a:solidFill>
                <a:latin typeface="Calibri"/>
                <a:ea typeface="DejaVu Sans"/>
              </a:rPr>
              <a:t>PACT provides excellent spatial resolution, like ultrasound, due to the conversion from light to sound.</a:t>
            </a:r>
            <a:endParaRPr lang="en-US" sz="2000" b="0" strike="noStrike" spc="-1">
              <a:latin typeface="Arial" panose="020B0604020202090204"/>
            </a:endParaRPr>
          </a:p>
          <a:p>
            <a:pPr marL="228600" indent="-227965">
              <a:lnSpc>
                <a:spcPct val="150000"/>
              </a:lnSpc>
              <a:spcBef>
                <a:spcPts val="1000"/>
              </a:spcBef>
              <a:buClr>
                <a:srgbClr val="000000"/>
              </a:buClr>
              <a:buFont typeface="Arial" panose="020B0604020202090204"/>
              <a:buChar char="•"/>
            </a:pPr>
            <a:r>
              <a:rPr lang="en-US" sz="2000" b="0" strike="noStrike" spc="-1">
                <a:solidFill>
                  <a:srgbClr val="000000"/>
                </a:solidFill>
                <a:latin typeface="Calibri"/>
                <a:ea typeface="DejaVu Sans"/>
              </a:rPr>
              <a:t>PACT avoids the round trip acoustic transmission through the skull; however, the one-way acoustic transmission still reduces image quality if not modeled.</a:t>
            </a:r>
            <a:endParaRPr lang="en-US" sz="2000" b="0" strike="noStrike" spc="-1">
              <a:latin typeface="Arial" panose="020B0604020202090204"/>
            </a:endParaRPr>
          </a:p>
          <a:p>
            <a:pPr marL="228600" indent="-227965">
              <a:lnSpc>
                <a:spcPct val="150000"/>
              </a:lnSpc>
              <a:spcBef>
                <a:spcPts val="1000"/>
              </a:spcBef>
              <a:buClr>
                <a:srgbClr val="000000"/>
              </a:buClr>
              <a:buFont typeface="Arial" panose="020B0604020202090204"/>
              <a:buChar char="•"/>
            </a:pPr>
            <a:r>
              <a:rPr lang="en-US" sz="2000" b="1" strike="noStrike" spc="-1">
                <a:solidFill>
                  <a:srgbClr val="0E101A"/>
                </a:solidFill>
                <a:latin typeface="Arial" panose="020B0604020202090204"/>
                <a:ea typeface="DejaVu Sans"/>
              </a:rPr>
              <a:t>The goal of my research project aims to develop reconstruction algorithms that compensate for wave propagation through the skull.</a:t>
            </a:r>
            <a:endParaRPr lang="en-US" sz="2000" b="0" strike="noStrike" spc="-1">
              <a:latin typeface="Arial" panose="020B0604020202090204"/>
            </a:endParaRPr>
          </a:p>
          <a:p>
            <a:pPr>
              <a:lnSpc>
                <a:spcPct val="90000"/>
              </a:lnSpc>
              <a:spcBef>
                <a:spcPts val="1000"/>
              </a:spcBef>
              <a:tabLst>
                <a:tab pos="0" algn="l"/>
              </a:tabLst>
            </a:pPr>
            <a:endParaRPr lang="en-US" sz="2000" b="0" strike="noStrike" spc="-1">
              <a:latin typeface="Arial" panose="020B0604020202090204"/>
            </a:endParaRPr>
          </a:p>
          <a:p>
            <a:pPr>
              <a:lnSpc>
                <a:spcPct val="90000"/>
              </a:lnSpc>
              <a:spcBef>
                <a:spcPts val="1000"/>
              </a:spcBef>
              <a:tabLst>
                <a:tab pos="0" algn="l"/>
              </a:tabLst>
            </a:pPr>
            <a:endParaRPr lang="en-US" sz="2000" b="0" strike="noStrike" spc="-1">
              <a:latin typeface="Arial" panose="020B0604020202090204"/>
            </a:endParaRPr>
          </a:p>
        </p:txBody>
      </p:sp>
      <p:sp>
        <p:nvSpPr>
          <p:cNvPr id="118" name="TextShape 2"/>
          <p:cNvSpPr/>
          <p:nvPr/>
        </p:nvSpPr>
        <p:spPr>
          <a:xfrm>
            <a:off x="6458040" y="6356520"/>
            <a:ext cx="2056320" cy="3639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ctr">
            <a:noAutofit/>
          </a:bodyPr>
          <a:p>
            <a:pPr algn="r">
              <a:lnSpc>
                <a:spcPct val="100000"/>
              </a:lnSpc>
            </a:pPr>
            <a:fld id="{A5371B5F-E854-4237-9F71-85D020C1D31C}" type="slidenum">
              <a:rPr lang="en-US" sz="1200" b="1" strike="noStrike" spc="-1">
                <a:solidFill>
                  <a:srgbClr val="FFFFFF"/>
                </a:solidFill>
                <a:latin typeface="Arial" panose="020B0604020202090204"/>
                <a:ea typeface="DejaVu Sans"/>
              </a:rPr>
            </a:fld>
            <a:endParaRPr lang="en-US" sz="1200" b="0" strike="noStrike" spc="-1">
              <a:latin typeface="Arial" panose="020B0604020202090204"/>
            </a:endParaRPr>
          </a:p>
        </p:txBody>
      </p:sp>
      <p:sp>
        <p:nvSpPr>
          <p:cNvPr id="119" name="TextShape 3"/>
          <p:cNvSpPr/>
          <p:nvPr/>
        </p:nvSpPr>
        <p:spPr>
          <a:xfrm>
            <a:off x="2520" y="0"/>
            <a:ext cx="9140400" cy="821880"/>
          </a:xfrm>
          <a:prstGeom prst="rect">
            <a:avLst/>
          </a:prstGeom>
          <a:noFill/>
          <a:ln w="3240">
            <a:noFill/>
          </a:ln>
        </p:spPr>
        <p:style>
          <a:lnRef idx="0">
            <a:srgbClr val="FFFFFF"/>
          </a:lnRef>
          <a:fillRef idx="0">
            <a:srgbClr val="FFFFFF"/>
          </a:fillRef>
          <a:effectRef idx="0">
            <a:srgbClr val="FFFFFF"/>
          </a:effectRef>
          <a:fontRef idx="minor"/>
        </p:style>
        <p:txBody>
          <a:bodyPr lIns="90000" tIns="45000" rIns="90000" bIns="45000" anchor="ctr">
            <a:noAutofit/>
          </a:bodyPr>
          <a:p>
            <a:pPr algn="ctr">
              <a:lnSpc>
                <a:spcPct val="90000"/>
              </a:lnSpc>
            </a:pPr>
            <a:r>
              <a:rPr lang="en-US" sz="3200" b="1" strike="noStrike" spc="-1">
                <a:solidFill>
                  <a:srgbClr val="000000"/>
                </a:solidFill>
                <a:latin typeface="Calibri"/>
                <a:ea typeface="DejaVu Sans"/>
              </a:rPr>
              <a:t>Advantage of PACT for Transcranial Imaging</a:t>
            </a:r>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p:nvPr/>
        </p:nvSpPr>
        <p:spPr>
          <a:xfrm>
            <a:off x="628560" y="936720"/>
            <a:ext cx="8154360" cy="52347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marL="228600" indent="-227965">
              <a:lnSpc>
                <a:spcPct val="125000"/>
              </a:lnSpc>
              <a:spcBef>
                <a:spcPts val="1000"/>
              </a:spcBef>
              <a:buClr>
                <a:srgbClr val="000000"/>
              </a:buClr>
              <a:buFont typeface="Arial" panose="020B0604020202090204"/>
              <a:buChar char="•"/>
            </a:pPr>
            <a:r>
              <a:rPr lang="en-US" sz="1600" b="0" strike="noStrike" spc="-1">
                <a:solidFill>
                  <a:srgbClr val="000000"/>
                </a:solidFill>
                <a:latin typeface="Calibri"/>
                <a:ea typeface="DejaVu Sans"/>
              </a:rPr>
              <a:t>Computationally efficient image reconstruction, such as the universal backprojection (UBP) method, have been developed under the assumption of the homogenous acoustic medium.</a:t>
            </a:r>
            <a:endParaRPr lang="en-US" sz="1600" b="0" strike="noStrike" spc="-1">
              <a:latin typeface="Arial" panose="020B0604020202090204"/>
            </a:endParaRPr>
          </a:p>
          <a:p>
            <a:pPr marL="228600" indent="-227965">
              <a:lnSpc>
                <a:spcPct val="125000"/>
              </a:lnSpc>
              <a:spcBef>
                <a:spcPts val="1000"/>
              </a:spcBef>
              <a:buClr>
                <a:srgbClr val="000000"/>
              </a:buClr>
              <a:buFont typeface="Arial" panose="020B0604020202090204"/>
              <a:buChar char="•"/>
            </a:pPr>
            <a:r>
              <a:rPr lang="en-US" sz="1600" b="0" strike="noStrike" spc="-1">
                <a:solidFill>
                  <a:srgbClr val="000000"/>
                </a:solidFill>
                <a:latin typeface="Calibri"/>
                <a:ea typeface="DejaVu Sans"/>
              </a:rPr>
              <a:t>This assumption is violated in human transcranial imaging.</a:t>
            </a:r>
            <a:endParaRPr lang="en-US" sz="1600" b="0" strike="noStrike" spc="-1">
              <a:latin typeface="Arial" panose="020B0604020202090204"/>
            </a:endParaRPr>
          </a:p>
          <a:p>
            <a:pPr marL="228600" indent="-227965">
              <a:lnSpc>
                <a:spcPct val="125000"/>
              </a:lnSpc>
              <a:spcBef>
                <a:spcPts val="1000"/>
              </a:spcBef>
              <a:buClr>
                <a:srgbClr val="000000"/>
              </a:buClr>
              <a:buFont typeface="Arial" panose="020B0604020202090204"/>
              <a:buChar char="•"/>
            </a:pPr>
            <a:r>
              <a:rPr lang="en-US" sz="1600" b="0" strike="noStrike" spc="-1">
                <a:solidFill>
                  <a:srgbClr val="000000"/>
                </a:solidFill>
                <a:latin typeface="Calibri"/>
                <a:ea typeface="DejaVu Sans"/>
              </a:rPr>
              <a:t>Human cranial bones are better characterized as elastic solids than fluids [Fry and Barger 1978].</a:t>
            </a:r>
            <a:endParaRPr lang="en-US" sz="1600" b="0" strike="noStrike" spc="-1">
              <a:latin typeface="Arial" panose="020B0604020202090204"/>
            </a:endParaRPr>
          </a:p>
          <a:p>
            <a:pPr marL="685800" lvl="1" indent="-227965">
              <a:lnSpc>
                <a:spcPct val="125000"/>
              </a:lnSpc>
              <a:spcBef>
                <a:spcPts val="1000"/>
              </a:spcBef>
              <a:buClr>
                <a:srgbClr val="000000"/>
              </a:buClr>
              <a:buFont typeface="Arial" panose="020B0604020202090204"/>
              <a:buChar char="•"/>
            </a:pPr>
            <a:r>
              <a:rPr lang="en-US" sz="1400" b="0" strike="noStrike" spc="-1">
                <a:solidFill>
                  <a:srgbClr val="000000"/>
                </a:solidFill>
                <a:latin typeface="Calibri"/>
                <a:ea typeface="DejaVu Sans"/>
              </a:rPr>
              <a:t>At the fluid-solid interface, acoustic waves undergo longitudital to shear wave conversion, absorption, and scattering.</a:t>
            </a:r>
            <a:endParaRPr lang="en-US" sz="1400" b="0" strike="noStrike" spc="-1">
              <a:latin typeface="Arial" panose="020B0604020202090204"/>
            </a:endParaRPr>
          </a:p>
        </p:txBody>
      </p:sp>
      <p:sp>
        <p:nvSpPr>
          <p:cNvPr id="121" name="TextShape 2"/>
          <p:cNvSpPr/>
          <p:nvPr/>
        </p:nvSpPr>
        <p:spPr>
          <a:xfrm>
            <a:off x="6458040" y="6356520"/>
            <a:ext cx="2056320" cy="3639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ctr">
            <a:noAutofit/>
          </a:bodyPr>
          <a:p>
            <a:pPr algn="r">
              <a:lnSpc>
                <a:spcPct val="100000"/>
              </a:lnSpc>
            </a:pPr>
            <a:fld id="{67466BDA-8467-49EA-B327-3D7B361A1C0F}" type="slidenum">
              <a:rPr lang="en-US" sz="1200" b="1" strike="noStrike" spc="-1">
                <a:solidFill>
                  <a:srgbClr val="FFFFFF"/>
                </a:solidFill>
                <a:latin typeface="Arial" panose="020B0604020202090204"/>
                <a:ea typeface="DejaVu Sans"/>
              </a:rPr>
            </a:fld>
            <a:endParaRPr lang="en-US" sz="1200" b="0" strike="noStrike" spc="-1">
              <a:latin typeface="Arial" panose="020B0604020202090204"/>
            </a:endParaRPr>
          </a:p>
        </p:txBody>
      </p:sp>
      <p:sp>
        <p:nvSpPr>
          <p:cNvPr id="122" name="TextShape 3"/>
          <p:cNvSpPr/>
          <p:nvPr/>
        </p:nvSpPr>
        <p:spPr>
          <a:xfrm>
            <a:off x="2520" y="0"/>
            <a:ext cx="9140400" cy="821880"/>
          </a:xfrm>
          <a:prstGeom prst="rect">
            <a:avLst/>
          </a:prstGeom>
          <a:noFill/>
          <a:ln w="3240">
            <a:noFill/>
          </a:ln>
        </p:spPr>
        <p:style>
          <a:lnRef idx="0">
            <a:srgbClr val="FFFFFF"/>
          </a:lnRef>
          <a:fillRef idx="0">
            <a:srgbClr val="FFFFFF"/>
          </a:fillRef>
          <a:effectRef idx="0">
            <a:srgbClr val="FFFFFF"/>
          </a:effectRef>
          <a:fontRef idx="minor"/>
        </p:style>
        <p:txBody>
          <a:bodyPr lIns="90000" tIns="45000" rIns="90000" bIns="45000" anchor="ctr">
            <a:noAutofit/>
          </a:bodyPr>
          <a:p>
            <a:pPr algn="ctr">
              <a:lnSpc>
                <a:spcPct val="90000"/>
              </a:lnSpc>
            </a:pPr>
            <a:r>
              <a:rPr lang="en-US" sz="2800" b="1" strike="noStrike" spc="-1">
                <a:solidFill>
                  <a:srgbClr val="000000"/>
                </a:solidFill>
                <a:latin typeface="Calibri"/>
                <a:ea typeface="DejaVu Sans"/>
              </a:rPr>
              <a:t>Limitations of Existing PACT Reconstruction Algorithms</a:t>
            </a:r>
            <a:endParaRPr lang="en-US" sz="2800" b="0" strike="noStrike" spc="-1">
              <a:latin typeface="Arial" panose="020B0604020202090204"/>
            </a:endParaRPr>
          </a:p>
        </p:txBody>
      </p:sp>
      <p:sp>
        <p:nvSpPr>
          <p:cNvPr id="123" name="Rectangle 45"/>
          <p:cNvSpPr/>
          <p:nvPr/>
        </p:nvSpPr>
        <p:spPr>
          <a:xfrm>
            <a:off x="16868520" y="18987480"/>
            <a:ext cx="323640" cy="1562400"/>
          </a:xfrm>
          <a:prstGeom prst="rect">
            <a:avLst/>
          </a:prstGeom>
          <a:solidFill>
            <a:srgbClr val="F1F2F3"/>
          </a:solidFill>
          <a:ln w="9525">
            <a:solidFill>
              <a:srgbClr val="000000"/>
            </a:solidFill>
            <a:round/>
          </a:ln>
        </p:spPr>
        <p:style>
          <a:lnRef idx="0">
            <a:srgbClr val="FFFFFF"/>
          </a:lnRef>
          <a:fillRef idx="0">
            <a:srgbClr val="FFFFFF"/>
          </a:fillRef>
          <a:effectRef idx="0">
            <a:srgbClr val="FFFFFF"/>
          </a:effectRef>
          <a:fontRef idx="minor"/>
        </p:style>
      </p:sp>
      <p:sp>
        <p:nvSpPr>
          <p:cNvPr id="124" name="Rectangle 46"/>
          <p:cNvSpPr/>
          <p:nvPr/>
        </p:nvSpPr>
        <p:spPr>
          <a:xfrm rot="16200000">
            <a:off x="18149400" y="19170360"/>
            <a:ext cx="1152720" cy="1104120"/>
          </a:xfrm>
          <a:prstGeom prst="rect">
            <a:avLst/>
          </a:prstGeom>
          <a:solidFill>
            <a:srgbClr val="E84A27"/>
          </a:solidFill>
          <a:ln w="9525">
            <a:solidFill>
              <a:srgbClr val="000000"/>
            </a:solidFill>
            <a:round/>
          </a:ln>
        </p:spPr>
        <p:style>
          <a:lnRef idx="0">
            <a:srgbClr val="FFFFFF"/>
          </a:lnRef>
          <a:fillRef idx="0">
            <a:srgbClr val="FFFFFF"/>
          </a:fillRef>
          <a:effectRef idx="0">
            <a:srgbClr val="FFFFFF"/>
          </a:effectRef>
          <a:fontRef idx="minor"/>
        </p:style>
      </p:sp>
      <p:pic>
        <p:nvPicPr>
          <p:cNvPr id="125" name="Picture 7" descr="A picture containing photo, food, sitting, table&#10;&#10;Description automatically generated"/>
          <p:cNvPicPr/>
          <p:nvPr/>
        </p:nvPicPr>
        <p:blipFill>
          <a:blip r:embed="rId1"/>
          <a:stretch>
            <a:fillRect/>
          </a:stretch>
        </p:blipFill>
        <p:spPr>
          <a:xfrm>
            <a:off x="23988960" y="18741240"/>
            <a:ext cx="2086200" cy="2085480"/>
          </a:xfrm>
          <a:prstGeom prst="rect">
            <a:avLst/>
          </a:prstGeom>
          <a:ln w="0">
            <a:noFill/>
          </a:ln>
        </p:spPr>
      </p:pic>
      <p:pic>
        <p:nvPicPr>
          <p:cNvPr id="126" name="Picture 8 1"/>
          <p:cNvPicPr/>
          <p:nvPr/>
        </p:nvPicPr>
        <p:blipFill>
          <a:blip r:embed="rId2"/>
          <a:stretch>
            <a:fillRect/>
          </a:stretch>
        </p:blipFill>
        <p:spPr>
          <a:xfrm>
            <a:off x="14557320" y="18775080"/>
            <a:ext cx="2058840" cy="2058120"/>
          </a:xfrm>
          <a:prstGeom prst="rect">
            <a:avLst/>
          </a:prstGeom>
          <a:ln w="0">
            <a:noFill/>
          </a:ln>
        </p:spPr>
      </p:pic>
      <p:sp>
        <p:nvSpPr>
          <p:cNvPr id="127" name="Arrow: Down 49"/>
          <p:cNvSpPr/>
          <p:nvPr/>
        </p:nvSpPr>
        <p:spPr>
          <a:xfrm rot="16200000">
            <a:off x="23593680" y="19636200"/>
            <a:ext cx="455760" cy="209160"/>
          </a:xfrm>
          <a:prstGeom prst="downArrow">
            <a:avLst>
              <a:gd name="adj1" fmla="val 50000"/>
              <a:gd name="adj2" fmla="val 50000"/>
            </a:avLst>
          </a:prstGeom>
          <a:solidFill>
            <a:srgbClr val="F1F2F3"/>
          </a:solidFill>
          <a:ln w="9525">
            <a:solidFill>
              <a:srgbClr val="000000"/>
            </a:solidFill>
            <a:round/>
          </a:ln>
        </p:spPr>
        <p:style>
          <a:lnRef idx="0">
            <a:srgbClr val="FFFFFF"/>
          </a:lnRef>
          <a:fillRef idx="0">
            <a:srgbClr val="FFFFFF"/>
          </a:fillRef>
          <a:effectRef idx="0">
            <a:srgbClr val="FFFFFF"/>
          </a:effectRef>
          <a:fontRef idx="minor"/>
        </p:style>
      </p:sp>
      <p:sp>
        <p:nvSpPr>
          <p:cNvPr id="128" name="Arrow: Down 50"/>
          <p:cNvSpPr/>
          <p:nvPr/>
        </p:nvSpPr>
        <p:spPr>
          <a:xfrm rot="16200000">
            <a:off x="17460000" y="19319400"/>
            <a:ext cx="449640" cy="900000"/>
          </a:xfrm>
          <a:prstGeom prst="downArrow">
            <a:avLst>
              <a:gd name="adj1" fmla="val 50000"/>
              <a:gd name="adj2" fmla="val 50000"/>
            </a:avLst>
          </a:prstGeom>
          <a:solidFill>
            <a:srgbClr val="EE5E5E"/>
          </a:solidFill>
          <a:ln w="9525">
            <a:solidFill>
              <a:srgbClr val="000000"/>
            </a:solidFill>
            <a:round/>
          </a:ln>
        </p:spPr>
        <p:style>
          <a:lnRef idx="0">
            <a:srgbClr val="FFFFFF"/>
          </a:lnRef>
          <a:fillRef idx="0">
            <a:srgbClr val="FFFFFF"/>
          </a:fillRef>
          <a:effectRef idx="0">
            <a:srgbClr val="FFFFFF"/>
          </a:effectRef>
          <a:fontRef idx="minor"/>
        </p:style>
      </p:sp>
      <p:sp>
        <p:nvSpPr>
          <p:cNvPr id="129" name="Arrow: Down 51"/>
          <p:cNvSpPr/>
          <p:nvPr/>
        </p:nvSpPr>
        <p:spPr>
          <a:xfrm rot="16200000">
            <a:off x="20053080" y="18793440"/>
            <a:ext cx="449640" cy="1846440"/>
          </a:xfrm>
          <a:prstGeom prst="downArrow">
            <a:avLst>
              <a:gd name="adj1" fmla="val 50000"/>
              <a:gd name="adj2" fmla="val 50000"/>
            </a:avLst>
          </a:prstGeom>
          <a:solidFill>
            <a:srgbClr val="FFD125"/>
          </a:solidFill>
          <a:ln w="9525">
            <a:solidFill>
              <a:srgbClr val="000000"/>
            </a:solidFill>
            <a:round/>
          </a:ln>
        </p:spPr>
        <p:style>
          <a:lnRef idx="0">
            <a:srgbClr val="FFFFFF"/>
          </a:lnRef>
          <a:fillRef idx="0">
            <a:srgbClr val="FFFFFF"/>
          </a:fillRef>
          <a:effectRef idx="0">
            <a:srgbClr val="FFFFFF"/>
          </a:effectRef>
          <a:fontRef idx="minor"/>
        </p:style>
      </p:sp>
      <p:sp>
        <p:nvSpPr>
          <p:cNvPr id="130" name="Rectangle 52"/>
          <p:cNvSpPr/>
          <p:nvPr/>
        </p:nvSpPr>
        <p:spPr>
          <a:xfrm rot="16200000">
            <a:off x="21306600" y="19127520"/>
            <a:ext cx="1152720" cy="1190160"/>
          </a:xfrm>
          <a:prstGeom prst="rect">
            <a:avLst/>
          </a:prstGeom>
          <a:solidFill>
            <a:srgbClr val="E84A27"/>
          </a:solidFill>
          <a:ln w="9525">
            <a:solidFill>
              <a:srgbClr val="000000"/>
            </a:solidFill>
            <a:round/>
          </a:ln>
        </p:spPr>
        <p:style>
          <a:lnRef idx="0">
            <a:srgbClr val="FFFFFF"/>
          </a:lnRef>
          <a:fillRef idx="0">
            <a:srgbClr val="FFFFFF"/>
          </a:fillRef>
          <a:effectRef idx="0">
            <a:srgbClr val="FFFFFF"/>
          </a:effectRef>
          <a:fontRef idx="minor"/>
        </p:style>
      </p:sp>
      <p:sp>
        <p:nvSpPr>
          <p:cNvPr id="131" name="TextBox 53"/>
          <p:cNvSpPr/>
          <p:nvPr/>
        </p:nvSpPr>
        <p:spPr>
          <a:xfrm>
            <a:off x="16580520" y="20508480"/>
            <a:ext cx="1173240" cy="3949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pPr>
            <a:r>
              <a:rPr lang="en-US" sz="2000" b="0" strike="noStrike" spc="-1">
                <a:solidFill>
                  <a:srgbClr val="000000"/>
                </a:solidFill>
                <a:latin typeface="Arial" panose="020B0604020202090204"/>
                <a:ea typeface="DejaVu Sans"/>
              </a:rPr>
              <a:t>Flatten</a:t>
            </a:r>
            <a:endParaRPr lang="en-US" sz="2000" b="0" strike="noStrike" spc="-1">
              <a:latin typeface="Arial" panose="020B0604020202090204"/>
            </a:endParaRPr>
          </a:p>
        </p:txBody>
      </p:sp>
      <p:sp>
        <p:nvSpPr>
          <p:cNvPr id="132" name="TextBox 54"/>
          <p:cNvSpPr/>
          <p:nvPr/>
        </p:nvSpPr>
        <p:spPr>
          <a:xfrm>
            <a:off x="18059400" y="20223000"/>
            <a:ext cx="1389960" cy="4557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pPr>
            <a:r>
              <a:rPr lang="en-US" sz="2400" b="0" strike="noStrike" spc="-1">
                <a:solidFill>
                  <a:srgbClr val="000000"/>
                </a:solidFill>
                <a:latin typeface="Arial" panose="020B0604020202090204"/>
                <a:ea typeface="DejaVu Sans"/>
              </a:rPr>
              <a:t>Encoder</a:t>
            </a:r>
            <a:endParaRPr lang="en-US" sz="2400" b="0" strike="noStrike" spc="-1">
              <a:latin typeface="Arial" panose="020B0604020202090204"/>
            </a:endParaRPr>
          </a:p>
        </p:txBody>
      </p:sp>
      <p:sp>
        <p:nvSpPr>
          <p:cNvPr id="133" name="TextBox 55"/>
          <p:cNvSpPr/>
          <p:nvPr/>
        </p:nvSpPr>
        <p:spPr>
          <a:xfrm>
            <a:off x="21237480" y="20218320"/>
            <a:ext cx="1393200" cy="4557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pPr>
            <a:r>
              <a:rPr lang="en-US" sz="2400" b="0" strike="noStrike" spc="-1">
                <a:solidFill>
                  <a:srgbClr val="000000"/>
                </a:solidFill>
                <a:latin typeface="Arial" panose="020B0604020202090204"/>
                <a:ea typeface="DejaVu Sans"/>
              </a:rPr>
              <a:t>Decoder</a:t>
            </a:r>
            <a:endParaRPr lang="en-US" sz="2400" b="0" strike="noStrike" spc="-1">
              <a:latin typeface="Arial" panose="020B0604020202090204"/>
            </a:endParaRPr>
          </a:p>
        </p:txBody>
      </p:sp>
      <p:sp>
        <p:nvSpPr>
          <p:cNvPr id="134" name="TextBox 56"/>
          <p:cNvSpPr/>
          <p:nvPr/>
        </p:nvSpPr>
        <p:spPr>
          <a:xfrm>
            <a:off x="19354680" y="19899000"/>
            <a:ext cx="1834200" cy="3949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pPr>
            <a:r>
              <a:rPr lang="en-US" sz="2000" b="0" strike="noStrike" spc="-1">
                <a:solidFill>
                  <a:srgbClr val="000000"/>
                </a:solidFill>
                <a:latin typeface="Arial" panose="020B0604020202090204"/>
                <a:ea typeface="DejaVu Sans"/>
              </a:rPr>
              <a:t>Code (Implicit)</a:t>
            </a:r>
            <a:endParaRPr lang="en-US" sz="2000" b="0" strike="noStrike" spc="-1">
              <a:latin typeface="Arial" panose="020B0604020202090204"/>
            </a:endParaRPr>
          </a:p>
        </p:txBody>
      </p:sp>
      <p:sp>
        <p:nvSpPr>
          <p:cNvPr id="135" name="TextBox 57"/>
          <p:cNvSpPr/>
          <p:nvPr/>
        </p:nvSpPr>
        <p:spPr>
          <a:xfrm>
            <a:off x="22820040" y="20508480"/>
            <a:ext cx="1410840" cy="3949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pPr>
            <a:r>
              <a:rPr lang="en-US" sz="2000" b="0" strike="noStrike" spc="-1">
                <a:solidFill>
                  <a:srgbClr val="000000"/>
                </a:solidFill>
                <a:latin typeface="Arial" panose="020B0604020202090204"/>
                <a:ea typeface="DejaVu Sans"/>
              </a:rPr>
              <a:t>Reshape</a:t>
            </a:r>
            <a:endParaRPr lang="en-US" sz="2000" b="0" strike="noStrike" spc="-1">
              <a:latin typeface="Arial" panose="020B0604020202090204"/>
            </a:endParaRPr>
          </a:p>
        </p:txBody>
      </p:sp>
      <p:pic>
        <p:nvPicPr>
          <p:cNvPr id="136" name="Picture 58" descr="\documentclass{article}&#10;\usepackage{amsmath}&#10;\DeclareMathOperator*{\argmin}{argmin}&#10;\DeclareMathOperator*{\argmax}{argmax}&#10;\newcommand*{\argminl}{\argmin\limits}&#10;\newcommand*{\argmaxl}{\argmax\limits}&#10;\pagestyle{empty}&#10;\begin{document}&#10;&#10;&#10;$W^\star$&#10;&#10;\end{document}"/>
          <p:cNvPicPr/>
          <p:nvPr/>
        </p:nvPicPr>
        <p:blipFill>
          <a:blip r:embed="rId3"/>
          <a:stretch>
            <a:fillRect/>
          </a:stretch>
        </p:blipFill>
        <p:spPr>
          <a:xfrm>
            <a:off x="18337320" y="19481760"/>
            <a:ext cx="810000" cy="418320"/>
          </a:xfrm>
          <a:prstGeom prst="rect">
            <a:avLst/>
          </a:prstGeom>
          <a:ln w="0">
            <a:noFill/>
          </a:ln>
        </p:spPr>
      </p:pic>
      <p:pic>
        <p:nvPicPr>
          <p:cNvPr id="137" name="Picture 59" descr="\documentclass{article}&#10;\usepackage{amsmath}&#10;\DeclareMathOperator*{\argmin}{argmin}&#10;\DeclareMathOperator*{\argmax}{argmax}&#10;\newcommand*{\argminl}{\argmin\limits}&#10;\newcommand*{\argmaxl}{\argmax\limits}&#10;\pagestyle{empty}&#10;\begin{document}&#10;&#10;&#10;$W$&#10;&#10;\end{document}"/>
          <p:cNvPicPr/>
          <p:nvPr/>
        </p:nvPicPr>
        <p:blipFill>
          <a:blip r:embed="rId4"/>
          <a:stretch>
            <a:fillRect/>
          </a:stretch>
        </p:blipFill>
        <p:spPr>
          <a:xfrm>
            <a:off x="21526920" y="19460880"/>
            <a:ext cx="750960" cy="532080"/>
          </a:xfrm>
          <a:prstGeom prst="rect">
            <a:avLst/>
          </a:prstGeom>
          <a:ln w="0">
            <a:noFill/>
          </a:ln>
        </p:spPr>
      </p:pic>
      <p:sp>
        <p:nvSpPr>
          <p:cNvPr id="138" name="Rectangle 60"/>
          <p:cNvSpPr/>
          <p:nvPr/>
        </p:nvSpPr>
        <p:spPr>
          <a:xfrm>
            <a:off x="23317200" y="19003680"/>
            <a:ext cx="323640" cy="1562400"/>
          </a:xfrm>
          <a:prstGeom prst="rect">
            <a:avLst/>
          </a:prstGeom>
          <a:solidFill>
            <a:srgbClr val="F1F2F3"/>
          </a:solidFill>
          <a:ln w="9525">
            <a:solidFill>
              <a:srgbClr val="000000"/>
            </a:solidFill>
            <a:round/>
          </a:ln>
        </p:spPr>
        <p:style>
          <a:lnRef idx="0">
            <a:srgbClr val="FFFFFF"/>
          </a:lnRef>
          <a:fillRef idx="0">
            <a:srgbClr val="FFFFFF"/>
          </a:fillRef>
          <a:effectRef idx="0">
            <a:srgbClr val="FFFFFF"/>
          </a:effectRef>
          <a:fontRef idx="minor"/>
        </p:style>
      </p:sp>
      <p:sp>
        <p:nvSpPr>
          <p:cNvPr id="139" name="Arrow: Down 61"/>
          <p:cNvSpPr/>
          <p:nvPr/>
        </p:nvSpPr>
        <p:spPr>
          <a:xfrm rot="16200000">
            <a:off x="16507080" y="19647000"/>
            <a:ext cx="455760" cy="209160"/>
          </a:xfrm>
          <a:prstGeom prst="downArrow">
            <a:avLst>
              <a:gd name="adj1" fmla="val 50000"/>
              <a:gd name="adj2" fmla="val 50000"/>
            </a:avLst>
          </a:prstGeom>
          <a:solidFill>
            <a:srgbClr val="F1F2F3"/>
          </a:solidFill>
          <a:ln w="9525">
            <a:solidFill>
              <a:srgbClr val="000000"/>
            </a:solidFill>
            <a:round/>
          </a:ln>
        </p:spPr>
        <p:style>
          <a:lnRef idx="0">
            <a:srgbClr val="FFFFFF"/>
          </a:lnRef>
          <a:fillRef idx="0">
            <a:srgbClr val="FFFFFF"/>
          </a:fillRef>
          <a:effectRef idx="0">
            <a:srgbClr val="FFFFFF"/>
          </a:effectRef>
          <a:fontRef idx="minor"/>
        </p:style>
      </p:sp>
      <p:sp>
        <p:nvSpPr>
          <p:cNvPr id="140" name="Arrow: Down 62"/>
          <p:cNvSpPr/>
          <p:nvPr/>
        </p:nvSpPr>
        <p:spPr>
          <a:xfrm rot="16200000">
            <a:off x="22682520" y="19360440"/>
            <a:ext cx="449640" cy="817920"/>
          </a:xfrm>
          <a:prstGeom prst="downArrow">
            <a:avLst>
              <a:gd name="adj1" fmla="val 50000"/>
              <a:gd name="adj2" fmla="val 50000"/>
            </a:avLst>
          </a:prstGeom>
          <a:solidFill>
            <a:srgbClr val="EE5E5E"/>
          </a:solidFill>
          <a:ln w="9525">
            <a:solidFill>
              <a:srgbClr val="000000"/>
            </a:solidFill>
            <a:round/>
          </a:ln>
        </p:spPr>
        <p:style>
          <a:lnRef idx="0">
            <a:srgbClr val="FFFFFF"/>
          </a:lnRef>
          <a:fillRef idx="0">
            <a:srgbClr val="FFFFFF"/>
          </a:fillRef>
          <a:effectRef idx="0">
            <a:srgbClr val="FFFFFF"/>
          </a:effectRef>
          <a:fontRef idx="minor"/>
        </p:style>
      </p:sp>
      <p:pic>
        <p:nvPicPr>
          <p:cNvPr id="141" name="Picture 2" descr="A picture containing outdoor object&#10;&#10;Description automatically generated"/>
          <p:cNvPicPr/>
          <p:nvPr/>
        </p:nvPicPr>
        <p:blipFill>
          <a:blip r:embed="rId5"/>
          <a:stretch>
            <a:fillRect/>
          </a:stretch>
        </p:blipFill>
        <p:spPr>
          <a:xfrm>
            <a:off x="2236320" y="3479760"/>
            <a:ext cx="1912680" cy="1892160"/>
          </a:xfrm>
          <a:prstGeom prst="rect">
            <a:avLst/>
          </a:prstGeom>
          <a:ln w="0">
            <a:noFill/>
          </a:ln>
        </p:spPr>
      </p:pic>
      <p:pic>
        <p:nvPicPr>
          <p:cNvPr id="142" name="Picture 5" descr="A close-up of a fetus&#10;&#10;Description automatically generated with low confidence"/>
          <p:cNvPicPr/>
          <p:nvPr/>
        </p:nvPicPr>
        <p:blipFill>
          <a:blip r:embed="rId6"/>
          <a:stretch>
            <a:fillRect/>
          </a:stretch>
        </p:blipFill>
        <p:spPr>
          <a:xfrm>
            <a:off x="4865040" y="3489480"/>
            <a:ext cx="1912680" cy="1892160"/>
          </a:xfrm>
          <a:prstGeom prst="rect">
            <a:avLst/>
          </a:prstGeom>
          <a:ln w="0">
            <a:noFill/>
          </a:ln>
        </p:spPr>
      </p:pic>
      <p:sp>
        <p:nvSpPr>
          <p:cNvPr id="143" name="TextBox 6"/>
          <p:cNvSpPr/>
          <p:nvPr/>
        </p:nvSpPr>
        <p:spPr>
          <a:xfrm>
            <a:off x="2236320" y="5382360"/>
            <a:ext cx="4541760" cy="6375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pPr>
            <a:r>
              <a:rPr lang="en-US" sz="1200" b="0" strike="noStrike" spc="-1">
                <a:solidFill>
                  <a:srgbClr val="000000"/>
                </a:solidFill>
                <a:latin typeface="Arial" panose="020B0604020202090204"/>
                <a:ea typeface="DejaVu Sans"/>
              </a:rPr>
              <a:t>On the left is an image reconstructed with the UBP method in the absence of the skull. On the right is an image reconstructed with the UBP method in the presence of the skull.</a:t>
            </a:r>
            <a:endParaRPr lang="en-US" sz="1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p:nvPr/>
        </p:nvSpPr>
        <p:spPr>
          <a:xfrm>
            <a:off x="628560" y="936720"/>
            <a:ext cx="8154360" cy="52347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marL="228600" indent="-227965">
              <a:lnSpc>
                <a:spcPct val="125000"/>
              </a:lnSpc>
              <a:spcBef>
                <a:spcPts val="1000"/>
              </a:spcBef>
              <a:buClr>
                <a:srgbClr val="000000"/>
              </a:buClr>
              <a:buFont typeface="Arial" panose="020B0604020202090204"/>
              <a:buChar char="•"/>
            </a:pPr>
            <a:r>
              <a:rPr lang="en-US" sz="2400" b="0" strike="noStrike" spc="-1">
                <a:solidFill>
                  <a:srgbClr val="000000"/>
                </a:solidFill>
                <a:latin typeface="Calibri"/>
                <a:ea typeface="DejaVu Sans"/>
              </a:rPr>
              <a:t>To model acoustic propagation in the skull, an imaging model based on the </a:t>
            </a:r>
            <a:r>
              <a:rPr lang="en-US" sz="2400" b="0" i="1" strike="noStrike" spc="-1">
                <a:solidFill>
                  <a:srgbClr val="000000"/>
                </a:solidFill>
                <a:latin typeface="Calibri"/>
                <a:ea typeface="DejaVu Sans"/>
              </a:rPr>
              <a:t>elastic wave equation </a:t>
            </a:r>
            <a:r>
              <a:rPr lang="en-US" sz="2400" b="0" strike="noStrike" spc="-1">
                <a:solidFill>
                  <a:srgbClr val="000000"/>
                </a:solidFill>
                <a:latin typeface="Calibri"/>
                <a:ea typeface="DejaVu Sans"/>
              </a:rPr>
              <a:t>will be used. </a:t>
            </a:r>
            <a:endParaRPr lang="en-US" sz="2400" b="0" strike="noStrike" spc="-1">
              <a:latin typeface="Arial" panose="020B0604020202090204"/>
            </a:endParaRPr>
          </a:p>
          <a:p>
            <a:pPr marL="228600" indent="-227965">
              <a:lnSpc>
                <a:spcPct val="125000"/>
              </a:lnSpc>
              <a:spcBef>
                <a:spcPts val="1000"/>
              </a:spcBef>
              <a:buClr>
                <a:srgbClr val="000000"/>
              </a:buClr>
              <a:buFont typeface="Arial" panose="020B0604020202090204"/>
              <a:buChar char="•"/>
            </a:pPr>
            <a:r>
              <a:rPr lang="en-US" sz="2400" b="0" strike="noStrike" spc="-1">
                <a:solidFill>
                  <a:srgbClr val="000000"/>
                </a:solidFill>
                <a:latin typeface="Calibri"/>
                <a:ea typeface="DejaVu Sans"/>
              </a:rPr>
              <a:t>An imaging model based on the elastic wave equation will account for longitudinal-to-shear mode conversion and scattering.</a:t>
            </a:r>
            <a:endParaRPr lang="en-US" sz="2400" b="0" strike="noStrike" spc="-1">
              <a:latin typeface="Arial" panose="020B0604020202090204"/>
            </a:endParaRPr>
          </a:p>
          <a:p>
            <a:pPr marL="228600" indent="-227965">
              <a:lnSpc>
                <a:spcPct val="125000"/>
              </a:lnSpc>
              <a:spcBef>
                <a:spcPts val="1000"/>
              </a:spcBef>
              <a:buClr>
                <a:srgbClr val="000000"/>
              </a:buClr>
              <a:buFont typeface="Arial" panose="020B0604020202090204"/>
              <a:buChar char="•"/>
            </a:pPr>
            <a:r>
              <a:rPr lang="en-US" sz="2400" b="0" strike="noStrike" spc="-1">
                <a:solidFill>
                  <a:srgbClr val="000000"/>
                </a:solidFill>
                <a:latin typeface="Calibri"/>
                <a:ea typeface="DejaVu Sans"/>
              </a:rPr>
              <a:t>This imaging model can compensate for skull-induced aberrations in the measured PACT data.</a:t>
            </a:r>
            <a:endParaRPr lang="en-US" sz="2400" b="0" strike="noStrike" spc="-1">
              <a:latin typeface="Arial" panose="020B0604020202090204"/>
            </a:endParaRPr>
          </a:p>
        </p:txBody>
      </p:sp>
      <p:sp>
        <p:nvSpPr>
          <p:cNvPr id="145" name="TextShape 2"/>
          <p:cNvSpPr/>
          <p:nvPr/>
        </p:nvSpPr>
        <p:spPr>
          <a:xfrm>
            <a:off x="6458040" y="6356520"/>
            <a:ext cx="2056320" cy="3639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ctr">
            <a:noAutofit/>
          </a:bodyPr>
          <a:p>
            <a:pPr algn="r">
              <a:lnSpc>
                <a:spcPct val="100000"/>
              </a:lnSpc>
            </a:pPr>
            <a:fld id="{4E8C39B4-B284-44CF-A691-9AB48C753590}" type="slidenum">
              <a:rPr lang="en-US" sz="1200" b="1" strike="noStrike" spc="-1">
                <a:solidFill>
                  <a:srgbClr val="FFFFFF"/>
                </a:solidFill>
                <a:latin typeface="Arial" panose="020B0604020202090204"/>
                <a:ea typeface="DejaVu Sans"/>
              </a:rPr>
            </a:fld>
            <a:endParaRPr lang="en-US" sz="1200" b="0" strike="noStrike" spc="-1">
              <a:latin typeface="Arial" panose="020B0604020202090204"/>
            </a:endParaRPr>
          </a:p>
        </p:txBody>
      </p:sp>
      <p:sp>
        <p:nvSpPr>
          <p:cNvPr id="146" name="TextShape 3"/>
          <p:cNvSpPr/>
          <p:nvPr/>
        </p:nvSpPr>
        <p:spPr>
          <a:xfrm>
            <a:off x="2520" y="0"/>
            <a:ext cx="9140400" cy="821880"/>
          </a:xfrm>
          <a:prstGeom prst="rect">
            <a:avLst/>
          </a:prstGeom>
          <a:noFill/>
          <a:ln w="3240">
            <a:noFill/>
          </a:ln>
        </p:spPr>
        <p:style>
          <a:lnRef idx="0">
            <a:srgbClr val="FFFFFF"/>
          </a:lnRef>
          <a:fillRef idx="0">
            <a:srgbClr val="FFFFFF"/>
          </a:fillRef>
          <a:effectRef idx="0">
            <a:srgbClr val="FFFFFF"/>
          </a:effectRef>
          <a:fontRef idx="minor"/>
        </p:style>
        <p:txBody>
          <a:bodyPr lIns="90000" tIns="45000" rIns="90000" bIns="45000" anchor="ctr">
            <a:noAutofit/>
          </a:bodyPr>
          <a:p>
            <a:pPr algn="ctr">
              <a:lnSpc>
                <a:spcPct val="90000"/>
              </a:lnSpc>
            </a:pPr>
            <a:r>
              <a:rPr lang="en-US" sz="2800" b="1" strike="noStrike" spc="-1">
                <a:solidFill>
                  <a:srgbClr val="000000"/>
                </a:solidFill>
                <a:latin typeface="Calibri"/>
                <a:ea typeface="DejaVu Sans"/>
              </a:rPr>
              <a:t>Overview of Approach</a:t>
            </a:r>
            <a:endParaRPr lang="en-US" sz="2800" b="0" strike="noStrike" spc="-1">
              <a:latin typeface="Arial" panose="020B0604020202090204"/>
            </a:endParaRPr>
          </a:p>
        </p:txBody>
      </p:sp>
      <p:sp>
        <p:nvSpPr>
          <p:cNvPr id="147" name="Rectangle 45"/>
          <p:cNvSpPr/>
          <p:nvPr/>
        </p:nvSpPr>
        <p:spPr>
          <a:xfrm>
            <a:off x="16868520" y="18987480"/>
            <a:ext cx="323640" cy="1562400"/>
          </a:xfrm>
          <a:prstGeom prst="rect">
            <a:avLst/>
          </a:prstGeom>
          <a:solidFill>
            <a:srgbClr val="F1F2F3"/>
          </a:solidFill>
          <a:ln w="9525">
            <a:solidFill>
              <a:srgbClr val="000000"/>
            </a:solidFill>
            <a:round/>
          </a:ln>
        </p:spPr>
        <p:style>
          <a:lnRef idx="0">
            <a:srgbClr val="FFFFFF"/>
          </a:lnRef>
          <a:fillRef idx="0">
            <a:srgbClr val="FFFFFF"/>
          </a:fillRef>
          <a:effectRef idx="0">
            <a:srgbClr val="FFFFFF"/>
          </a:effectRef>
          <a:fontRef idx="minor"/>
        </p:style>
      </p:sp>
      <p:sp>
        <p:nvSpPr>
          <p:cNvPr id="148" name="Rectangle 46"/>
          <p:cNvSpPr/>
          <p:nvPr/>
        </p:nvSpPr>
        <p:spPr>
          <a:xfrm rot="16200000">
            <a:off x="18149400" y="19170360"/>
            <a:ext cx="1152720" cy="1104120"/>
          </a:xfrm>
          <a:prstGeom prst="rect">
            <a:avLst/>
          </a:prstGeom>
          <a:solidFill>
            <a:srgbClr val="E84A27"/>
          </a:solidFill>
          <a:ln w="9525">
            <a:solidFill>
              <a:srgbClr val="000000"/>
            </a:solidFill>
            <a:round/>
          </a:ln>
        </p:spPr>
        <p:style>
          <a:lnRef idx="0">
            <a:srgbClr val="FFFFFF"/>
          </a:lnRef>
          <a:fillRef idx="0">
            <a:srgbClr val="FFFFFF"/>
          </a:fillRef>
          <a:effectRef idx="0">
            <a:srgbClr val="FFFFFF"/>
          </a:effectRef>
          <a:fontRef idx="minor"/>
        </p:style>
      </p:sp>
      <p:pic>
        <p:nvPicPr>
          <p:cNvPr id="149" name="Picture 7" descr="A picture containing photo, food, sitting, table&#10;&#10;Description automatically generated"/>
          <p:cNvPicPr/>
          <p:nvPr/>
        </p:nvPicPr>
        <p:blipFill>
          <a:blip r:embed="rId1"/>
          <a:stretch>
            <a:fillRect/>
          </a:stretch>
        </p:blipFill>
        <p:spPr>
          <a:xfrm>
            <a:off x="23988960" y="18741240"/>
            <a:ext cx="2086200" cy="2085480"/>
          </a:xfrm>
          <a:prstGeom prst="rect">
            <a:avLst/>
          </a:prstGeom>
          <a:ln w="0">
            <a:noFill/>
          </a:ln>
        </p:spPr>
      </p:pic>
      <p:pic>
        <p:nvPicPr>
          <p:cNvPr id="150" name="Picture 8 1"/>
          <p:cNvPicPr/>
          <p:nvPr/>
        </p:nvPicPr>
        <p:blipFill>
          <a:blip r:embed="rId2"/>
          <a:stretch>
            <a:fillRect/>
          </a:stretch>
        </p:blipFill>
        <p:spPr>
          <a:xfrm>
            <a:off x="14557320" y="18775080"/>
            <a:ext cx="2058840" cy="2058120"/>
          </a:xfrm>
          <a:prstGeom prst="rect">
            <a:avLst/>
          </a:prstGeom>
          <a:ln w="0">
            <a:noFill/>
          </a:ln>
        </p:spPr>
      </p:pic>
      <p:sp>
        <p:nvSpPr>
          <p:cNvPr id="151" name="Arrow: Down 49"/>
          <p:cNvSpPr/>
          <p:nvPr/>
        </p:nvSpPr>
        <p:spPr>
          <a:xfrm rot="16200000">
            <a:off x="23593680" y="19636200"/>
            <a:ext cx="455760" cy="209160"/>
          </a:xfrm>
          <a:prstGeom prst="downArrow">
            <a:avLst>
              <a:gd name="adj1" fmla="val 50000"/>
              <a:gd name="adj2" fmla="val 50000"/>
            </a:avLst>
          </a:prstGeom>
          <a:solidFill>
            <a:srgbClr val="F1F2F3"/>
          </a:solidFill>
          <a:ln w="9525">
            <a:solidFill>
              <a:srgbClr val="000000"/>
            </a:solidFill>
            <a:round/>
          </a:ln>
        </p:spPr>
        <p:style>
          <a:lnRef idx="0">
            <a:srgbClr val="FFFFFF"/>
          </a:lnRef>
          <a:fillRef idx="0">
            <a:srgbClr val="FFFFFF"/>
          </a:fillRef>
          <a:effectRef idx="0">
            <a:srgbClr val="FFFFFF"/>
          </a:effectRef>
          <a:fontRef idx="minor"/>
        </p:style>
      </p:sp>
      <p:sp>
        <p:nvSpPr>
          <p:cNvPr id="152" name="Arrow: Down 50"/>
          <p:cNvSpPr/>
          <p:nvPr/>
        </p:nvSpPr>
        <p:spPr>
          <a:xfrm rot="16200000">
            <a:off x="17460000" y="19319400"/>
            <a:ext cx="449640" cy="900000"/>
          </a:xfrm>
          <a:prstGeom prst="downArrow">
            <a:avLst>
              <a:gd name="adj1" fmla="val 50000"/>
              <a:gd name="adj2" fmla="val 50000"/>
            </a:avLst>
          </a:prstGeom>
          <a:solidFill>
            <a:srgbClr val="EE5E5E"/>
          </a:solidFill>
          <a:ln w="9525">
            <a:solidFill>
              <a:srgbClr val="000000"/>
            </a:solidFill>
            <a:round/>
          </a:ln>
        </p:spPr>
        <p:style>
          <a:lnRef idx="0">
            <a:srgbClr val="FFFFFF"/>
          </a:lnRef>
          <a:fillRef idx="0">
            <a:srgbClr val="FFFFFF"/>
          </a:fillRef>
          <a:effectRef idx="0">
            <a:srgbClr val="FFFFFF"/>
          </a:effectRef>
          <a:fontRef idx="minor"/>
        </p:style>
      </p:sp>
      <p:sp>
        <p:nvSpPr>
          <p:cNvPr id="153" name="Arrow: Down 51"/>
          <p:cNvSpPr/>
          <p:nvPr/>
        </p:nvSpPr>
        <p:spPr>
          <a:xfrm rot="16200000">
            <a:off x="20053080" y="18793440"/>
            <a:ext cx="449640" cy="1846440"/>
          </a:xfrm>
          <a:prstGeom prst="downArrow">
            <a:avLst>
              <a:gd name="adj1" fmla="val 50000"/>
              <a:gd name="adj2" fmla="val 50000"/>
            </a:avLst>
          </a:prstGeom>
          <a:solidFill>
            <a:srgbClr val="FFD125"/>
          </a:solidFill>
          <a:ln w="9525">
            <a:solidFill>
              <a:srgbClr val="000000"/>
            </a:solidFill>
            <a:round/>
          </a:ln>
        </p:spPr>
        <p:style>
          <a:lnRef idx="0">
            <a:srgbClr val="FFFFFF"/>
          </a:lnRef>
          <a:fillRef idx="0">
            <a:srgbClr val="FFFFFF"/>
          </a:fillRef>
          <a:effectRef idx="0">
            <a:srgbClr val="FFFFFF"/>
          </a:effectRef>
          <a:fontRef idx="minor"/>
        </p:style>
      </p:sp>
      <p:sp>
        <p:nvSpPr>
          <p:cNvPr id="154" name="Rectangle 52"/>
          <p:cNvSpPr/>
          <p:nvPr/>
        </p:nvSpPr>
        <p:spPr>
          <a:xfrm rot="16200000">
            <a:off x="21306600" y="19127520"/>
            <a:ext cx="1152720" cy="1190160"/>
          </a:xfrm>
          <a:prstGeom prst="rect">
            <a:avLst/>
          </a:prstGeom>
          <a:solidFill>
            <a:srgbClr val="E84A27"/>
          </a:solidFill>
          <a:ln w="9525">
            <a:solidFill>
              <a:srgbClr val="000000"/>
            </a:solidFill>
            <a:round/>
          </a:ln>
        </p:spPr>
        <p:style>
          <a:lnRef idx="0">
            <a:srgbClr val="FFFFFF"/>
          </a:lnRef>
          <a:fillRef idx="0">
            <a:srgbClr val="FFFFFF"/>
          </a:fillRef>
          <a:effectRef idx="0">
            <a:srgbClr val="FFFFFF"/>
          </a:effectRef>
          <a:fontRef idx="minor"/>
        </p:style>
      </p:sp>
      <p:sp>
        <p:nvSpPr>
          <p:cNvPr id="155" name="TextBox 53"/>
          <p:cNvSpPr/>
          <p:nvPr/>
        </p:nvSpPr>
        <p:spPr>
          <a:xfrm>
            <a:off x="16580520" y="20508480"/>
            <a:ext cx="1173240" cy="3949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pPr>
            <a:r>
              <a:rPr lang="en-US" sz="2000" b="0" strike="noStrike" spc="-1">
                <a:solidFill>
                  <a:srgbClr val="000000"/>
                </a:solidFill>
                <a:latin typeface="Arial" panose="020B0604020202090204"/>
                <a:ea typeface="DejaVu Sans"/>
              </a:rPr>
              <a:t>Flatten</a:t>
            </a:r>
            <a:endParaRPr lang="en-US" sz="2000" b="0" strike="noStrike" spc="-1">
              <a:latin typeface="Arial" panose="020B0604020202090204"/>
            </a:endParaRPr>
          </a:p>
        </p:txBody>
      </p:sp>
      <p:sp>
        <p:nvSpPr>
          <p:cNvPr id="156" name="TextBox 54"/>
          <p:cNvSpPr/>
          <p:nvPr/>
        </p:nvSpPr>
        <p:spPr>
          <a:xfrm>
            <a:off x="18059400" y="20223000"/>
            <a:ext cx="1389960" cy="4557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pPr>
            <a:r>
              <a:rPr lang="en-US" sz="2400" b="0" strike="noStrike" spc="-1">
                <a:solidFill>
                  <a:srgbClr val="000000"/>
                </a:solidFill>
                <a:latin typeface="Arial" panose="020B0604020202090204"/>
                <a:ea typeface="DejaVu Sans"/>
              </a:rPr>
              <a:t>Encoder</a:t>
            </a:r>
            <a:endParaRPr lang="en-US" sz="2400" b="0" strike="noStrike" spc="-1">
              <a:latin typeface="Arial" panose="020B0604020202090204"/>
            </a:endParaRPr>
          </a:p>
        </p:txBody>
      </p:sp>
      <p:sp>
        <p:nvSpPr>
          <p:cNvPr id="157" name="TextBox 55"/>
          <p:cNvSpPr/>
          <p:nvPr/>
        </p:nvSpPr>
        <p:spPr>
          <a:xfrm>
            <a:off x="21237480" y="20218320"/>
            <a:ext cx="1393200" cy="4557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pPr>
            <a:r>
              <a:rPr lang="en-US" sz="2400" b="0" strike="noStrike" spc="-1">
                <a:solidFill>
                  <a:srgbClr val="000000"/>
                </a:solidFill>
                <a:latin typeface="Arial" panose="020B0604020202090204"/>
                <a:ea typeface="DejaVu Sans"/>
              </a:rPr>
              <a:t>Decoder</a:t>
            </a:r>
            <a:endParaRPr lang="en-US" sz="2400" b="0" strike="noStrike" spc="-1">
              <a:latin typeface="Arial" panose="020B0604020202090204"/>
            </a:endParaRPr>
          </a:p>
        </p:txBody>
      </p:sp>
      <p:sp>
        <p:nvSpPr>
          <p:cNvPr id="158" name="TextBox 56"/>
          <p:cNvSpPr/>
          <p:nvPr/>
        </p:nvSpPr>
        <p:spPr>
          <a:xfrm>
            <a:off x="19354680" y="19899000"/>
            <a:ext cx="1834200" cy="3949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pPr>
            <a:r>
              <a:rPr lang="en-US" sz="2000" b="0" strike="noStrike" spc="-1">
                <a:solidFill>
                  <a:srgbClr val="000000"/>
                </a:solidFill>
                <a:latin typeface="Arial" panose="020B0604020202090204"/>
                <a:ea typeface="DejaVu Sans"/>
              </a:rPr>
              <a:t>Code (Implicit)</a:t>
            </a:r>
            <a:endParaRPr lang="en-US" sz="2000" b="0" strike="noStrike" spc="-1">
              <a:latin typeface="Arial" panose="020B0604020202090204"/>
            </a:endParaRPr>
          </a:p>
        </p:txBody>
      </p:sp>
      <p:sp>
        <p:nvSpPr>
          <p:cNvPr id="159" name="TextBox 57"/>
          <p:cNvSpPr/>
          <p:nvPr/>
        </p:nvSpPr>
        <p:spPr>
          <a:xfrm>
            <a:off x="22820040" y="20508480"/>
            <a:ext cx="1410840" cy="3949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pPr>
            <a:r>
              <a:rPr lang="en-US" sz="2000" b="0" strike="noStrike" spc="-1">
                <a:solidFill>
                  <a:srgbClr val="000000"/>
                </a:solidFill>
                <a:latin typeface="Arial" panose="020B0604020202090204"/>
                <a:ea typeface="DejaVu Sans"/>
              </a:rPr>
              <a:t>Reshape</a:t>
            </a:r>
            <a:endParaRPr lang="en-US" sz="2000" b="0" strike="noStrike" spc="-1">
              <a:latin typeface="Arial" panose="020B0604020202090204"/>
            </a:endParaRPr>
          </a:p>
        </p:txBody>
      </p:sp>
      <p:pic>
        <p:nvPicPr>
          <p:cNvPr id="160" name="Picture 58" descr="\documentclass{article}&#10;\usepackage{amsmath}&#10;\DeclareMathOperator*{\argmin}{argmin}&#10;\DeclareMathOperator*{\argmax}{argmax}&#10;\newcommand*{\argminl}{\argmin\limits}&#10;\newcommand*{\argmaxl}{\argmax\limits}&#10;\pagestyle{empty}&#10;\begin{document}&#10;&#10;&#10;$W^\star$&#10;&#10;\end{document}"/>
          <p:cNvPicPr/>
          <p:nvPr/>
        </p:nvPicPr>
        <p:blipFill>
          <a:blip r:embed="rId3"/>
          <a:stretch>
            <a:fillRect/>
          </a:stretch>
        </p:blipFill>
        <p:spPr>
          <a:xfrm>
            <a:off x="18337320" y="19481760"/>
            <a:ext cx="810000" cy="418320"/>
          </a:xfrm>
          <a:prstGeom prst="rect">
            <a:avLst/>
          </a:prstGeom>
          <a:ln w="0">
            <a:noFill/>
          </a:ln>
        </p:spPr>
      </p:pic>
      <p:pic>
        <p:nvPicPr>
          <p:cNvPr id="161" name="Picture 59" descr="\documentclass{article}&#10;\usepackage{amsmath}&#10;\DeclareMathOperator*{\argmin}{argmin}&#10;\DeclareMathOperator*{\argmax}{argmax}&#10;\newcommand*{\argminl}{\argmin\limits}&#10;\newcommand*{\argmaxl}{\argmax\limits}&#10;\pagestyle{empty}&#10;\begin{document}&#10;&#10;&#10;$W$&#10;&#10;\end{document}"/>
          <p:cNvPicPr/>
          <p:nvPr/>
        </p:nvPicPr>
        <p:blipFill>
          <a:blip r:embed="rId4"/>
          <a:stretch>
            <a:fillRect/>
          </a:stretch>
        </p:blipFill>
        <p:spPr>
          <a:xfrm>
            <a:off x="21526920" y="19460880"/>
            <a:ext cx="750960" cy="532080"/>
          </a:xfrm>
          <a:prstGeom prst="rect">
            <a:avLst/>
          </a:prstGeom>
          <a:ln w="0">
            <a:noFill/>
          </a:ln>
        </p:spPr>
      </p:pic>
      <p:sp>
        <p:nvSpPr>
          <p:cNvPr id="162" name="Rectangle 60"/>
          <p:cNvSpPr/>
          <p:nvPr/>
        </p:nvSpPr>
        <p:spPr>
          <a:xfrm>
            <a:off x="23317200" y="19003680"/>
            <a:ext cx="323640" cy="1562400"/>
          </a:xfrm>
          <a:prstGeom prst="rect">
            <a:avLst/>
          </a:prstGeom>
          <a:solidFill>
            <a:srgbClr val="F1F2F3"/>
          </a:solidFill>
          <a:ln w="9525">
            <a:solidFill>
              <a:srgbClr val="000000"/>
            </a:solidFill>
            <a:round/>
          </a:ln>
        </p:spPr>
        <p:style>
          <a:lnRef idx="0">
            <a:srgbClr val="FFFFFF"/>
          </a:lnRef>
          <a:fillRef idx="0">
            <a:srgbClr val="FFFFFF"/>
          </a:fillRef>
          <a:effectRef idx="0">
            <a:srgbClr val="FFFFFF"/>
          </a:effectRef>
          <a:fontRef idx="minor"/>
        </p:style>
      </p:sp>
      <p:sp>
        <p:nvSpPr>
          <p:cNvPr id="163" name="Arrow: Down 61"/>
          <p:cNvSpPr/>
          <p:nvPr/>
        </p:nvSpPr>
        <p:spPr>
          <a:xfrm rot="16200000">
            <a:off x="16507080" y="19647000"/>
            <a:ext cx="455760" cy="209160"/>
          </a:xfrm>
          <a:prstGeom prst="downArrow">
            <a:avLst>
              <a:gd name="adj1" fmla="val 50000"/>
              <a:gd name="adj2" fmla="val 50000"/>
            </a:avLst>
          </a:prstGeom>
          <a:solidFill>
            <a:srgbClr val="F1F2F3"/>
          </a:solidFill>
          <a:ln w="9525">
            <a:solidFill>
              <a:srgbClr val="000000"/>
            </a:solidFill>
            <a:round/>
          </a:ln>
        </p:spPr>
        <p:style>
          <a:lnRef idx="0">
            <a:srgbClr val="FFFFFF"/>
          </a:lnRef>
          <a:fillRef idx="0">
            <a:srgbClr val="FFFFFF"/>
          </a:fillRef>
          <a:effectRef idx="0">
            <a:srgbClr val="FFFFFF"/>
          </a:effectRef>
          <a:fontRef idx="minor"/>
        </p:style>
      </p:sp>
      <p:sp>
        <p:nvSpPr>
          <p:cNvPr id="164" name="Arrow: Down 62"/>
          <p:cNvSpPr/>
          <p:nvPr/>
        </p:nvSpPr>
        <p:spPr>
          <a:xfrm rot="16200000">
            <a:off x="22682520" y="19360440"/>
            <a:ext cx="449640" cy="817920"/>
          </a:xfrm>
          <a:prstGeom prst="downArrow">
            <a:avLst>
              <a:gd name="adj1" fmla="val 50000"/>
              <a:gd name="adj2" fmla="val 50000"/>
            </a:avLst>
          </a:prstGeom>
          <a:solidFill>
            <a:srgbClr val="EE5E5E"/>
          </a:solidFill>
          <a:ln w="9525">
            <a:solidFill>
              <a:srgbClr val="000000"/>
            </a:solidFill>
            <a:round/>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p:nvPr/>
        </p:nvSpPr>
        <p:spPr>
          <a:xfrm>
            <a:off x="628560" y="936720"/>
            <a:ext cx="8154360" cy="52347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marL="343535" indent="-342900">
              <a:lnSpc>
                <a:spcPct val="125000"/>
              </a:lnSpc>
              <a:spcBef>
                <a:spcPts val="1000"/>
              </a:spcBef>
              <a:buClr>
                <a:srgbClr val="000000"/>
              </a:buClr>
              <a:buFont typeface="Arial" panose="020B0604020202090204"/>
              <a:buChar char="•"/>
            </a:pPr>
            <a:r>
              <a:rPr lang="en-US" sz="2400" b="0" strike="noStrike" spc="-1">
                <a:solidFill>
                  <a:srgbClr val="000000"/>
                </a:solidFill>
                <a:latin typeface="Calibri"/>
                <a:ea typeface="DejaVu Sans"/>
              </a:rPr>
              <a:t>For a linear, isotropic, heterogenous medium, the elastic wave equation can be modeled as the following: </a:t>
            </a:r>
            <a:endParaRPr lang="en-US" sz="2400" b="0" strike="noStrike" spc="-1">
              <a:latin typeface="Arial" panose="020B0604020202090204"/>
            </a:endParaRPr>
          </a:p>
          <a:p>
            <a:pPr marL="635">
              <a:lnSpc>
                <a:spcPct val="125000"/>
              </a:lnSpc>
              <a:spcBef>
                <a:spcPts val="1000"/>
              </a:spcBef>
            </a:pPr>
            <a:endParaRPr lang="en-US" sz="2400" b="0" strike="noStrike" spc="-1">
              <a:latin typeface="Arial" panose="020B0604020202090204"/>
            </a:endParaRPr>
          </a:p>
          <a:p>
            <a:pPr marL="228600" indent="-227965">
              <a:lnSpc>
                <a:spcPct val="100000"/>
              </a:lnSpc>
              <a:spcBef>
                <a:spcPts val="1000"/>
              </a:spcBef>
              <a:buClr>
                <a:srgbClr val="000000"/>
              </a:buClr>
              <a:buFont typeface="Arial" panose="020B0604020202090204"/>
              <a:buChar char="•"/>
            </a:pPr>
            <a:r>
              <a:rPr lang="en-US" sz="1400" b="0" strike="noStrike" spc="-1">
                <a:solidFill>
                  <a:srgbClr val="000000"/>
                </a:solidFill>
                <a:latin typeface="Calibri"/>
                <a:ea typeface="DejaVu Sans"/>
              </a:rPr>
              <a:t>Here:</a:t>
            </a:r>
            <a:endParaRPr lang="en-US" sz="1400" b="0" strike="noStrike" spc="-1">
              <a:latin typeface="Arial" panose="020B0604020202090204"/>
            </a:endParaRPr>
          </a:p>
          <a:p>
            <a:pPr marL="685800" lvl="1" indent="-227965">
              <a:lnSpc>
                <a:spcPct val="100000"/>
              </a:lnSpc>
              <a:spcBef>
                <a:spcPts val="1000"/>
              </a:spcBef>
              <a:buClr>
                <a:srgbClr val="000000"/>
              </a:buClr>
              <a:buFont typeface="Arial" panose="020B0604020202090204"/>
              <a:buChar char="•"/>
            </a:pPr>
            <a:r>
              <a:rPr lang="en-US" sz="1400" b="0" strike="noStrike" spc="-1">
                <a:solidFill>
                  <a:srgbClr val="000000"/>
                </a:solidFill>
                <a:latin typeface="Calibri"/>
                <a:ea typeface="DejaVu Sans"/>
              </a:rPr>
              <a:t>  , spatial coordinates</a:t>
            </a:r>
            <a:endParaRPr lang="en-US" sz="1400" b="0" strike="noStrike" spc="-1">
              <a:latin typeface="Arial" panose="020B0604020202090204"/>
            </a:endParaRPr>
          </a:p>
          <a:p>
            <a:pPr marL="685800" lvl="1" indent="-227965">
              <a:lnSpc>
                <a:spcPct val="100000"/>
              </a:lnSpc>
              <a:spcBef>
                <a:spcPts val="1000"/>
              </a:spcBef>
              <a:buClr>
                <a:srgbClr val="000000"/>
              </a:buClr>
              <a:buFont typeface="Arial" panose="020B0604020202090204"/>
              <a:buChar char="•"/>
            </a:pPr>
            <a:r>
              <a:rPr lang="en-US" sz="1400" b="0" strike="noStrike" spc="-1">
                <a:solidFill>
                  <a:srgbClr val="000000"/>
                </a:solidFill>
                <a:latin typeface="Calibri"/>
                <a:ea typeface="DejaVu Sans"/>
              </a:rPr>
              <a:t>  , time</a:t>
            </a:r>
            <a:endParaRPr lang="en-US" sz="1400" b="0" strike="noStrike" spc="-1">
              <a:latin typeface="Arial" panose="020B0604020202090204"/>
            </a:endParaRPr>
          </a:p>
          <a:p>
            <a:pPr marL="685800" lvl="1" indent="-227965">
              <a:lnSpc>
                <a:spcPct val="100000"/>
              </a:lnSpc>
              <a:spcBef>
                <a:spcPts val="1000"/>
              </a:spcBef>
              <a:buClr>
                <a:srgbClr val="000000"/>
              </a:buClr>
              <a:buFont typeface="Arial" panose="020B0604020202090204"/>
              <a:buChar char="•"/>
            </a:pPr>
            <a:r>
              <a:rPr lang="en-US" sz="1400" b="0" strike="noStrike" spc="-1">
                <a:solidFill>
                  <a:srgbClr val="000000"/>
                </a:solidFill>
                <a:latin typeface="Calibri"/>
                <a:ea typeface="DejaVu Sans"/>
              </a:rPr>
              <a:t>  , particle displacement</a:t>
            </a:r>
            <a:endParaRPr lang="en-US" sz="1400" b="0" strike="noStrike" spc="-1">
              <a:latin typeface="Arial" panose="020B0604020202090204"/>
            </a:endParaRPr>
          </a:p>
          <a:p>
            <a:pPr marL="685800" lvl="1" indent="-227965">
              <a:lnSpc>
                <a:spcPct val="100000"/>
              </a:lnSpc>
              <a:spcBef>
                <a:spcPts val="1000"/>
              </a:spcBef>
              <a:buClr>
                <a:srgbClr val="000000"/>
              </a:buClr>
              <a:buFont typeface="Arial" panose="020B0604020202090204"/>
              <a:buChar char="•"/>
            </a:pPr>
            <a:r>
              <a:rPr lang="en-US" sz="1400" b="0" strike="noStrike" spc="-1">
                <a:solidFill>
                  <a:srgbClr val="000000"/>
                </a:solidFill>
                <a:latin typeface="Calibri"/>
                <a:ea typeface="DejaVu Sans"/>
              </a:rPr>
              <a:t>  , density </a:t>
            </a:r>
            <a:endParaRPr lang="en-US" sz="1400" b="0" strike="noStrike" spc="-1">
              <a:latin typeface="Arial" panose="020B0604020202090204"/>
            </a:endParaRPr>
          </a:p>
          <a:p>
            <a:pPr marL="685800" lvl="1" indent="-227965">
              <a:lnSpc>
                <a:spcPct val="100000"/>
              </a:lnSpc>
              <a:spcBef>
                <a:spcPts val="1000"/>
              </a:spcBef>
              <a:buClr>
                <a:srgbClr val="000000"/>
              </a:buClr>
              <a:buFont typeface="Arial" panose="020B0604020202090204"/>
              <a:buChar char="•"/>
            </a:pPr>
            <a:r>
              <a:rPr lang="en-US" sz="1400" b="0" strike="noStrike" spc="-1">
                <a:solidFill>
                  <a:srgbClr val="000000"/>
                </a:solidFill>
                <a:latin typeface="Calibri"/>
                <a:ea typeface="DejaVu Sans"/>
              </a:rPr>
              <a:t>   , stress tensor</a:t>
            </a:r>
            <a:endParaRPr lang="en-US" sz="1400" b="0" strike="noStrike" spc="-1">
              <a:latin typeface="Arial" panose="020B0604020202090204"/>
            </a:endParaRPr>
          </a:p>
          <a:p>
            <a:pPr marL="685800" lvl="1" indent="-227965">
              <a:lnSpc>
                <a:spcPct val="100000"/>
              </a:lnSpc>
              <a:spcBef>
                <a:spcPts val="1000"/>
              </a:spcBef>
              <a:buClr>
                <a:srgbClr val="000000"/>
              </a:buClr>
              <a:buFont typeface="Arial" panose="020B0604020202090204"/>
              <a:buChar char="•"/>
            </a:pPr>
            <a:r>
              <a:rPr lang="en-US" sz="1400" b="0" strike="noStrike" spc="-1">
                <a:solidFill>
                  <a:srgbClr val="000000"/>
                </a:solidFill>
                <a:latin typeface="Calibri"/>
                <a:ea typeface="DejaVu Sans"/>
              </a:rPr>
              <a:t>       , Lame’s first and second parameters</a:t>
            </a:r>
            <a:endParaRPr lang="en-US" sz="1400" b="0" strike="noStrike" spc="-1">
              <a:latin typeface="Arial" panose="020B0604020202090204"/>
            </a:endParaRPr>
          </a:p>
          <a:p>
            <a:pPr marL="457835">
              <a:lnSpc>
                <a:spcPct val="125000"/>
              </a:lnSpc>
              <a:spcBef>
                <a:spcPts val="1000"/>
              </a:spcBef>
            </a:pPr>
            <a:endParaRPr lang="en-US" sz="1400" b="0" strike="noStrike" spc="-1">
              <a:latin typeface="Arial" panose="020B0604020202090204"/>
            </a:endParaRPr>
          </a:p>
          <a:p>
            <a:pPr>
              <a:lnSpc>
                <a:spcPct val="125000"/>
              </a:lnSpc>
              <a:spcBef>
                <a:spcPts val="1000"/>
              </a:spcBef>
            </a:pPr>
            <a:endParaRPr lang="en-US" sz="1400" b="0" strike="noStrike" spc="-1">
              <a:latin typeface="Arial" panose="020B0604020202090204"/>
            </a:endParaRPr>
          </a:p>
          <a:p>
            <a:pPr>
              <a:lnSpc>
                <a:spcPct val="125000"/>
              </a:lnSpc>
              <a:spcBef>
                <a:spcPts val="1000"/>
              </a:spcBef>
              <a:tabLst>
                <a:tab pos="0" algn="l"/>
              </a:tabLst>
            </a:pPr>
            <a:endParaRPr lang="en-US" sz="1400" b="0" strike="noStrike" spc="-1">
              <a:latin typeface="Arial" panose="020B0604020202090204"/>
            </a:endParaRPr>
          </a:p>
          <a:p>
            <a:pPr>
              <a:lnSpc>
                <a:spcPct val="125000"/>
              </a:lnSpc>
              <a:spcBef>
                <a:spcPts val="1000"/>
              </a:spcBef>
              <a:tabLst>
                <a:tab pos="0" algn="l"/>
              </a:tabLst>
            </a:pPr>
            <a:endParaRPr lang="en-US" sz="1400" b="0" strike="noStrike" spc="-1">
              <a:latin typeface="Arial" panose="020B0604020202090204"/>
            </a:endParaRPr>
          </a:p>
          <a:p>
            <a:pPr>
              <a:lnSpc>
                <a:spcPct val="125000"/>
              </a:lnSpc>
              <a:spcBef>
                <a:spcPts val="1000"/>
              </a:spcBef>
              <a:tabLst>
                <a:tab pos="0" algn="l"/>
              </a:tabLst>
            </a:pPr>
            <a:endParaRPr lang="en-US" sz="1400" b="0" strike="noStrike" spc="-1">
              <a:latin typeface="Arial" panose="020B0604020202090204"/>
            </a:endParaRPr>
          </a:p>
          <a:p>
            <a:pPr>
              <a:lnSpc>
                <a:spcPct val="125000"/>
              </a:lnSpc>
              <a:spcBef>
                <a:spcPts val="1000"/>
              </a:spcBef>
              <a:tabLst>
                <a:tab pos="0" algn="l"/>
              </a:tabLst>
            </a:pPr>
            <a:endParaRPr lang="en-US" sz="1400" b="0" strike="noStrike" spc="-1">
              <a:latin typeface="Arial" panose="020B0604020202090204"/>
            </a:endParaRPr>
          </a:p>
        </p:txBody>
      </p:sp>
      <p:sp>
        <p:nvSpPr>
          <p:cNvPr id="166" name="TextShape 2"/>
          <p:cNvSpPr/>
          <p:nvPr/>
        </p:nvSpPr>
        <p:spPr>
          <a:xfrm>
            <a:off x="6458040" y="6356520"/>
            <a:ext cx="2056320" cy="3639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ctr">
            <a:noAutofit/>
          </a:bodyPr>
          <a:p>
            <a:pPr algn="r">
              <a:lnSpc>
                <a:spcPct val="100000"/>
              </a:lnSpc>
            </a:pPr>
            <a:fld id="{FA9C8B5E-4E08-4F6A-BB20-1AF9CC60A8CD}" type="slidenum">
              <a:rPr lang="en-US" sz="1200" b="1" strike="noStrike" spc="-1">
                <a:solidFill>
                  <a:srgbClr val="FFFFFF"/>
                </a:solidFill>
                <a:latin typeface="Arial" panose="020B0604020202090204"/>
                <a:ea typeface="DejaVu Sans"/>
              </a:rPr>
            </a:fld>
            <a:endParaRPr lang="en-US" sz="1200" b="0" strike="noStrike" spc="-1">
              <a:latin typeface="Arial" panose="020B0604020202090204"/>
            </a:endParaRPr>
          </a:p>
        </p:txBody>
      </p:sp>
      <p:sp>
        <p:nvSpPr>
          <p:cNvPr id="167" name="TextShape 3"/>
          <p:cNvSpPr/>
          <p:nvPr/>
        </p:nvSpPr>
        <p:spPr>
          <a:xfrm>
            <a:off x="2520" y="0"/>
            <a:ext cx="9140400" cy="821880"/>
          </a:xfrm>
          <a:prstGeom prst="rect">
            <a:avLst/>
          </a:prstGeom>
          <a:noFill/>
          <a:ln w="3240">
            <a:noFill/>
          </a:ln>
        </p:spPr>
        <p:style>
          <a:lnRef idx="0">
            <a:srgbClr val="FFFFFF"/>
          </a:lnRef>
          <a:fillRef idx="0">
            <a:srgbClr val="FFFFFF"/>
          </a:fillRef>
          <a:effectRef idx="0">
            <a:srgbClr val="FFFFFF"/>
          </a:effectRef>
          <a:fontRef idx="minor"/>
        </p:style>
        <p:txBody>
          <a:bodyPr lIns="90000" tIns="45000" rIns="90000" bIns="45000" anchor="ctr">
            <a:noAutofit/>
          </a:bodyPr>
          <a:p>
            <a:pPr algn="ctr">
              <a:lnSpc>
                <a:spcPct val="90000"/>
              </a:lnSpc>
            </a:pPr>
            <a:r>
              <a:rPr lang="en-US" sz="3600" b="1" strike="noStrike" spc="-1">
                <a:solidFill>
                  <a:srgbClr val="000000"/>
                </a:solidFill>
                <a:latin typeface="Calibri"/>
                <a:ea typeface="DejaVu Sans"/>
              </a:rPr>
              <a:t>Elastic Wave Equation</a:t>
            </a:r>
            <a:endParaRPr lang="en-US" sz="3600" b="0" strike="noStrike" spc="-1">
              <a:latin typeface="Arial" panose="020B0604020202090204"/>
            </a:endParaRPr>
          </a:p>
        </p:txBody>
      </p:sp>
      <p:pic>
        <p:nvPicPr>
          <p:cNvPr id="168" name="Picture 154" descr="\documentclass{article}&#10;\usepackage{mathrsfs}  &#10;\usepackage{amsmath}&#10;\usepackage{amssymb}&#10;&#10;\DeclareMathOperator*{\argmin}{argmin}&#10;\DeclareMathOperator*{\argmax}{argmax}&#10;\newcommand*{\argminl}{\argmin\limits}&#10;\newcommand*{\argmaxl}{\argmax\limits}&#10;\pagestyle{empty}&#10;\begin{document}&#10;&#10;&#10;$\mathbf{\rho}$&#10;&#10;\end{document}"/>
          <p:cNvPicPr/>
          <p:nvPr/>
        </p:nvPicPr>
        <p:blipFill>
          <a:blip r:embed="rId1"/>
          <a:stretch>
            <a:fillRect/>
          </a:stretch>
        </p:blipFill>
        <p:spPr>
          <a:xfrm>
            <a:off x="1423440" y="4037760"/>
            <a:ext cx="71640" cy="99000"/>
          </a:xfrm>
          <a:prstGeom prst="rect">
            <a:avLst/>
          </a:prstGeom>
          <a:ln w="0">
            <a:noFill/>
          </a:ln>
        </p:spPr>
      </p:pic>
      <p:pic>
        <p:nvPicPr>
          <p:cNvPr id="169" name="Picture 160" descr="\documentclass{article}&#10;\usepackage{mathrsfs}  &#10;\usepackage{amsmath}&#10;\usepackage{amssymb}&#10;&#10;\DeclareMathOperator*{\argmin}{argmin}&#10;\DeclareMathOperator*{\argmax}{argmax}&#10;\newcommand*{\argminl}{\argmin\limits}&#10;\newcommand*{\argmaxl}{\argmax\limits}&#10;\pagestyle{empty}&#10;\begin{document}&#10;&#10;&#10;$\mathbf{r}$&#10;&#10;\end{document}"/>
          <p:cNvPicPr/>
          <p:nvPr/>
        </p:nvPicPr>
        <p:blipFill>
          <a:blip r:embed="rId2"/>
          <a:stretch>
            <a:fillRect/>
          </a:stretch>
        </p:blipFill>
        <p:spPr>
          <a:xfrm>
            <a:off x="1405080" y="3019680"/>
            <a:ext cx="61560" cy="66960"/>
          </a:xfrm>
          <a:prstGeom prst="rect">
            <a:avLst/>
          </a:prstGeom>
          <a:ln w="0">
            <a:noFill/>
          </a:ln>
        </p:spPr>
      </p:pic>
      <p:pic>
        <p:nvPicPr>
          <p:cNvPr id="170" name="Picture 162" descr="\documentclass{article}&#10;\usepackage{mathrsfs}  &#10;\usepackage{amsmath}&#10;\usepackage{amssymb}&#10;&#10;\DeclareMathOperator*{\argmin}{argmin}&#10;\DeclareMathOperator*{\argmax}{argmax}&#10;\newcommand*{\argminl}{\argmin\limits}&#10;\newcommand*{\argmaxl}{\argmax\limits}&#10;\pagestyle{empty}&#10;\begin{document}&#10;&#10;&#10;$t$&#10;&#10;\end{document}"/>
          <p:cNvPicPr/>
          <p:nvPr/>
        </p:nvPicPr>
        <p:blipFill>
          <a:blip r:embed="rId3"/>
          <a:stretch>
            <a:fillRect/>
          </a:stretch>
        </p:blipFill>
        <p:spPr>
          <a:xfrm>
            <a:off x="1423440" y="3369240"/>
            <a:ext cx="46080" cy="95400"/>
          </a:xfrm>
          <a:prstGeom prst="rect">
            <a:avLst/>
          </a:prstGeom>
          <a:ln w="0">
            <a:noFill/>
          </a:ln>
        </p:spPr>
      </p:pic>
      <p:pic>
        <p:nvPicPr>
          <p:cNvPr id="171" name="Picture 183" descr="\documentclass{article}&#10;\usepackage{mathrsfs}  &#10;\usepackage{amsmath}&#10;\usepackage{amssymb}&#10;&#10;\DeclareMathOperator*{\argmin}{argmin}&#10;\DeclareMathOperator*{\argmax}{argmax}&#10;\newcommand*{\argminl}{\argmin\limits}&#10;\newcommand*{\argmaxl}{\argmax\limits}&#10;\pagestyle{empty}&#10;\begin{document}&#10;&#10;&#10;$\mathbf{u}$&#10;&#10;\end{document}"/>
          <p:cNvPicPr/>
          <p:nvPr/>
        </p:nvPicPr>
        <p:blipFill>
          <a:blip r:embed="rId4"/>
          <a:stretch>
            <a:fillRect/>
          </a:stretch>
        </p:blipFill>
        <p:spPr>
          <a:xfrm>
            <a:off x="1392480" y="3715920"/>
            <a:ext cx="85320" cy="68040"/>
          </a:xfrm>
          <a:prstGeom prst="rect">
            <a:avLst/>
          </a:prstGeom>
          <a:ln w="0">
            <a:noFill/>
          </a:ln>
        </p:spPr>
      </p:pic>
      <p:pic>
        <p:nvPicPr>
          <p:cNvPr id="172" name="Picture 168" descr="\documentclass{article}&#10;\usepackage{mathrsfs}  &#10;\usepackage{amsmath}&#10;\usepackage{amssymb}&#10;&#10;\DeclareMathOperator*{\argmin}{argmin}&#10;\DeclareMathOperator*{\argmax}{argmax}&#10;\newcommand*{\argminl}{\argmin\limits}&#10;\newcommand*{\argmaxl}{\argmax\limits}&#10;\pagestyle{empty}&#10;\begin{document}&#10;&#10;&#10;$\sigma$&#10;&#10;\end{document}"/>
          <p:cNvPicPr/>
          <p:nvPr/>
        </p:nvPicPr>
        <p:blipFill>
          <a:blip r:embed="rId5"/>
          <a:stretch>
            <a:fillRect/>
          </a:stretch>
        </p:blipFill>
        <p:spPr>
          <a:xfrm>
            <a:off x="1447200" y="4387680"/>
            <a:ext cx="79920" cy="65880"/>
          </a:xfrm>
          <a:prstGeom prst="rect">
            <a:avLst/>
          </a:prstGeom>
          <a:ln w="0">
            <a:noFill/>
          </a:ln>
        </p:spPr>
      </p:pic>
      <p:pic>
        <p:nvPicPr>
          <p:cNvPr id="173" name="Picture 170" descr="\documentclass{article}&#10;\usepackage{mathrsfs}  &#10;\usepackage{amsmath}&#10;\usepackage{amssymb}&#10;&#10;\DeclareMathOperator*{\argmin}{argmin}&#10;\DeclareMathOperator*{\argmax}{argmax}&#10;\newcommand*{\argminl}{\argmin\limits}&#10;\newcommand*{\argmaxl}{\argmax\limits}&#10;\pagestyle{empty}&#10;\begin{document}&#10;&#10;&#10;$\lambda, \mu$&#10;&#10;\end{document}"/>
          <p:cNvPicPr/>
          <p:nvPr/>
        </p:nvPicPr>
        <p:blipFill>
          <a:blip r:embed="rId6"/>
          <a:stretch>
            <a:fillRect/>
          </a:stretch>
        </p:blipFill>
        <p:spPr>
          <a:xfrm>
            <a:off x="1451160" y="4695480"/>
            <a:ext cx="234360" cy="137520"/>
          </a:xfrm>
          <a:prstGeom prst="rect">
            <a:avLst/>
          </a:prstGeom>
          <a:ln w="0">
            <a:noFill/>
          </a:ln>
        </p:spPr>
      </p:pic>
      <p:sp>
        <p:nvSpPr>
          <p:cNvPr id="174" name="TextBox 173"/>
          <p:cNvSpPr/>
          <p:nvPr/>
        </p:nvSpPr>
        <p:spPr>
          <a:xfrm>
            <a:off x="4558680" y="3681720"/>
            <a:ext cx="3047760" cy="7293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marL="285750" indent="-285750">
              <a:lnSpc>
                <a:spcPct val="100000"/>
              </a:lnSpc>
              <a:buClr>
                <a:srgbClr val="000000"/>
              </a:buClr>
              <a:buFont typeface="Arial" panose="020B0604020202090204"/>
              <a:buChar char="•"/>
            </a:pPr>
            <a:r>
              <a:rPr lang="en-US" sz="1400" b="0" strike="noStrike" spc="-1">
                <a:solidFill>
                  <a:srgbClr val="000000"/>
                </a:solidFill>
                <a:latin typeface="Calibri"/>
                <a:ea typeface="DejaVu Sans"/>
              </a:rPr>
              <a:t>   , Identity matrix</a:t>
            </a:r>
            <a:endParaRPr lang="en-US" sz="1400" b="0" strike="noStrike" spc="-1">
              <a:latin typeface="Arial" panose="020B0604020202090204"/>
            </a:endParaRPr>
          </a:p>
          <a:p>
            <a:pPr marL="285750" indent="-285750">
              <a:lnSpc>
                <a:spcPct val="100000"/>
              </a:lnSpc>
              <a:buClr>
                <a:srgbClr val="000000"/>
              </a:buClr>
              <a:buFont typeface="Arial" panose="020B0604020202090204"/>
              <a:buChar char="•"/>
            </a:pPr>
            <a:r>
              <a:rPr lang="en-US" sz="1400" b="0" strike="noStrike" spc="-1">
                <a:solidFill>
                  <a:srgbClr val="000000"/>
                </a:solidFill>
                <a:latin typeface="Calibri"/>
                <a:ea typeface="DejaVu Sans"/>
              </a:rPr>
              <a:t>   , trace operator</a:t>
            </a:r>
            <a:endParaRPr lang="en-US" sz="1400" b="0" strike="noStrike" spc="-1">
              <a:latin typeface="Arial" panose="020B0604020202090204"/>
            </a:endParaRPr>
          </a:p>
          <a:p>
            <a:pPr marL="285750" indent="-285750">
              <a:lnSpc>
                <a:spcPct val="100000"/>
              </a:lnSpc>
              <a:buClr>
                <a:srgbClr val="000000"/>
              </a:buClr>
              <a:buFont typeface="Arial" panose="020B0604020202090204"/>
              <a:buChar char="•"/>
            </a:pPr>
            <a:r>
              <a:rPr lang="en-US" sz="1400" b="0" strike="noStrike" spc="-1">
                <a:solidFill>
                  <a:srgbClr val="000000"/>
                </a:solidFill>
                <a:latin typeface="Calibri"/>
                <a:ea typeface="DejaVu Sans"/>
              </a:rPr>
              <a:t>   , gradient operator</a:t>
            </a:r>
            <a:endParaRPr lang="en-US" sz="1400" b="0" strike="noStrike" spc="-1">
              <a:latin typeface="Arial" panose="020B0604020202090204"/>
            </a:endParaRPr>
          </a:p>
        </p:txBody>
      </p:sp>
      <p:pic>
        <p:nvPicPr>
          <p:cNvPr id="175" name="Picture 175" descr="\documentclass{article}&#10;\usepackage{mathrsfs}  &#10;\usepackage{amsmath}&#10;\usepackage{amssymb}&#10;&#10;\DeclareMathOperator*{\argmin}{argmin}&#10;\DeclareMathOperator*{\argmax}{argmax}&#10;\newcommand*{\argminl}{\argmin\limits}&#10;\newcommand*{\argmaxl}{\argmax\limits}&#10;\pagestyle{empty}&#10;\begin{document}&#10;&#10;&#10;$\mathbf{I}$&#10;&#10;\end{document}"/>
          <p:cNvPicPr/>
          <p:nvPr/>
        </p:nvPicPr>
        <p:blipFill>
          <a:blip r:embed="rId7"/>
          <a:stretch>
            <a:fillRect/>
          </a:stretch>
        </p:blipFill>
        <p:spPr>
          <a:xfrm>
            <a:off x="4967640" y="3779280"/>
            <a:ext cx="56160" cy="103680"/>
          </a:xfrm>
          <a:prstGeom prst="rect">
            <a:avLst/>
          </a:prstGeom>
          <a:ln w="0">
            <a:noFill/>
          </a:ln>
        </p:spPr>
      </p:pic>
      <p:pic>
        <p:nvPicPr>
          <p:cNvPr id="176" name="Picture 177" descr="\documentclass{article}&#10;\usepackage{mathrsfs}  &#10;\usepackage{amsmath}&#10;\usepackage{amssymb}&#10;&#10;\DeclareMathOperator*{\argmin}{argmin}&#10;\DeclareMathOperator*{\argmax}{argmax}&#10;\newcommand*{\argminl}{\argmin\limits}&#10;\newcommand*{\argmaxl}{\argmax\limits}&#10;\pagestyle{empty}&#10;\begin{document}&#10;&#10;&#10;$\textbf{tr}$&#10;&#10;\end{document}"/>
          <p:cNvPicPr/>
          <p:nvPr/>
        </p:nvPicPr>
        <p:blipFill>
          <a:blip r:embed="rId8"/>
          <a:stretch>
            <a:fillRect/>
          </a:stretch>
        </p:blipFill>
        <p:spPr>
          <a:xfrm>
            <a:off x="4929840" y="4014360"/>
            <a:ext cx="131760" cy="96120"/>
          </a:xfrm>
          <a:prstGeom prst="rect">
            <a:avLst/>
          </a:prstGeom>
          <a:ln w="0">
            <a:noFill/>
          </a:ln>
        </p:spPr>
      </p:pic>
      <p:pic>
        <p:nvPicPr>
          <p:cNvPr id="177" name="Picture 179" descr="\documentclass{article}&#10;\usepackage{mathrsfs}  &#10;\usepackage{amsmath}&#10;\usepackage{amssymb}&#10;&#10;\DeclareMathOperator*{\argmin}{argmin}&#10;\DeclareMathOperator*{\argmax}{argmax}&#10;\newcommand*{\argminl}{\argmin\limits}&#10;\newcommand*{\argmaxl}{\argmax\limits}&#10;\pagestyle{empty}&#10;\begin{document}&#10;&#10;&#10;$\nabla$&#10;&#10;\end{document}"/>
          <p:cNvPicPr/>
          <p:nvPr/>
        </p:nvPicPr>
        <p:blipFill>
          <a:blip r:embed="rId9"/>
          <a:stretch>
            <a:fillRect/>
          </a:stretch>
        </p:blipFill>
        <p:spPr>
          <a:xfrm>
            <a:off x="4924800" y="4194000"/>
            <a:ext cx="130680" cy="126360"/>
          </a:xfrm>
          <a:prstGeom prst="rect">
            <a:avLst/>
          </a:prstGeom>
          <a:ln w="0">
            <a:noFill/>
          </a:ln>
        </p:spPr>
      </p:pic>
      <p:pic>
        <p:nvPicPr>
          <p:cNvPr id="178" name="Picture 6" descr="\documentclass{article}&#10;\usepackage{mathrsfs}  &#10;\usepackage{amsmath}&#10;\usepackage{amssymb}&#10;&#10;\DeclareMathOperator*{\argmin}{argmin}&#10;\DeclareMathOperator*{\argmax}{argmax}&#10;\newcommand*{\argminl}{\argmin\limits}&#10;\newcommand*{\argmaxl}{\argmax\limits}&#10;\pagestyle{empty}&#10;\begin{document}&#10;&#10;&#10;\begin{equation}&#10;    \label{eq:displacement_isotropic}&#10;    \rho \ddot{\mathbf{u}} (\mathbf{r} , t) = \underbrace{(\lambda(\mathbf{r}) + 2 \mu(\mathbf{r})) \nabla(\nabla \cdot \mathbf{u}(\mathbf{r}, t))}_{\text{longitudinal}} - \underbrace{\mu(\mathbf{r}) \nabla \times (\nabla \times \mathbf{u}(\mathbf{r}, t))}_{\text{transverse}}.&#10;\end{equation}&#10;&#10;\end{document}"/>
          <p:cNvPicPr/>
          <p:nvPr/>
        </p:nvPicPr>
        <p:blipFill>
          <a:blip r:embed="rId10"/>
          <a:stretch>
            <a:fillRect/>
          </a:stretch>
        </p:blipFill>
        <p:spPr>
          <a:xfrm>
            <a:off x="1451160" y="2057760"/>
            <a:ext cx="7041960" cy="571320"/>
          </a:xfrm>
          <a:prstGeom prst="rect">
            <a:avLst/>
          </a:prstGeom>
          <a:ln w="0">
            <a:noFill/>
          </a:ln>
        </p:spPr>
      </p:pic>
      <p:pic>
        <p:nvPicPr>
          <p:cNvPr id="179" name="Picture 197" descr="\documentclass{article}&#10;\usepackage{mathrsfs}  &#10;\usepackage{amsmath}&#10;\usepackage{amssymb}&#10;&#10;\DeclareMathOperator*{\argmin}{argmin}&#10;\DeclareMathOperator*{\argmax}{argmax}&#10;\newcommand*{\argminl}{\argmin\limits}&#10;\newcommand*{\argmaxl}{\argmax\limits}&#10;\pagestyle{empty}&#10;\begin{document}&#10;&#10;&#10;$\lambda(\mathbf{r}) = \rho(\mathbf{r})(c_l(\mathbf{r})^2 - 2 c_t(\mathbf{r})^2)$&#10;&#10;\end{document}"/>
          <p:cNvPicPr/>
          <p:nvPr/>
        </p:nvPicPr>
        <p:blipFill>
          <a:blip r:embed="rId11"/>
          <a:stretch>
            <a:fillRect/>
          </a:stretch>
        </p:blipFill>
        <p:spPr>
          <a:xfrm>
            <a:off x="1435320" y="4929480"/>
            <a:ext cx="1852920" cy="163080"/>
          </a:xfrm>
          <a:prstGeom prst="rect">
            <a:avLst/>
          </a:prstGeom>
          <a:ln w="0">
            <a:noFill/>
          </a:ln>
        </p:spPr>
      </p:pic>
      <p:pic>
        <p:nvPicPr>
          <p:cNvPr id="180" name="Picture 201" descr="\documentclass{article}&#10;\usepackage{mathrsfs}  &#10;\usepackage{amsmath}&#10;\usepackage{amssymb}&#10;&#10;\DeclareMathOperator*{\argmin}{argmin}&#10;\DeclareMathOperator*{\argmax}{argmax}&#10;\newcommand*{\argminl}{\argmin\limits}&#10;\newcommand*{\argmaxl}{\argmax\limits}&#10;\pagestyle{empty}&#10;\begin{document}&#10;&#10;&#10;$\mu(\mathbf{r}) = c_t(\mathbf{r})^2 \rho(\mathbf{r})$&#10;&#10;\end{document}"/>
          <p:cNvPicPr/>
          <p:nvPr/>
        </p:nvPicPr>
        <p:blipFill>
          <a:blip r:embed="rId12"/>
          <a:stretch>
            <a:fillRect/>
          </a:stretch>
        </p:blipFill>
        <p:spPr>
          <a:xfrm>
            <a:off x="1435320" y="5139000"/>
            <a:ext cx="1110600" cy="16308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AnastasioLab</Template>
  <TotalTime>0</TotalTime>
  <Words>9497</Words>
  <Application>WPS Writer</Application>
  <PresentationFormat/>
  <Paragraphs>313</Paragraphs>
  <Slides>20</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20</vt:i4>
      </vt:variant>
    </vt:vector>
  </HeadingPairs>
  <TitlesOfParts>
    <vt:vector size="38" baseType="lpstr">
      <vt:lpstr>Arial</vt:lpstr>
      <vt:lpstr>SimSun</vt:lpstr>
      <vt:lpstr>Wingdings</vt:lpstr>
      <vt:lpstr>Helvetica Light</vt:lpstr>
      <vt:lpstr>DejaVu Sans</vt:lpstr>
      <vt:lpstr>Thonburi</vt:lpstr>
      <vt:lpstr>Arial</vt:lpstr>
      <vt:lpstr>Symbol</vt:lpstr>
      <vt:lpstr>Times New Roman</vt:lpstr>
      <vt:lpstr>Calibri</vt:lpstr>
      <vt:lpstr>Helvetica Neue</vt:lpstr>
      <vt:lpstr>微软雅黑</vt:lpstr>
      <vt:lpstr>汉仪旗黑</vt:lpstr>
      <vt:lpstr>Arial Unicode MS</vt:lpstr>
      <vt:lpstr>Kingsoft Sign</vt:lpstr>
      <vt:lpstr>宋体-简</vt:lpstr>
      <vt:lpstr>Office Theme</vt:lpstr>
      <vt:lpstr>Office Theme</vt:lpstr>
      <vt:lpstr>Transcranial Photoacoustic Computed Tomography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miguel toro gonzales</dc:creator>
  <cp:lastModifiedBy>zongfan</cp:lastModifiedBy>
  <cp:revision>15</cp:revision>
  <dcterms:created xsi:type="dcterms:W3CDTF">2021-12-06T17:23:34Z</dcterms:created>
  <dcterms:modified xsi:type="dcterms:W3CDTF">2021-12-06T17:23:34Z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0x01010030CB8945B0810D4DB72B7004841AB9C1</vt:lpwstr>
  </property>
  <property fmtid="{D5CDD505-2E9C-101B-9397-08002B2CF9AE}" pid="3" name="HiddenSlides">
    <vt:i4>2</vt:i4>
  </property>
  <property fmtid="{D5CDD505-2E9C-101B-9397-08002B2CF9AE}" pid="4" name="MMClips">
    <vt:i4>3</vt:i4>
  </property>
  <property fmtid="{D5CDD505-2E9C-101B-9397-08002B2CF9AE}" pid="5" name="Notes">
    <vt:i4>21</vt:i4>
  </property>
  <property fmtid="{D5CDD505-2E9C-101B-9397-08002B2CF9AE}" pid="6" name="PresentationFormat">
    <vt:lpwstr>On-screen Show (4:3)</vt:lpwstr>
  </property>
  <property fmtid="{D5CDD505-2E9C-101B-9397-08002B2CF9AE}" pid="7" name="Slides">
    <vt:i4>22</vt:i4>
  </property>
  <property fmtid="{D5CDD505-2E9C-101B-9397-08002B2CF9AE}" pid="8" name="TexMathsIgnorePreamble">
    <vt:lpwstr>FALSE</vt:lpwstr>
  </property>
  <property fmtid="{D5CDD505-2E9C-101B-9397-08002B2CF9AE}" pid="9" name="TexMathsPreamble">
    <vt:lpwstr>\usepackage{amsmath}§\usepackage{amssymb}§\usepackage[usenames]{color}§\usepackage{ifxetex}§\usepackage{mathrsfs}§§% XeLaTeX compiler§\ifxetex§§    \usepackage{fontspec}§    \usepackage{unicode-math}§§    % Uncomment these lines for alternative fonts§    </vt:lpwstr>
  </property>
  <property fmtid="{D5CDD505-2E9C-101B-9397-08002B2CF9AE}" pid="10" name="KSOProductBuildVer">
    <vt:lpwstr>1033-3.1.4.5932</vt:lpwstr>
  </property>
</Properties>
</file>