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69" r:id="rId11"/>
    <p:sldId id="263" r:id="rId12"/>
    <p:sldId id="264" r:id="rId13"/>
    <p:sldId id="265" r:id="rId14"/>
    <p:sldId id="266" r:id="rId15"/>
    <p:sldId id="267" r:id="rId1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sz="4800"/>
              <a:t>BIOE598 Case Study 2: </a:t>
            </a:r>
            <a:br>
              <a:rPr lang="en-US" sz="4800"/>
            </a:br>
            <a:r>
              <a:rPr lang="en-US" sz="4800"/>
              <a:t>Find minimal set of amino acid required for a bacterium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Reporter: Zong Fan</a:t>
            </a:r>
            <a:endParaRPr lang="en-US"/>
          </a:p>
          <a:p>
            <a:r>
              <a:rPr lang="en-US"/>
              <a:t>Email: zongfan2@illinois.edu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6. Conclusion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The significant main effects are mainly F, K, L, A, B. </a:t>
            </a:r>
            <a:endParaRPr lang="en-US"/>
          </a:p>
          <a:p>
            <a:endParaRPr lang="en-US"/>
          </a:p>
          <a:p>
            <a:r>
              <a:rPr lang="en-US"/>
              <a:t>Factor F has the largest positive conbribution, while interaction of K and L may have negative impact. </a:t>
            </a:r>
            <a:endParaRPr lang="en-US"/>
          </a:p>
          <a:p>
            <a:endParaRPr lang="en-US"/>
          </a:p>
          <a:p>
            <a:r>
              <a:rPr lang="en-US"/>
              <a:t>The minimum set of animo acid to guarantee bacteria fitness could be </a:t>
            </a:r>
            <a:r>
              <a:rPr lang="en-US">
                <a:sym typeface="+mn-ea"/>
              </a:rPr>
              <a:t>AFK, BFL, FLM, AFL, FKL, FLR, FKM, BFK. 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We choose the largest 4 (AFK, BFL, FLM, AFL) as the final evaluation run. </a:t>
            </a:r>
            <a:endParaRPr lang="en-US">
              <a:sym typeface="+mn-ea"/>
            </a:endParaRP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805"/>
          </a:xfrm>
        </p:spPr>
        <p:txBody>
          <a:bodyPr/>
          <a:p>
            <a:r>
              <a:rPr lang="en-US"/>
              <a:t>7. Appendix: Code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47725" y="1470025"/>
            <a:ext cx="540893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library("FrF2")</a:t>
            </a:r>
            <a:endParaRPr lang="en-US"/>
          </a:p>
          <a:p>
            <a:r>
              <a:rPr lang="en-US"/>
              <a:t>library("daewr")</a:t>
            </a:r>
            <a:endParaRPr lang="en-US"/>
          </a:p>
          <a:p>
            <a:r>
              <a:rPr lang="en-US"/>
              <a:t>library("leaps")</a:t>
            </a:r>
            <a:endParaRPr lang="en-US"/>
          </a:p>
          <a:p>
            <a:endParaRPr lang="en-US"/>
          </a:p>
          <a:p>
            <a:r>
              <a:rPr lang="en-US"/>
              <a:t># first round</a:t>
            </a:r>
            <a:endParaRPr lang="en-US"/>
          </a:p>
          <a:p>
            <a:r>
              <a:rPr lang="en-US"/>
              <a:t># 32 run with 3 resoulution</a:t>
            </a:r>
            <a:endParaRPr lang="en-US"/>
          </a:p>
          <a:p>
            <a:r>
              <a:rPr lang="en-US"/>
              <a:t>setwd("/Users/zongfan/Downloads")</a:t>
            </a:r>
            <a:endParaRPr lang="en-US"/>
          </a:p>
          <a:p>
            <a:r>
              <a:rPr lang="en-US"/>
              <a:t>des1 &lt;- FrF2(nruns=32, nfactors=20, res.min=3)</a:t>
            </a:r>
            <a:endParaRPr lang="en-US"/>
          </a:p>
          <a:p>
            <a:endParaRPr lang="en-US"/>
          </a:p>
          <a:p>
            <a:r>
              <a:rPr lang="en-US"/>
              <a:t># load result of first resoulution</a:t>
            </a:r>
            <a:endParaRPr lang="en-US"/>
          </a:p>
          <a:p>
            <a:r>
              <a:rPr lang="en-US"/>
              <a:t>data &lt;- read.csv("casestudy2_result_round1.csv", skip=1)</a:t>
            </a:r>
            <a:endParaRPr lang="en-US"/>
          </a:p>
          <a:p>
            <a:r>
              <a:rPr lang="en-US"/>
              <a:t>data &lt;- data[,-1:-1]</a:t>
            </a:r>
            <a:endParaRPr lang="en-US"/>
          </a:p>
          <a:p>
            <a:r>
              <a:rPr lang="en-US"/>
              <a:t># high fitness threshold</a:t>
            </a:r>
            <a:endParaRPr lang="en-US"/>
          </a:p>
          <a:p>
            <a:r>
              <a:rPr lang="en-US"/>
              <a:t>thres&lt;-0.5</a:t>
            </a:r>
            <a:endParaRPr lang="en-US"/>
          </a:p>
          <a:p>
            <a:r>
              <a:rPr lang="en-US"/>
              <a:t>data_p &lt;- na.omit(data[data$fitness&gt;thres,])</a:t>
            </a:r>
            <a:endParaRPr lang="en-US"/>
          </a:p>
          <a:p>
            <a:r>
              <a:rPr lang="en-US"/>
              <a:t>data_n &lt;- na.omit(data[data$fitness&lt;thres,])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256655" y="1054735"/>
            <a:ext cx="558800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# change column names</a:t>
            </a:r>
            <a:endParaRPr lang="en-US"/>
          </a:p>
          <a:p>
            <a:r>
              <a:rPr lang="en-US"/>
              <a:t>names(data)[1:20] &lt;- names(des1)</a:t>
            </a:r>
            <a:endParaRPr lang="en-US"/>
          </a:p>
          <a:p>
            <a:r>
              <a:rPr lang="en-US"/>
              <a:t>model &lt;- lm( fitness ~ (.)^2, data=data)</a:t>
            </a:r>
            <a:endParaRPr lang="en-US"/>
          </a:p>
          <a:p>
            <a:r>
              <a:rPr lang="en-US"/>
              <a:t>cfs &lt;- na.omit(coef(model))[-1:-1]</a:t>
            </a:r>
            <a:endParaRPr lang="en-US"/>
          </a:p>
          <a:p>
            <a:r>
              <a:rPr lang="en-US"/>
              <a:t>labels &lt;- names(cfs)</a:t>
            </a:r>
            <a:endParaRPr lang="en-US"/>
          </a:p>
          <a:p>
            <a:r>
              <a:rPr lang="en-US"/>
              <a:t>daewr::halfnorm(cfs, labels, alpha=0.25, refline=FALSE)</a:t>
            </a:r>
            <a:endParaRPr lang="en-US"/>
          </a:p>
          <a:p>
            <a:endParaRPr lang="en-US"/>
          </a:p>
          <a:p>
            <a:r>
              <a:rPr lang="en-US"/>
              <a:t># select parameters with exhaustive </a:t>
            </a:r>
            <a:endParaRPr lang="en-US"/>
          </a:p>
          <a:p>
            <a:r>
              <a:rPr lang="en-US"/>
              <a:t>modpbr &lt;- regsubsets(fitness~(.)^2, data=data, method="exhaustive", nvmax=4, nbest=4, really.big=TRUE)</a:t>
            </a:r>
            <a:endParaRPr lang="en-US"/>
          </a:p>
          <a:p>
            <a:r>
              <a:rPr lang="en-US"/>
              <a:t>rs &lt;- summary(modpbr) </a:t>
            </a:r>
            <a:endParaRPr lang="en-US"/>
          </a:p>
          <a:p>
            <a:r>
              <a:rPr lang="en-US"/>
              <a:t>plot(c(rep(1:5,each=4)), rs$adjr2)</a:t>
            </a:r>
            <a:endParaRPr lang="en-US"/>
          </a:p>
          <a:p>
            <a:r>
              <a:rPr lang="en-US"/>
              <a:t>plot(modpbr, scale="r2")</a:t>
            </a:r>
            <a:endParaRPr lang="en-US"/>
          </a:p>
          <a:p>
            <a:endParaRPr lang="en-US"/>
          </a:p>
          <a:p>
            <a:r>
              <a:rPr lang="en-US"/>
              <a:t># second round</a:t>
            </a:r>
            <a:endParaRPr lang="en-US"/>
          </a:p>
          <a:p>
            <a:r>
              <a:rPr lang="en-US"/>
              <a:t># select A, B,M,L,K,R, set F=1, and rest values as -1</a:t>
            </a:r>
            <a:endParaRPr lang="en-US"/>
          </a:p>
          <a:p>
            <a:r>
              <a:rPr lang="en-US"/>
              <a:t># resolution V</a:t>
            </a:r>
            <a:endParaRPr lang="en-US"/>
          </a:p>
          <a:p>
            <a:r>
              <a:rPr lang="en-US"/>
              <a:t>des2 &lt;- FrF2(32, 6, res.min=5)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447" t="5423"/>
          <a:stretch>
            <a:fillRect/>
          </a:stretch>
        </p:blipFill>
        <p:spPr>
          <a:xfrm>
            <a:off x="617220" y="823595"/>
            <a:ext cx="5732780" cy="596011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90600" y="132080"/>
            <a:ext cx="37376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Round 1 Design</a:t>
            </a:r>
            <a:endParaRPr lang="en-US" sz="36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920" y="823595"/>
            <a:ext cx="4383405" cy="54762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1625" y="1206500"/>
            <a:ext cx="4105275" cy="45904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571625" y="240030"/>
            <a:ext cx="37376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Round 2 Design</a:t>
            </a:r>
            <a:endParaRPr lang="en-US" sz="3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405" y="518795"/>
            <a:ext cx="2029460" cy="58204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860"/>
            <a:ext cx="10515600" cy="883920"/>
          </a:xfrm>
        </p:spPr>
        <p:txBody>
          <a:bodyPr/>
          <a:p>
            <a:r>
              <a:rPr lang="en-US"/>
              <a:t>Round 2 Model fitting results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8370" y="863600"/>
            <a:ext cx="3917315" cy="47694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460" y="863600"/>
            <a:ext cx="4088130" cy="54616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70" y="5633085"/>
            <a:ext cx="3917315" cy="55943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04215" y="6192520"/>
            <a:ext cx="46564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Fitting result of main effects combining round1 and round2 data with blocking factor</a:t>
            </a:r>
            <a:endParaRPr lang="en-US" sz="1600"/>
          </a:p>
        </p:txBody>
      </p:sp>
      <p:sp>
        <p:nvSpPr>
          <p:cNvPr id="10" name="Text Box 9"/>
          <p:cNvSpPr txBox="1"/>
          <p:nvPr/>
        </p:nvSpPr>
        <p:spPr>
          <a:xfrm>
            <a:off x="6347460" y="6274435"/>
            <a:ext cx="46564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Fitting result of main effects with only round2 II design data</a:t>
            </a:r>
            <a:endParaRPr 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1. Objective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Use 96 experiments to predict the smallest combination of amino acid for bacteria to grow. </a:t>
            </a:r>
            <a:endParaRPr lang="en-US"/>
          </a:p>
          <a:p>
            <a:endParaRPr lang="en-US"/>
          </a:p>
          <a:p>
            <a:r>
              <a:rPr lang="en-US"/>
              <a:t>Experiments is split into 2 rounds.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 </a:t>
            </a:r>
            <a:r>
              <a:rPr lang="en-US">
                <a:sym typeface="+mn-ea"/>
              </a:rPr>
              <a:t>Round 1: </a:t>
            </a:r>
            <a:r>
              <a:rPr lang="en-US"/>
              <a:t>Method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5530"/>
          </a:xfrm>
        </p:spPr>
        <p:txBody>
          <a:bodyPr>
            <a:normAutofit/>
          </a:bodyPr>
          <a:p>
            <a:r>
              <a:rPr lang="en-US" sz="2400"/>
              <a:t>Use 32 runs in 2-level Resolution III Fractional Factorial (FF) Design</a:t>
            </a:r>
            <a:endParaRPr lang="en-US" sz="2400"/>
          </a:p>
          <a:p>
            <a:r>
              <a:rPr lang="en-US" sz="2400"/>
              <a:t>Map Amino acid to following symbols:</a:t>
            </a:r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pPr marL="0" indent="0">
              <a:buNone/>
            </a:pPr>
            <a:r>
              <a:rPr lang="en-US" sz="2400"/>
              <a:t> </a:t>
            </a:r>
            <a:endParaRPr lang="en-US" sz="2400"/>
          </a:p>
        </p:txBody>
      </p:sp>
      <p:graphicFrame>
        <p:nvGraphicFramePr>
          <p:cNvPr id="5" name="Table 4"/>
          <p:cNvGraphicFramePr/>
          <p:nvPr/>
        </p:nvGraphicFramePr>
        <p:xfrm>
          <a:off x="838200" y="2827020"/>
          <a:ext cx="1081595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870"/>
                <a:gridCol w="503555"/>
                <a:gridCol w="504190"/>
                <a:gridCol w="504190"/>
                <a:gridCol w="503555"/>
                <a:gridCol w="504190"/>
                <a:gridCol w="503555"/>
                <a:gridCol w="504190"/>
                <a:gridCol w="503555"/>
                <a:gridCol w="504190"/>
                <a:gridCol w="503555"/>
                <a:gridCol w="504190"/>
                <a:gridCol w="504190"/>
                <a:gridCol w="503555"/>
                <a:gridCol w="504190"/>
                <a:gridCol w="503555"/>
                <a:gridCol w="504190"/>
                <a:gridCol w="503555"/>
                <a:gridCol w="504190"/>
                <a:gridCol w="503555"/>
                <a:gridCol w="504190"/>
              </a:tblGrid>
              <a:tr h="4876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amino acid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aa01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aa02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aa03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aa04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aa05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aa06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aa07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aa08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aa09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aa10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aa11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aa12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aa13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aa14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aa15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aa16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aa17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aa18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aa19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aa20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symbol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A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B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C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D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E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F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G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H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J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K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L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M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N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O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P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Q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R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S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T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U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943610" y="3769360"/>
            <a:ext cx="94424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So the</a:t>
            </a:r>
            <a:r>
              <a:rPr lang="en-US" sz="2400" b="1"/>
              <a:t> Defineing relation </a:t>
            </a:r>
            <a:r>
              <a:rPr lang="en-US" sz="2400"/>
              <a:t>for this design: </a:t>
            </a:r>
            <a:endParaRPr lang="en-US" sz="2400"/>
          </a:p>
          <a:p>
            <a:r>
              <a:rPr lang="en-US" sz="2400"/>
              <a:t>I = ABF = ACG = BCH = ADJ = BDK = BCDL = ABCDM = AEN = BEO = BCEP = ABCEQ = BDER = ABDES = CDET = ACDEU</a:t>
            </a: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 Round 1: Results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Set fitness threshold = 0.3, then runs with positive fitness are: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527300"/>
            <a:ext cx="8405495" cy="32588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955675"/>
          </a:xfrm>
        </p:spPr>
        <p:txBody>
          <a:bodyPr>
            <a:normAutofit fontScale="90000"/>
          </a:bodyPr>
          <a:p>
            <a:r>
              <a:rPr lang="en-US"/>
              <a:t>3.1 Significant effects from Half-normal plot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9175"/>
            <a:ext cx="10515600" cy="845185"/>
          </a:xfrm>
        </p:spPr>
        <p:txBody>
          <a:bodyPr/>
          <a:p>
            <a:pPr marL="0" indent="0">
              <a:buNone/>
            </a:pPr>
            <a:r>
              <a:rPr lang="en-US" sz="2400"/>
              <a:t>Since we only have 32 runs for 20 main effects, there is no DoF left for confidence intervals. We use Half-normal plot instead. </a:t>
            </a:r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530" y="1947545"/>
            <a:ext cx="5392420" cy="49104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400165" y="1947545"/>
            <a:ext cx="533781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Only F has relatively large coefficient. For fitness threshold = 0.3, F = 1 in 8/13 runs; if the threshold is set as 0.5, F = 1 in 8/8 runs. It indicates that F may be required for high fitness. </a:t>
            </a:r>
            <a:endParaRPr lang="en-US" sz="2000"/>
          </a:p>
          <a:p>
            <a:endParaRPr lang="en-US" sz="2000"/>
          </a:p>
          <a:p>
            <a:r>
              <a:rPr lang="en-US" sz="2000"/>
              <a:t>For the rest potential significant factors, A, B, R, L, K are main effects. So we need </a:t>
            </a:r>
            <a:r>
              <a:rPr lang="en-US" sz="2000" b="1"/>
              <a:t>mirror image design</a:t>
            </a:r>
            <a:r>
              <a:rPr lang="en-US" sz="2000"/>
              <a:t> to clear these main effects in the second run.</a:t>
            </a:r>
            <a:endParaRPr lang="en-US" sz="2000"/>
          </a:p>
          <a:p>
            <a:endParaRPr lang="en-US" sz="2000"/>
          </a:p>
          <a:p>
            <a:r>
              <a:rPr lang="en-US" sz="2000"/>
              <a:t>BM is the TWI term. </a:t>
            </a:r>
            <a:endParaRPr lang="en-US" sz="2000"/>
          </a:p>
          <a:p>
            <a:endParaRPr lang="en-US" sz="2000"/>
          </a:p>
          <a:p>
            <a:r>
              <a:rPr lang="en-US" sz="2000"/>
              <a:t>Therefore, A, B, F, K, L, M, R are the selected factors to investigate in the second round. </a:t>
            </a: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4. Round 2: Method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920" y="1825625"/>
            <a:ext cx="10932160" cy="4351655"/>
          </a:xfrm>
        </p:spPr>
        <p:txBody>
          <a:bodyPr/>
          <a:p>
            <a:pPr marL="571500" indent="-571500">
              <a:buFont typeface="+mj-lt"/>
              <a:buAutoNum type="romanUcPeriod"/>
            </a:pPr>
            <a:r>
              <a:rPr lang="en-US"/>
              <a:t>Use first 32 runs as mirror image of the first round with all factor flipped. </a:t>
            </a:r>
            <a:endParaRPr lang="en-US"/>
          </a:p>
          <a:p>
            <a:pPr marL="571500" indent="-571500">
              <a:buFont typeface="+mj-lt"/>
              <a:buAutoNum type="romanUcPeriod"/>
            </a:pPr>
            <a:endParaRPr lang="en-US"/>
          </a:p>
          <a:p>
            <a:pPr marL="571500" indent="-571500">
              <a:buFont typeface="+mj-lt"/>
              <a:buAutoNum type="romanUcPeriod"/>
            </a:pPr>
            <a:r>
              <a:rPr lang="en-US"/>
              <a:t>Use 32 runs in Resolution V half-fractional design for factors A, B, K, L, M, R. S</a:t>
            </a:r>
            <a:r>
              <a:rPr lang="en-US">
                <a:sym typeface="+mn-ea"/>
              </a:rPr>
              <a:t>et F=1 and the rest factors as -1</a:t>
            </a:r>
            <a:endParaRPr lang="en-US">
              <a:sym typeface="+mn-ea"/>
            </a:endParaRPr>
          </a:p>
          <a:p>
            <a:pPr marL="571500" indent="-571500">
              <a:buFont typeface="+mj-lt"/>
              <a:buAutoNum type="romanUcPeriod"/>
            </a:pPr>
            <a:endParaRPr lang="en-US"/>
          </a:p>
          <a:p>
            <a:pPr marL="0" indent="0">
              <a:buNone/>
            </a:pPr>
            <a:r>
              <a:rPr lang="en-US"/>
              <a:t>Design II's defining relation is: </a:t>
            </a:r>
            <a:endParaRPr lang="en-US"/>
          </a:p>
          <a:p>
            <a:pPr marL="0" indent="0">
              <a:buNone/>
            </a:pPr>
            <a:r>
              <a:rPr lang="en-US"/>
              <a:t>   I=ABKLMR=BKLMR=AKLMR=ABLMR=ABKMR=ABKLR=ABKLM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5. Round 2: Results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7360"/>
            <a:ext cx="4784725" cy="581660"/>
          </a:xfrm>
        </p:spPr>
        <p:txBody>
          <a:bodyPr/>
          <a:p>
            <a:pPr marL="0" indent="0">
              <a:buNone/>
            </a:pPr>
            <a:r>
              <a:rPr lang="en-US" sz="2400"/>
              <a:t>Postive results of mirror design I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77135"/>
            <a:ext cx="7334250" cy="28194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618855" y="1046480"/>
            <a:ext cx="32169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sz="2400">
                <a:sym typeface="+mn-ea"/>
              </a:rPr>
              <a:t>Postive results of resolution V design II</a:t>
            </a:r>
            <a:endParaRPr lang="en-US" sz="2400">
              <a:sym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855" y="1876425"/>
            <a:ext cx="3190875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5.1 Significant Effects 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90675" y="2848610"/>
            <a:ext cx="1656080" cy="332486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78155" y="1410335"/>
            <a:ext cx="56464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1. Combine data of round 1 and both round 2 I, II </a:t>
            </a:r>
            <a:endParaRPr 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1160145" y="2360295"/>
            <a:ext cx="3892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Significant Factors and effect sizes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6829425" y="1410335"/>
            <a:ext cx="5157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2. Use only data of round 2 II</a:t>
            </a:r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720" y="2503805"/>
            <a:ext cx="1656080" cy="154686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7143115" y="1913255"/>
            <a:ext cx="3892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Significant Factors and effect sizes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9743440" y="2954655"/>
            <a:ext cx="2149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Note:</a:t>
            </a:r>
            <a:r>
              <a:rPr lang="en-US"/>
              <a:t> F is set to 1 in this design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241800" y="4563110"/>
            <a:ext cx="72364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So the mirrored design confirms that F, K, L are significant main effects.</a:t>
            </a:r>
            <a:endParaRPr lang="en-US"/>
          </a:p>
          <a:p>
            <a:endParaRPr lang="en-US"/>
          </a:p>
          <a:p>
            <a:r>
              <a:rPr lang="en-US"/>
              <a:t>L, K are positive while their interaction are negative. Perhaps use either of them is enough for good fitness. 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072515" y="6293485"/>
            <a:ext cx="26917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(A,B are near-significant)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5.2 Minimum set of factors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315"/>
            <a:ext cx="10515600" cy="4672965"/>
          </a:xfrm>
        </p:spPr>
        <p:txBody>
          <a:bodyPr/>
          <a:p>
            <a:r>
              <a:rPr lang="en-US"/>
              <a:t>Analyze the result of round 2 II design. We find the minimum number of required factors are 3. 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960" y="2519680"/>
            <a:ext cx="4971415" cy="28346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447790" y="3337560"/>
            <a:ext cx="44303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The combination could be:</a:t>
            </a:r>
            <a:endParaRPr lang="en-US" sz="2400"/>
          </a:p>
          <a:p>
            <a:r>
              <a:rPr lang="en-US" sz="2400"/>
              <a:t>AFK, BFL, FLM, AFL, FKL, FLR, FKM, BFK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3862</Words>
  <Application>WPS Presentation</Application>
  <PresentationFormat>Widescreen</PresentationFormat>
  <Paragraphs>227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Helvetica Neue</vt:lpstr>
      <vt:lpstr>Calibri Light</vt:lpstr>
      <vt:lpstr>微软雅黑</vt:lpstr>
      <vt:lpstr>汉仪旗黑</vt:lpstr>
      <vt:lpstr>Arial Unicode MS</vt:lpstr>
      <vt:lpstr>汉仪书宋二KW</vt:lpstr>
      <vt:lpstr>Office Theme</vt:lpstr>
      <vt:lpstr>BIOE598 Case Study 2:  Find minimal set of amino acid required for a bacterium</vt:lpstr>
      <vt:lpstr>1. Objective</vt:lpstr>
      <vt:lpstr>2. Round 1: Method</vt:lpstr>
      <vt:lpstr>3. Round 1: Results</vt:lpstr>
      <vt:lpstr>3.1 Significant effects from Half-normal plot </vt:lpstr>
      <vt:lpstr>4. Round 2: Method</vt:lpstr>
      <vt:lpstr>5. Round 2: Results</vt:lpstr>
      <vt:lpstr>5.1 Significant Effects </vt:lpstr>
      <vt:lpstr>5.2 Minimum set of factors</vt:lpstr>
      <vt:lpstr>6. Conclusion </vt:lpstr>
      <vt:lpstr>7. Appendix: Code</vt:lpstr>
      <vt:lpstr>PowerPoint 演示文稿</vt:lpstr>
      <vt:lpstr>PowerPoint 演示文稿</vt:lpstr>
      <vt:lpstr>Round 2 Model fitting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BIOE598 Case Study 2:  Find minimal set of amino acid required for a bacterium</dc:title>
  <dc:creator>zongfan</dc:creator>
  <cp:lastModifiedBy>zongfan</cp:lastModifiedBy>
  <cp:revision>24</cp:revision>
  <dcterms:created xsi:type="dcterms:W3CDTF">2021-05-11T13:39:45Z</dcterms:created>
  <dcterms:modified xsi:type="dcterms:W3CDTF">2021-05-11T13:39:45Z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1033-3.5.1.5630</vt:lpwstr>
  </property>
</Properties>
</file>