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3" r:id="rId13"/>
    <p:sldId id="286" r:id="rId14"/>
    <p:sldId id="287" r:id="rId15"/>
    <p:sldId id="288" r:id="rId16"/>
    <p:sldId id="290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ustomXml" Target="../customXml/item1.xml"/><Relationship Id="rId21" Type="http://schemas.openxmlformats.org/officeDocument/2006/relationships/customXmlProps" Target="../customXml/itemProps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5400"/>
              <a:t>BIOE 598 Case Study 3:</a:t>
            </a:r>
            <a:br>
              <a:rPr lang="en-US" sz="5400"/>
            </a:br>
            <a:r>
              <a:rPr lang="en-US" sz="5400"/>
              <a:t>The Trebuchet Simulator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7933"/>
            <a:ext cx="9144000" cy="1655762"/>
          </a:xfrm>
        </p:spPr>
        <p:txBody>
          <a:bodyPr/>
          <a:p>
            <a:r>
              <a:rPr lang="en-US"/>
              <a:t>Presenter: Zong Fan</a:t>
            </a:r>
            <a:endParaRPr lang="en-US"/>
          </a:p>
          <a:p>
            <a:r>
              <a:rPr lang="en-US"/>
              <a:t>Email: zongfan2@illinois.edu</a:t>
            </a:r>
            <a:endParaRPr lang="en-US"/>
          </a:p>
          <a:p>
            <a:r>
              <a:rPr lang="en-US"/>
              <a:t>TEAM-ID: 2AOTEkjg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7625"/>
            <a:ext cx="10515600" cy="1325563"/>
          </a:xfrm>
        </p:spPr>
        <p:txBody>
          <a:bodyPr/>
          <a:p>
            <a:r>
              <a:rPr lang="en-US"/>
              <a:t>4.4 Displaying response surface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80060" y="5322570"/>
            <a:ext cx="11557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ym typeface="+mn-ea"/>
              </a:rPr>
              <a:t>Canoical path analysis of the stationary point indicates it seems to be the minimum value. So our strategy to approach Err=0 is jittering around the stationary point. Particularly, freeze SL because its effect size is largest. </a:t>
            </a:r>
            <a:endParaRPr lang="en-US" sz="2400"/>
          </a:p>
          <a:p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622300" y="1005205"/>
            <a:ext cx="11272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Fitted response-surface contour plot near the stationary point </a:t>
            </a:r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" y="1476375"/>
            <a:ext cx="3740785" cy="34658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15" y="1503045"/>
            <a:ext cx="3703955" cy="34169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25" y="1503045"/>
            <a:ext cx="3700780" cy="3391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4.5 Testing Data</a:t>
            </a:r>
            <a:endParaRPr lang="en-US"/>
          </a:p>
        </p:txBody>
      </p:sp>
      <p:graphicFrame>
        <p:nvGraphicFramePr>
          <p:cNvPr id="0" name="Table -1"/>
          <p:cNvGraphicFramePr/>
          <p:nvPr/>
        </p:nvGraphicFramePr>
        <p:xfrm>
          <a:off x="1291590" y="1691005"/>
          <a:ext cx="9377680" cy="341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210"/>
                <a:gridCol w="1172210"/>
                <a:gridCol w="1172210"/>
                <a:gridCol w="1172210"/>
                <a:gridCol w="1172210"/>
                <a:gridCol w="1172210"/>
                <a:gridCol w="1172210"/>
                <a:gridCol w="1172210"/>
              </a:tblGrid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FH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CM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SL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x1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x2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x3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D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ERR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0.42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13.7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-0.2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15.7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0.42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13.68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-0.2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14.04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0.96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0.42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13.69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-0.2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15.97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0.97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0.42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13.7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-0.2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15.2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0.42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13.7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-0.2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16.06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1.06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0.41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13.7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-0.27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15.53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0.53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0.41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13.7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-0.27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14.64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0.41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13.7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-0.27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13.7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291590" y="5368925"/>
            <a:ext cx="10062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mean(ERR) = 0.76, sd(ERR)=0.38</a:t>
            </a:r>
            <a:endParaRPr lang="en-US" sz="2400"/>
          </a:p>
          <a:p>
            <a:r>
              <a:rPr lang="en-US" sz="2400"/>
              <a:t> </a:t>
            </a:r>
            <a:endParaRPr lang="en-US" sz="2400"/>
          </a:p>
          <a:p>
            <a:r>
              <a:rPr lang="en-US" sz="2400"/>
              <a:t>Close to predicted error at the stationary point (ERR_predict=0.627)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With 12 training runs, the estimated response-surface function could predict distance error by 0.776</a:t>
            </a:r>
            <a:r>
              <a:rPr lang="zh-CN" altLang="en-US"/>
              <a:t>±</a:t>
            </a:r>
            <a:r>
              <a:rPr lang="en-US" altLang="zh-CN"/>
              <a:t>0.38, close to the value at the stationary point. </a:t>
            </a:r>
            <a:r>
              <a:rPr lang="en-US"/>
              <a:t> </a:t>
            </a:r>
            <a:endParaRPr lang="en-US"/>
          </a:p>
          <a:p>
            <a:endParaRPr lang="en-US"/>
          </a:p>
          <a:p>
            <a:r>
              <a:rPr lang="en-US"/>
              <a:t>The statistical significance of fitting function could be improved by removing insignificant terms in the second-order function.</a:t>
            </a:r>
            <a:endParaRPr lang="en-US"/>
          </a:p>
          <a:p>
            <a:endParaRPr lang="en-US"/>
          </a:p>
          <a:p>
            <a:r>
              <a:rPr lang="en-US"/>
              <a:t>There are actual values &gt; 15, which means the estimated stationary point may not be the minimum. More experiment runs are needed to find the optima.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690" y="149860"/>
            <a:ext cx="10515600" cy="776605"/>
          </a:xfrm>
        </p:spPr>
        <p:txBody>
          <a:bodyPr/>
          <a:p>
            <a:r>
              <a:rPr lang="en-US"/>
              <a:t>Appendix: 1. running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49910" y="1212850"/>
            <a:ext cx="587565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library("rsm")</a:t>
            </a:r>
            <a:endParaRPr lang="en-US" sz="1600"/>
          </a:p>
          <a:p>
            <a:r>
              <a:rPr lang="en-US" sz="1600"/>
              <a:t>library("daewr")</a:t>
            </a:r>
            <a:endParaRPr lang="en-US" sz="1600"/>
          </a:p>
          <a:p>
            <a:endParaRPr lang="en-US" sz="1600"/>
          </a:p>
          <a:p>
            <a:r>
              <a:rPr lang="en-US" sz="1600"/>
              <a:t>data &lt;- read.csv("/Users/zongfan/Downloads/test_data_hoke_4.csv")</a:t>
            </a:r>
            <a:endParaRPr lang="en-US" sz="1600"/>
          </a:p>
          <a:p>
            <a:r>
              <a:rPr lang="en-US" sz="1600"/>
              <a:t>data_c &lt;- coded.data(data, x1~(FH-0.45)/0.15,x2~(CM-12.5)/4,x3~(SL-0.4)/0.1)</a:t>
            </a:r>
            <a:endParaRPr lang="en-US" sz="1600"/>
          </a:p>
          <a:p>
            <a:r>
              <a:rPr lang="en-US" sz="1600"/>
              <a:t>SO_model &lt;- rsm(ERR~SO(x1,x2,x3),data=data_c)</a:t>
            </a:r>
            <a:endParaRPr lang="en-US" sz="1600"/>
          </a:p>
          <a:p>
            <a:r>
              <a:rPr lang="en-US" sz="1600"/>
              <a:t>SO_model_sim &lt;- rsm(ERR~FO(x1,x2,x3)+TWI(x1,x3),TWI(x2,x3)+PQ(x2,x3),data=data_c)</a:t>
            </a:r>
            <a:endParaRPr lang="en-US" sz="1600"/>
          </a:p>
          <a:p>
            <a:r>
              <a:rPr lang="en-US" sz="1600"/>
              <a:t># variation function plot</a:t>
            </a:r>
            <a:endParaRPr lang="en-US" sz="1600"/>
          </a:p>
          <a:p>
            <a:r>
              <a:rPr lang="en-US" sz="1600"/>
              <a:t>varfcn(data_c, ~SO(x1,x2,x3), dist=seq(0,3,0.1))</a:t>
            </a:r>
            <a:endParaRPr lang="en-US" sz="1600"/>
          </a:p>
          <a:p>
            <a:r>
              <a:rPr lang="en-US" sz="1600"/>
              <a:t>varfcn(data_c, ~SO(x1,x2,x3), dist=seq(0,3,0.1), contour=TRUE)</a:t>
            </a:r>
            <a:endParaRPr lang="en-US" sz="1600"/>
          </a:p>
          <a:p>
            <a:r>
              <a:rPr lang="en-US" sz="1600"/>
              <a:t>summary(SO_model)</a:t>
            </a:r>
            <a:endParaRPr lang="en-US" sz="1600"/>
          </a:p>
          <a:p>
            <a:r>
              <a:rPr lang="en-US" sz="1600"/>
              <a:t>summary(SO_model_sim)</a:t>
            </a:r>
            <a:endParaRPr lang="en-US" sz="1600"/>
          </a:p>
          <a:p>
            <a:r>
              <a:rPr lang="en-US" sz="1600"/>
              <a:t># surface response contour plot</a:t>
            </a:r>
            <a:endParaRPr lang="en-US" sz="1600"/>
          </a:p>
          <a:p>
            <a:r>
              <a:rPr lang="en-US" sz="1600"/>
              <a:t>contour(SO_model_sim, ~x1+x2+x3, image=TRUE)</a:t>
            </a:r>
            <a:endParaRPr lang="en-US" sz="1600"/>
          </a:p>
          <a:p>
            <a:r>
              <a:rPr lang="en-US" sz="1600">
                <a:sym typeface="+mn-ea"/>
              </a:rPr>
              <a:t>contour(SO_model_sim, x2~x3,image=TRUE,at=data.frame(x1=0.1634500))</a:t>
            </a:r>
            <a:endParaRPr lang="en-US" sz="1600"/>
          </a:p>
          <a:p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6569075" y="926465"/>
            <a:ext cx="546925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600"/>
          </a:p>
          <a:p>
            <a:r>
              <a:rPr lang="en-US" sz="1600">
                <a:sym typeface="+mn-ea"/>
              </a:rPr>
              <a:t>contour(SO_model_sim, x1~x3,image=TRUE,at=data.frame(x2=0.2932412))</a:t>
            </a:r>
            <a:endParaRPr lang="en-US" sz="1600"/>
          </a:p>
          <a:p>
            <a:r>
              <a:rPr lang="en-US" sz="1600">
                <a:sym typeface="+mn-ea"/>
              </a:rPr>
              <a:t>contour(SO_model_sim, x1~x2,image=TRUE,at=data.frame(x3=-0.2711756))</a:t>
            </a:r>
            <a:endParaRPr lang="en-US" sz="1600"/>
          </a:p>
          <a:p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# stationary point</a:t>
            </a:r>
            <a:endParaRPr lang="en-US" sz="1600"/>
          </a:p>
          <a:p>
            <a:r>
              <a:rPr lang="en-US" sz="1600">
                <a:sym typeface="+mn-ea"/>
              </a:rPr>
              <a:t>sp &lt;- data.frame(x1=c(-0.1634500), x2=c(0.2932412), x3=c(-0.2711756))</a:t>
            </a:r>
            <a:endParaRPr lang="en-US" sz="1600"/>
          </a:p>
          <a:p>
            <a:r>
              <a:rPr lang="en-US" sz="1600">
                <a:sym typeface="+mn-ea"/>
              </a:rPr>
              <a:t>sp_code &lt;- code2val(sp, codings(data_c))</a:t>
            </a:r>
            <a:endParaRPr lang="en-US" sz="1600"/>
          </a:p>
          <a:p>
            <a:r>
              <a:rPr lang="en-US" sz="1600">
                <a:sym typeface="+mn-ea"/>
              </a:rPr>
              <a:t># predict stationay point value</a:t>
            </a:r>
            <a:endParaRPr lang="en-US" sz="1600"/>
          </a:p>
          <a:p>
            <a:r>
              <a:rPr lang="en-US" sz="1600">
                <a:sym typeface="+mn-ea"/>
              </a:rPr>
              <a:t>sp_value &lt;- predict(SO_model_sim, sp)</a:t>
            </a:r>
            <a:endParaRPr lang="en-US" sz="1600"/>
          </a:p>
          <a:p>
            <a:r>
              <a:rPr lang="en-US" sz="1600">
                <a:sym typeface="+mn-ea"/>
              </a:rPr>
              <a:t># canonical path</a:t>
            </a:r>
            <a:endParaRPr lang="en-US" sz="1600"/>
          </a:p>
          <a:p>
            <a:r>
              <a:rPr lang="en-US" sz="1600">
                <a:sym typeface="+mn-ea"/>
              </a:rPr>
              <a:t>canonical.path(SO_model_sim)</a:t>
            </a:r>
            <a:endParaRPr lang="en-US" sz="1600">
              <a:sym typeface="+mn-ea"/>
            </a:endParaRPr>
          </a:p>
          <a:p>
            <a:endParaRPr lang="en-US" sz="1600"/>
          </a:p>
          <a:p>
            <a:r>
              <a:rPr lang="en-US" sz="1600">
                <a:sym typeface="+mn-ea"/>
              </a:rPr>
              <a:t># get test code</a:t>
            </a:r>
            <a:endParaRPr lang="en-US" sz="1600"/>
          </a:p>
          <a:p>
            <a:r>
              <a:rPr lang="en-US" sz="1600">
                <a:sym typeface="+mn-ea"/>
              </a:rPr>
              <a:t>inf_fh &lt;- c(0.42, 0.42, 0.42, 0.42, 0.42, 0.41, 0.41, 0.41) </a:t>
            </a:r>
            <a:endParaRPr lang="en-US" sz="1600"/>
          </a:p>
          <a:p>
            <a:r>
              <a:rPr lang="en-US" sz="1600">
                <a:sym typeface="+mn-ea"/>
              </a:rPr>
              <a:t>inf_cm &lt;- c(13.7, 13.68, 13.69, 13.7, 13.7, 13.7, 13.7, 13.7)</a:t>
            </a:r>
            <a:endParaRPr lang="en-US" sz="1600"/>
          </a:p>
          <a:p>
            <a:r>
              <a:rPr lang="en-US" sz="1600">
                <a:sym typeface="+mn-ea"/>
              </a:rPr>
              <a:t>inf_sl &lt;- c(0.37, 0.37, 0.37, 0.37, 0.37, 0.37, 0.37, 0.37)</a:t>
            </a:r>
            <a:endParaRPr lang="en-US" sz="1600"/>
          </a:p>
          <a:p>
            <a:r>
              <a:rPr lang="en-US" sz="1600">
                <a:sym typeface="+mn-ea"/>
              </a:rPr>
              <a:t>inf_data &lt;- data.frame(FH=inf_fh, CM=inf_cm, SL=inf_sl)</a:t>
            </a:r>
            <a:endParaRPr lang="en-US" sz="1600"/>
          </a:p>
          <a:p>
            <a:r>
              <a:rPr lang="en-US" sz="1600">
                <a:sym typeface="+mn-ea"/>
              </a:rPr>
              <a:t>inf_code &lt;- val2code(inf_data, codings(data_c))</a:t>
            </a:r>
            <a:endParaRPr 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151495" cy="705485"/>
          </a:xfrm>
        </p:spPr>
        <p:txBody>
          <a:bodyPr>
            <a:normAutofit fontScale="90000"/>
          </a:bodyPr>
          <a:p>
            <a:r>
              <a:rPr lang="en-US"/>
              <a:t>2. RSM model summary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46250"/>
            <a:ext cx="4914900" cy="3365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5" y="716915"/>
            <a:ext cx="4356100" cy="56388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838200" y="1070610"/>
            <a:ext cx="3475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SO(x1,x2,x3)</a:t>
            </a:r>
            <a:endParaRPr lang="en-US" sz="24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575310" y="210820"/>
            <a:ext cx="703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FO(x1,x2,x3)+TWI(x1,x3)+TWI(x2,x3)+PQ(x2,x3)</a:t>
            </a:r>
            <a:endParaRPr 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1527810"/>
            <a:ext cx="5499100" cy="349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993775"/>
            <a:ext cx="42926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1. Research 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2340"/>
            <a:ext cx="10515600" cy="2433955"/>
          </a:xfrm>
        </p:spPr>
        <p:txBody>
          <a:bodyPr/>
          <a:p>
            <a:pPr marL="0" indent="0">
              <a:buNone/>
            </a:pPr>
            <a:r>
              <a:rPr lang="en-US"/>
              <a:t>To adjust a trebuchet simulator with 3 parameters to hit a specified distance:</a:t>
            </a:r>
            <a:endParaRPr lang="en-US"/>
          </a:p>
          <a:p>
            <a:pPr lvl="1"/>
            <a:r>
              <a:rPr lang="en-US"/>
              <a:t>Fulcrum height (FH)</a:t>
            </a:r>
            <a:endParaRPr lang="en-US"/>
          </a:p>
          <a:p>
            <a:pPr lvl="1"/>
            <a:r>
              <a:rPr lang="en-US"/>
              <a:t>Counterweight mass (CM)</a:t>
            </a:r>
            <a:endParaRPr lang="en-US"/>
          </a:p>
          <a:p>
            <a:pPr lvl="1"/>
            <a:r>
              <a:rPr lang="en-US"/>
              <a:t>Sling length (SL)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470"/>
            <a:ext cx="10515600" cy="4702810"/>
          </a:xfrm>
        </p:spPr>
        <p:txBody>
          <a:bodyPr/>
          <a:p>
            <a:r>
              <a:rPr lang="en-US"/>
              <a:t>In this case, instead of modeling distance (D) directly with 3 parameters, we could model the relation between the discrepancy with the parameters as: </a:t>
            </a:r>
            <a:endParaRPr lang="en-US"/>
          </a:p>
          <a:p>
            <a:endParaRPr lang="en-US"/>
          </a:p>
          <a:p>
            <a:r>
              <a:rPr lang="en-US"/>
              <a:t>Ideally, Err has the minimum value 0, so that the model should fit the curvature.</a:t>
            </a:r>
            <a:endParaRPr lang="en-US"/>
          </a:p>
          <a:p>
            <a:r>
              <a:rPr lang="en-US"/>
              <a:t>Response surfrace methodology is used to fit the nonlinear function f by: </a:t>
            </a:r>
            <a:endParaRPr lang="en-US"/>
          </a:p>
          <a:p>
            <a:endParaRPr lang="en-US"/>
          </a:p>
        </p:txBody>
      </p:sp>
      <p:pic>
        <p:nvPicPr>
          <p:cNvPr id="5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740660"/>
            <a:ext cx="8211820" cy="462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10" y="5021580"/>
            <a:ext cx="6706235" cy="11557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278620" y="5338445"/>
            <a:ext cx="1178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k=3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2.1 Hoke Designs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952500"/>
          </a:xfrm>
        </p:spPr>
        <p:txBody>
          <a:bodyPr/>
          <a:p>
            <a:pPr marL="0" indent="0">
              <a:buNone/>
            </a:pPr>
            <a:r>
              <a:rPr lang="en-US"/>
              <a:t>Choose Hoke Designs </a:t>
            </a:r>
            <a:r>
              <a:rPr lang="en-US" b="1"/>
              <a:t>D2</a:t>
            </a:r>
            <a:r>
              <a:rPr lang="en-US"/>
              <a:t> for RSM, because traininng budget (12 runs) is too small for CCD and BBD.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5395" y="2661920"/>
            <a:ext cx="2555240" cy="39554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992880" y="4105910"/>
            <a:ext cx="5632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/>
              <a:t>+</a:t>
            </a:r>
            <a:endParaRPr lang="en-US" sz="4000" b="1"/>
          </a:p>
        </p:txBody>
      </p:sp>
      <p:grpSp>
        <p:nvGrpSpPr>
          <p:cNvPr id="18" name="Group 17"/>
          <p:cNvGrpSpPr/>
          <p:nvPr/>
        </p:nvGrpSpPr>
        <p:grpSpPr>
          <a:xfrm>
            <a:off x="4738370" y="3724910"/>
            <a:ext cx="2327910" cy="1348105"/>
            <a:chOff x="7462" y="5866"/>
            <a:chExt cx="3666" cy="212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rcRect r="5753" b="983"/>
            <a:stretch>
              <a:fillRect/>
            </a:stretch>
          </p:blipFill>
          <p:spPr>
            <a:xfrm>
              <a:off x="7530" y="5866"/>
              <a:ext cx="3440" cy="90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rcRect l="8409" b="10553"/>
            <a:stretch>
              <a:fillRect/>
            </a:stretch>
          </p:blipFill>
          <p:spPr>
            <a:xfrm>
              <a:off x="7590" y="7295"/>
              <a:ext cx="3539" cy="69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2" y="6751"/>
              <a:ext cx="3597" cy="544"/>
            </a:xfrm>
            <a:prstGeom prst="rect">
              <a:avLst/>
            </a:prstGeom>
          </p:spPr>
        </p:pic>
      </p:grpSp>
      <p:sp>
        <p:nvSpPr>
          <p:cNvPr id="19" name="Text Box 18"/>
          <p:cNvSpPr txBox="1"/>
          <p:nvPr/>
        </p:nvSpPr>
        <p:spPr>
          <a:xfrm>
            <a:off x="7775575" y="3689985"/>
            <a:ext cx="37471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Add another 2 runs at center points to test the lack of fit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650"/>
          </a:xfrm>
        </p:spPr>
        <p:txBody>
          <a:bodyPr/>
          <a:p>
            <a:r>
              <a:rPr lang="en-US"/>
              <a:t>2.2 Data Coding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775"/>
            <a:ext cx="10515600" cy="33959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Use coding transformation of data to make all coded variables vary over the same range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Transformation formula: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Define the range of the FH, CM, SL to [0.3, 0.6], [8.5, 16.5], [0.3, 0.5], respectively, corresponding to code range [-1, 1].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endParaRPr lang="en-US"/>
          </a:p>
        </p:txBody>
      </p:sp>
      <p:pic>
        <p:nvPicPr>
          <p:cNvPr id="6" name="334E55B0-647D-440b-865C-3EC943EB4CBC-2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9205" y="2669540"/>
            <a:ext cx="5167630" cy="806450"/>
          </a:xfrm>
          <a:prstGeom prst="rect">
            <a:avLst/>
          </a:prstGeom>
        </p:spPr>
      </p:pic>
      <p:pic>
        <p:nvPicPr>
          <p:cNvPr id="10" name="334E55B0-647D-440b-865C-3EC943EB4CBC-3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60" y="5391150"/>
            <a:ext cx="3536950" cy="342900"/>
          </a:xfrm>
          <a:prstGeom prst="rect">
            <a:avLst/>
          </a:prstGeom>
        </p:spPr>
      </p:pic>
      <p:pic>
        <p:nvPicPr>
          <p:cNvPr id="11" name="334E55B0-647D-440b-865C-3EC943EB4CBC-4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85" y="5843270"/>
            <a:ext cx="3079750" cy="347345"/>
          </a:xfrm>
          <a:prstGeom prst="rect">
            <a:avLst/>
          </a:prstGeom>
        </p:spPr>
      </p:pic>
      <p:pic>
        <p:nvPicPr>
          <p:cNvPr id="12" name="334E55B0-647D-440b-865C-3EC943EB4CBC-5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185" y="6281420"/>
            <a:ext cx="3098800" cy="365125"/>
          </a:xfrm>
          <a:prstGeom prst="rect">
            <a:avLst/>
          </a:prstGeom>
        </p:spPr>
      </p:pic>
      <p:pic>
        <p:nvPicPr>
          <p:cNvPr id="13" name="334E55B0-647D-440b-865C-3EC943EB4CBC-6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805" y="5415915"/>
            <a:ext cx="3710305" cy="369570"/>
          </a:xfrm>
          <a:prstGeom prst="rect">
            <a:avLst/>
          </a:prstGeom>
        </p:spPr>
      </p:pic>
      <p:pic>
        <p:nvPicPr>
          <p:cNvPr id="14" name="334E55B0-647D-440b-865C-3EC943EB4CBC-7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995" y="5836920"/>
            <a:ext cx="3402330" cy="379095"/>
          </a:xfrm>
          <a:prstGeom prst="rect">
            <a:avLst/>
          </a:prstGeom>
        </p:spPr>
      </p:pic>
      <p:pic>
        <p:nvPicPr>
          <p:cNvPr id="15" name="334E55B0-647D-440b-865C-3EC943EB4CBC-8" descr="wpsoffi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660" y="6267450"/>
            <a:ext cx="3432175" cy="39560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783080" y="4752975"/>
            <a:ext cx="293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Code-to-Value: </a:t>
            </a:r>
            <a:endParaRPr lang="en-US" sz="2800" b="1"/>
          </a:p>
        </p:txBody>
      </p:sp>
      <p:sp>
        <p:nvSpPr>
          <p:cNvPr id="18" name="Text Box 17"/>
          <p:cNvSpPr txBox="1"/>
          <p:nvPr/>
        </p:nvSpPr>
        <p:spPr>
          <a:xfrm>
            <a:off x="7051675" y="4756785"/>
            <a:ext cx="293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Value-to-Code: </a:t>
            </a:r>
            <a:endParaRPr lang="en-US"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Training Data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60350" y="1607820"/>
          <a:ext cx="8275320" cy="418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/>
                <a:gridCol w="797560"/>
                <a:gridCol w="795020"/>
                <a:gridCol w="1020445"/>
                <a:gridCol w="689610"/>
                <a:gridCol w="868045"/>
                <a:gridCol w="1041400"/>
                <a:gridCol w="1132840"/>
                <a:gridCol w="797560"/>
              </a:tblGrid>
              <a:tr h="762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FH</a:t>
                      </a:r>
                      <a:endParaRPr lang="en-US" sz="24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CM</a:t>
                      </a:r>
                      <a:endParaRPr lang="en-US" sz="24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SL</a:t>
                      </a:r>
                      <a:endParaRPr lang="en-US" sz="24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x1</a:t>
                      </a:r>
                      <a:endParaRPr lang="en-US" sz="24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x2</a:t>
                      </a:r>
                      <a:endParaRPr lang="en-US" sz="24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x3</a:t>
                      </a:r>
                      <a:endParaRPr lang="en-US" sz="24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Block</a:t>
                      </a:r>
                      <a:endParaRPr lang="en-US" sz="24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D</a:t>
                      </a:r>
                      <a:endParaRPr lang="en-US" sz="24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ERR</a:t>
                      </a:r>
                      <a:endParaRPr lang="en-US" sz="24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8.5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10.93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4.07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16.5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14.75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0.25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8.5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10.4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4.6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16.5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12.48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2.52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8.5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11.85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3.15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16.5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12.69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2.31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8.5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13.09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1.91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12.5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15.66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0.66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0.45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8.5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13.01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1.99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0.45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12.5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-1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13.85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1.15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0.45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12.5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14.84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0.16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0.45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12.5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0.4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13.52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1.48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8225" y="1992630"/>
            <a:ext cx="34480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"/>
            <a:ext cx="10515600" cy="1325563"/>
          </a:xfrm>
        </p:spPr>
        <p:txBody>
          <a:bodyPr/>
          <a:p>
            <a:r>
              <a:rPr lang="en-US"/>
              <a:t>4. 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165"/>
            <a:ext cx="10515600" cy="6616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4.1 Analysis of uniform precision and rotatable designs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56590" y="5527040"/>
            <a:ext cx="109975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ym typeface="+mn-ea"/>
              </a:rPr>
              <a:t>In this case, hoke design has uniform precision but is not rotatable.</a:t>
            </a:r>
            <a:endParaRPr lang="en-US" sz="2800"/>
          </a:p>
          <a:p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295" y="1773555"/>
            <a:ext cx="3627755" cy="3578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60" y="1773555"/>
            <a:ext cx="3640455" cy="3575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4.2 Fitting response-surface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4280"/>
            <a:ext cx="10515600" cy="3074670"/>
          </a:xfrm>
        </p:spPr>
        <p:txBody>
          <a:bodyPr>
            <a:normAutofit lnSpcReduction="20000"/>
          </a:bodyPr>
          <a:p>
            <a:r>
              <a:rPr lang="en-US"/>
              <a:t> R-square=0.762, p-value=0.181</a:t>
            </a:r>
            <a:endParaRPr lang="en-US"/>
          </a:p>
          <a:p>
            <a:endParaRPr lang="en-US"/>
          </a:p>
          <a:p>
            <a:r>
              <a:rPr lang="en-US"/>
              <a:t>Stationary point is:  x1=</a:t>
            </a:r>
            <a:r>
              <a:rPr lang="en-US">
                <a:sym typeface="+mn-ea"/>
              </a:rPr>
              <a:t>-3.86,</a:t>
            </a:r>
            <a:r>
              <a:rPr lang="en-US"/>
              <a:t> x2=-0.91, x3 =1.82 or FH=-0.13, CM=8.87, SL=0.58 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/>
              <a:t>Obviously, the equation is not statistically signifcant, and the FH value at stationary point is &lt; 0, which is also wierd. 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334E55B0-647D-440b-865C-3EC943EB4CBC-9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" y="1798320"/>
            <a:ext cx="10058400" cy="2749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360"/>
          </a:xfrm>
        </p:spPr>
        <p:txBody>
          <a:bodyPr/>
          <a:p>
            <a:r>
              <a:rPr lang="en-US"/>
              <a:t>4.3 Re-fitting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65" y="1253490"/>
            <a:ext cx="10515600" cy="186753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400"/>
              <a:t>Rerun RSM after removing statistically and practically insignificant terms: </a:t>
            </a:r>
            <a:endParaRPr lang="en-US" sz="2400"/>
          </a:p>
          <a:p>
            <a:r>
              <a:rPr lang="en-US" sz="2400"/>
              <a:t>TWI(x1, x2)</a:t>
            </a:r>
            <a:endParaRPr lang="en-US" sz="2400"/>
          </a:p>
          <a:p>
            <a:r>
              <a:rPr lang="en-US" sz="2400"/>
              <a:t>PQ(x1)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334E55B0-647D-440b-865C-3EC943EB4CBC-10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05" y="2684780"/>
            <a:ext cx="10058400" cy="3409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56615" y="3398520"/>
            <a:ext cx="105092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ym typeface="+mn-ea"/>
              </a:rPr>
              <a:t>R-square=0.832, p-value=0.026 (Significant!)</a:t>
            </a:r>
            <a:endParaRPr lang="en-US" sz="2400"/>
          </a:p>
          <a:p>
            <a:endParaRPr lang="en-US" sz="2400"/>
          </a:p>
          <a:p>
            <a:r>
              <a:rPr lang="en-US" sz="2400">
                <a:sym typeface="+mn-ea"/>
              </a:rPr>
              <a:t>Stationary point is:  x1=-0.16, x2=0.29, x3 =-0.27 or FH=0.43, CM=13.67, SL=0.37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Eigenvalues: λ1=1.58, λ2=0.82, λ3=-0.22  =&gt; Its stationary point is a saddle point. 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JYSnlQWHhFWDN0eVpXRnNmUzFFWDN0MFlYSm5aWFI5ZkQxbUtFWklMQ0JEVFN3Z1Uwd3BJRnhkIiwKICAgIkxhdGV4SW1nQmFzZTY0IiA6ICJpVkJPUncwS0dnb0FBQUFOU1VoRVVnQUFCZ2NBQUFCWEJBTUFBQURTUjRoVUFBQUFNRkJNVkVYLy8vOEFBQUFBQUFBQUFBQUFBQUFBQUFBQUFBQUFBQUFBQUFBQUFBQUFBQUFBQUFBQUFBQUFBQUFBQUFBQUFBQXYzYUI3QUFBQUQzUlNUbE1BaWF1N1JDTE4zZTlVbVdZeUVIWjJiVWZvQUFBQUNYQklXWE1BQUE3RUFBQU94QUdWS3c0YkFBQWdBRWxFUVZSNEFlMWRmV3hreVZGL1hudldhKytPeDhkSFFJZGduQndjY0FMR1d1RHUrTXFNQUNVUUNXeUNsSndDd3VZQ2x4QWxqRVhDM1FvSTQrUWd0d1RDT0NBbFVRVFlkd0VVVmtqakVENkVBSGtrRUFwQ2FCeVFrZ3NobVFHa1JPSkRkdTZJUFhlNTNPTlgvVjNkUFI5di9XYkhzSGwvK0hWWFYxZlY2NjZxcnVwK2I1d2swNzltM2o1OUdjNjFCRisrTjNIeDNsMmJPSXR6eHFEd3ErZEtvRko2cnNRNWY4S2t4NU9XYWJHL1Bta1c1NDUrWS9VOGlkUk5EOCtUT09kT2xtTDYrVW5MVkhsdTBoek9ILzJQbnB3bnRkdEliejgzbEVVbkN1bG5zNkRmQk81c1dydUpYdi9IdXhTYWJ6NUhUL0FGSXhnK0dYa2J3Y2Z2TzMweGQ0TDF6dzJYSU5mV3dqdnZhL1pmL1YrSzVndHlwZjJ5ZTVzUGY1TjR0cmxmR2ttNGM4cEhJZm1pYjQ1ZFYwY1N5Z1BCTTRMWlpzcXVoMTlZeTRQTG1XaE1WYWFjaldBcFRhK2xuM0dINDBLNjdGYmp1dUNnMU5Qcmp6ejgwRU92dVhZOWZaWTZ0dExyajFIOWtldnBxVXNvV242dm10NmZGNjJMdHNPaWFvajQ1MWZJcHY1T2xLSUJ6bFdFNHB3UTJzWXpCbnd4N1Y5LzVDRWhYek5kTmVCa0lkMjBGWlRtbU5yWlNvMWhUYWppR1VIWHN0ZWxyNTRRNTdISlRsV21uSTJnbXU0bkgyK3VPTTllZnRxcEROS0ZZNE56UlU4TDdxS25VeCsxeDFGb0FibC85WW43MGxTNDZyS3dJa0c2cE1oWTdUVWM2NnFwWnlDeHdwVjYybi9objMvZy92VHB3NlRZdEhsVXg1VnZ5K2xaZnNxcEpFbmgzbXNTcy8rSXZKcXlXbU5ZRTZwNFJuRDV6cnZ1Sis1UDM2Q0xoaXROZjNKQ3JNY2xPMVdaOGpXQzJSUko4THZTLzdHUFBzY1RiMThYbEdaWUkwais5WWw3YVZMU2s2dVAvd21SZWFlcW4xNTlYRWM1bGpvclhhbkNCSDczRUxDUFZkTzlKTG1jV3BWZnVQTkZZdDZmWnoyb2NwbVlwYSsrNXl1Q0ZoZFFyS1RQdGdud1BlbXZKUmRUcSsxTGQ5NGxyZWprNmoxZkpUQUlDOWQ4MmhOMzU4OGFHTm1oS1lobGE5MXBuMWpSTXdMaTA4SlkwVkRSTlljS0RkaTByNm5KbEs4UnROS1ZaQ1pOSFNmNEpKWUc3K0s2OEhmdnh3eHNNNVJaUUQ2alp3Z3RvSmcrTlZKYnlBYWVya2xDY3cwc0FydmMvcEtEMHpTMWE0UG0ySVZ4akFxRmt1UkRSb0RkL25yRjB4Z3dUcjlCMDlQM0F2a0RmdEZ6TFR1Z3k4MTAxT0xtWUoraEdER0NvelIxSEFKcUoyZWduMVBYcWNtVXF4RWdsdGxKMWxRY0kwZW1IZzR1NmNLZU0yNTQ5azJubWlRWGdMRGlRQlpRMzNMcThXTFp0WlFMNlFxaWNONXA3Zm5ZVkZjaDc4alVIUkxzSzY2RjlNZnBLZDJyd3A1WXR4elpqRVNCTHVFNTJycVo3ZytrZmJjNnNYTEVDQ0N6c3kxWXFLZnBHeWJHZmx6Q1U1TXBWeU80bU9KVXBnbzNiaDc3c2p2VUNqb1BYYWdaakNTQjZhdzRWWW9rT01JaTZzc01JMUo1S1RTOGJlR1Y1enZjMUpLay9NdncrUlpEbGhZK2Q1QjZLNGFQZ3ZvQmdpQjlyVUdhUTEwUjkwYnFCRjZtNVZJZ2N4YzlUVE1WNW02Ui80MFlRWk12djNCTW9iZGlzdDZDeXRSa3l0VUlPclNCQTVXd2dXK1grWHc1a0lFdUhIbElQZ0laUlh2RUpGREkxSE53NWxNTUtYZlk5UlhnT0NpaStPUm14VitJZkJTeHRWTXpVS3hUM01jWFFmYllOSnZDNVNBZTJnMVdqTG9UT0pxTytSZENJeWhBNWhXWFVYME1QK1BpVDZBOFBabHlOUUprajBrQ3BiTERXL0djSm8xZG9Bc2xwcjRoUWhjek5tTFFpOVUwL1FVWFIrd3ljWWVkN3NNdTFsMGtsRnZyQUM1N1FML2FjUU1tekJXZTBya29XdHQwNnJyWThIMXJpOFhoaEZibWxIVFB2TytoRWRCMndMN0xwdXU2THJmaDFwV25KMU91UmlEQ2dvODZPbkxGS1p2UkRIUmgxblBaUHNKYTRFRU5MVjE0SlpaenJ2SWd3aDMybFhTOXpzTXNkSjc3RFBtZm1pWXo0TjV3VHdBUTc5bGRKK293S0ZyYjlSNkwxa2d2V1Y1N2ZnREhmTUdoRVZEYXhmd0JWbEkrWFBsS01BNjE2Y21VcHhFZ0ZhVms2L3V0TnM3R3d1MUFGMmE4WU1kSEtBY2UxQi9USzAxMytSR3RHNzdEWHVyVHZtQ1BkNTNmSXYvRFlVRU5KNEN1d2h4NUQrV25NTHIvdkxmcEZRbWJPdHljZE0rODc2RVJJRWZuNlZFUkk3aVROOTlzOUtZblU1NUdBRzl5ekorNzQwWDcxQnJxd2hLUG1RSUVPSENiWlhBR3F0WUoxd29rNlZ6RFpwOUtqbEpmbm5JTi9zY1BXM3dXRys2ZWI1SjB2RjJuN2dBeldrcTVuNmV3YVpYVDN2QldCdDZhV3kwMGdnMjJqMDJNV3ZHWUxqY1pSaE9hbmt4NUdnSDB6cHZrcXVmamFTUkNYYmpNWFhHQUFPWHhqTXNiVVFwcE5qMFkzTGM5MTZXMjB1Y29HK0VDRnA1TjRIL3NacFpIUTFWYjNBYTduaVdCYXRTTWlwNnpwYkNweHpsc2NCRjVZMzYxMEFnT2duMWhQTVd0c2NpQmp6VTltZkkwZ3BLZlloWmpjV2FvQzVmNXl1d2pJTW9LVkp5UDVBUE84YWR1UWE5dFhSYjN6bWZod3owbmZ2RWR5Y2JJWlNieGJMRGt4UTN3b1hFenFuREV5Q1pYWjdoeE0vblBVQW1Ob01LT0NZaDBkOUJUbklGdnRxN1RreWxQSTRBKzdiRG5Yb3BwUjZnTFM5eVIrZ2kwKzduTTZIcVZZaU9teUg2V2NMUk5FODIxN21Bbk9mQmhIbkd4ZEcyNXdCS1AzaWpmalVkcmE5eDJ3WjB2ZWRnSFk0UmRKcm1XUXlObytpNkNEbWY0Tk9RcXdUakVwaWRUbmtZQWZWcG5UenNmT1NvalRmUjBZWWJ2bHZzSWlMS0c3OS9RRWZReVkweVZKdDhEVEtvckZQbzR4NlJJVC9DS1htdlVNcE9BL0twTC9STGZSZ2xTR0lOYjR0eDJ3OFRsWU5NZ1Q3SVFHQUhGanl1Y0k0MHloOXppMmhSbHl0TUlvRTk4NERyY0Zjckd0Y0RsTFBKb0FnanN6ZFBTcU9rNUNpZ1NwNFpua2JBSlREVHoyYk13aVViTWdOaGp3SFJXWEVDSmIrNGo3b285Sm5yTThvV3c1V3h5L1lVa2VNUUl1MHh5TFFkR0VHekp5M2RWYXJseXpVaHNpakxsYVFSMWYwRnRSUngwVWc2Q3owWCs3ZzRRMkxZS2pHTG9RazNuWXMrRkkxN25tUWFPQ2VpbEpNWnF0eWYycWtiTVBZeHcweVZmNHJ0T2c2TzF5endsYWxneGkyb3hLZmRjd2hNckIwWVFiTW5MMDQ3OWlVa3dCdUVweXBTbkVmZzc4OGdvYStIVDE2MDdMc3JtV2VhZUV5QXduUTZ0aGhPbEhHS0ZnNmhXNVVFV2pnbm9kVlIzMFNtK1RlNVZoWDBaWk1QTEdycDhTMmR3dElZRnZtMHB1V0hUa3BMdHBVNjd4Y3k5RkJoQnNDVXZqYUNYTytjTUJLY29VNDVHQUkvTS9DemVEL1BDSXhvU1Z4ZG1wYkl2TXExeUVjUVlPbFlUSGRNakdBSFBSUVJhbFF1RFl3TDZkc0MxakVXd3gxYlUwR1VHcERyZWMzVTJtUmhkc0djQVcybWtQVnR4ZDM0dmN0a3MwbVJLZ1JIQXJ0MkJJSzdraU1QRWFqTHlSS2xPVWFZY2pRQXF4anc0SEc5RXY5d1F1c1MwWHcwTkliQkVGUFhqNkxCSklDVlVQRXFYOERyTGdlbVlnTjVYZFNWYXc2UmpHWEVYaHhnZnpBNVdFWHN0dFcwWnBUVk8xRzJydUEvaTd2eHVjTmtXN24vMDkwUy9sMTA3K1hwRklBWnphV2NwQjBadzROazFpTkh1d2w0V29ubmpUbEdtSEkwQXM4eVY5V0pNdjl3UU9ycERTQWc5WjRRcDVOOTA2bjZSWEJqWEtZblIyR2FZT0NZUXE1QUR2SVp5MXdablRnc3JBaVVXYm1tYzhtQXpPbkFIaE1LbXR1cFUzdGE5eGIzVmJ3b3YvSkkwYmVnUEhXTXcxaWxESlRDQ2l1K3Y1UHZyS3hsbzVvNDZSWmx5TW9LWkpxWllYdGJYbHJ3WEY4UzR1U0YwZFM4eWxLNnlVRE9PZm9ldTB4dG9aeXVIb3RuY1V3VjV3ekZCZ2lURjJlT2ZvVlJrMTdkY2llMytSYkJLWHhZUHV1cUR6YWpqTG8xZGtGRTBpdHlvRmsvYk03U1lMYVkvZFppOHBDOVl4V0NESkJnSkQ0d0FzN1h0OWFLbjNQTmd0N1E2UlpseU1nSktUdlZsaG03TjFRRU5MUUZObFl2ZTJab0VPd2dDUU90MFRmV0kzU29EMm4rSDYyMTFCWjBiMWhuak55TUkwaHErekFCRHZDV2FQbHVqWXV3QysrTVlITENTbXlTdDJaM2ZXWDZFc2ZZT2VhcFJ3YzhERkNyU1FHS3dBVnhHZzMwam9BaHkxZXZXQld6Wmc5M0s2alJseXNrSTV1NjhjUVBhK08zNDlRTDdPWHc1cGgzUUJiMVdlQy9PcVNGM2xFVkFTcGlkSWJOQmVUUS92WW9qQzcycnVtZmFyeVVyYVl5ZWVrcFNjTDE0UFVxWVdqZWpMUlJpT09sbjJlejhGcW84a1cvc1lDOHIzWjZsbDhIeDlOdEVMUVlid0dVMDJEY0MycEx2ZWQzQU9JQjVLQk90VGxPbW5JeUF4Z2ZEMkdialZQWGUxQkdOMEFXZGlXNUVsZGNxaXlUV3NWYkRxS3NLUlV1YVlLeGR3ZWlZQUIreE9CTjkrWE1Ba0FuVkZNckFXeDFJdVBwZkR5VU5MamZIOFJzdnBIMExBaFd4YjFEOCs0b0x4aTR0RFFOZTBtdHRRWjZtZk84dkJyT2tzcFo4STZBY3ZlMFJPUUpzeDRQZHl1bzBaY3JSQ0RDTWZOVFlyMUhwSnVpQ09oWW9OaEFIaHhjUTJDWVR5QTVUY2dyRVlubXhSNWlPQ2VoYllSdU5kMWNCb0gxTER6T3NiZ0JKWENkMmxUTllibzVqZ0txQWliVWdUWVR1emdLQmZabm5nVlJKVHlrWklIbU9VWTNCTENrWXk5OTg3NkJyM2NXVFpkOElhTXg4ckFwZ2thNCsyc1RxMDVRcGFnVFpobGlQQytaUkYrVTltbW1wV1ViMGV4VExtMFh5Q2h4MjhjTTB6cVFEekMwT2l0Vm14WnNZYTA3b1VxVXBoNXJxNEN6V1M4Sm9wVmJYcndkWUpiUUVRQVZ3djhaUlFaV2tRMnB2cmczYUtLNUwzMERyeWlxcU1aanBnTUtUU3A3SWpkR1dmWHdqNk5yMHhCQnRnSlNwVEtFd1RabWlScEJ0aVBXSU5iaURTNURxOUhTYnVaTXV2T1dPTys1NDR0Nm0vOEsveEdIS0FtUzZqazMzc0ZCRyszSUk5aUVsb1JzYmRsZGtRUURnZjRZdE00cktBWGlvNjJkOXdyQ3JnV1lFdjE3VCtLVGVsREtKQitkTEhXazlSbU1QTjFvSjFuRS9pc0FBTmhlNERyclllMWV5ZzI4RXV5WTlNUVJwNDJ6Z2MxaXN5WldtS1ZQVUNMSU5zUm9ZaE5mY0NVR2Q5NE5CSTEwdzExYlFMSDlwaTVSRlgrOEQ5bVlFVDRQcWFLL3B5dUI3UitoZHlSclVrNEo1MXdSbmc3dmlTK1NtRVRtSXBjdER6QWhISEdZRTdNNXYwZHN3cUFPSDlrWU9TWVNLL0wyQUdNeVY4SUlqa1pWTmxON2s0c215YndRdEwrSUVGcDNHak9FT1F0cUFGSC9uenJ1djdVU2J4Z2ZtTE5QNGpJRVpOWUpzUTZ6NFFlZDUySUlvb2hiSVFycGdycjJnT2FFM1BabWlqVGdtb014Mm5HWDg2Smg0d2ZIci9LSFZKc0J1ZkRtaUp2ZGFxQk1iY1dFN2sxMW80WS90dEVLMWwzVzFoTjZxdk1qM0o4bjFZd1dRS2xqNExZRVVnMmxLMmUrK0VUU3NMOURFeURteDlVazNqSEduY0Q2eTZJL1IwMEhKV1NhSDh1aGkxQWhHZDR0Z1FGc3B1TFVYeHJWdGE2cWtkYUg0bzUrTzcwWm9CTjF6eERFQmViQnhsdkhxS2hFRXNXY2s0VG1abExlR0x6TmFpT1RLcDJpaTZmS2pEWUQ0WTVzK0tEaDUrSnJ0dXNBMFpvNVNkdVFtd2twVjV4ak1wWnV4N0JrQk9RNHhIQTRaVXVSdHA1Nmx1UGhhZEc1bjZSSGk1aTFUeUdFSUpEOGp3T3NMMjR3UkpoWSt6cnNjWFdnNXA3Y1d5MEVRd0JJRzJMWUdKVXBhbzV0TUhtYXpSd0NJcEVLMitXMnFKdzNIVnd2QXdEOXpMd0FudW5ZWUNxVXdtd3ppVnB5MnNtR2R6REdObWFFbEFEcm9xbVVNNXRMTldQYU1nQktQbmtlaUM5aWVCeHUvQ3ZISFI0NWk1aTlUbEUwY21KOFJlUE1vM2tzOERKaENGM1RvMmZVMmt5UXVFRmhxMFJudTZhSFdLVzM0ajdpdVNMM0RhcVVzcGx5akh1Ui91RklQb2ZPeDl3UGJVV3VCU21IRThzQk9EbmJkaGhzTFRHUG12aFhkdTF3dFk3Q0JURVkzZUVaQVk5YjJlaDFFWUI3S2tPcWxZSUVjZ2h4dEdpMVRxRXRSUW1NREhYcjVHUUZjTnRjR0xBME9JeVVjZEVHSDBONFhXaGFCeGFaSDFtcGl6MGZSRXNPUElkRUxTQUlPZnlQRG1ZTGNxU2YvRThvWUp3SG9xNEJ1a2dxSlJTbE1iV0FIWi9jV2VNY0tiOGtQcVVSdTB2YXA3SWFxNnFPTVdmZU1nRUlmdnlmbVpaeW8wdSttNmwzdXVBUzBNT0FnNHgraU5FYktkRFRPZWg4bEhRZTY5UEl6Z283dlZLR2ZvWUk1dXVCOW9hVmtkUkFFcEdxdEp2WTBaQVNEWTNMVFF4NFQwQ2FNWEg0dXlqN3dQOUhseVBUekN2aWhPMis2UzRDRVQ2bTdOVTJFNklaTkYvUmErRTZOUjY4d21iSXV4R0M2TGR2ZE00S3VkZ1dXQ3UxT1BXT3JXVXU3RVVmVUFNbm9WWXRSNzQ2UUNibmY0R0dPRVJ3QlkvVHlNNEtEMUVzQjRDUURTVnhkNk1hVWx4QlczVzZvSDd0MXIweWVlRmk3UXIra1FpeGdDOGpCdnJqQi8yUnlNTVdHZDlvYmZrMVFsSlFsWDJzRWJ0ZzByOWJDb2gyZlJzUVB4MkRxY1RMZVBDUFk5UzFaYmt4dlphVHFvTGNpYzRDaGpsODlwNk1wN282UUNlN0s0T1pSWVBUeU00TEFjY1dNd05XRnRkaW91d2owc0xUN3N6bmtxV2taM1k2MEw2d3o0SVlLbVpyU1VvdHE2ZTltOVg5cmZ0UlE5cU0xOWJXYzVONHd5dUdHVFNVbHNQMlZEZVFtZW5Vd1lzZGdwakZid1RNQ3pKUWZRZEtMMUR2WmlMcllEZTY0Uk5PWGdXVHNlaHVmR1VWbWxFeG56enBjZVJQODhJZ1RrK1puQk1GbjlqRWpjSFhoYUkvTEpXb3VBZ0ZHSEJPSVk0V1lNWG5FRDQ0bHI3cU00T2xuSnVqYUhTdVdrcmppTDhUajhSTUk2aHhIb3JIZjA3SXJRUW42b09uTUtUVzRaRlFSdVFtbkF0UVlURlBJZVBlTW9CRXVuZ2UrY1dmaUFIdGR6dFFoUkI0bDA0WVhob1lVc2tFWXZmeU1JSWdzWWptQnF3dlZXa1J1RjRHYUtlYVA0ZW11OUYzWnFxNDRkenB5ZGE2S3dxbklNOXhkTldjdEozTjFzSjNpSEtjRG0rVDVJOWp6cUs2MTR2UnVtdGVhMXZ5T3dEcmEwcWhZbkk5MVdkOWpNTjJXOGM2TmdMYkVWajBLelhCeDhEQ0dWUkhEMW9hMWoyNGJLZE5Cc0hpTkpqb01nOUhMelFpUVdubGJsYkhkSVZjWDNoc1Qwa1dnOWhKbTdEQ0dxR0JRbFdCRzBWVHdPc2xqQXVpZDhGbkZ4MVR2eHNqTjhVdGNPVEhkN0ExUVNtRzJtSGhNSGF3UmxDTUJUM05mOTBSUXQ2bkwraDZENmJhTWQyNEV0Q1hXNHhUb3RHV1BnN0xVRU1ObVFZL2dqcFNwRWcxNkk1VEdCREY2dVJrQkhzT3M3bEtRbUJIRWRJR0o3U04wSWg3VTdVRGgwcVlMa09WRnBxcXdpYmFFNzZicENzN01sS1RrZjNaa3c2Qy9HMXpGa2FLdzRKMVNtRDIzTC85ZFZTdGJQUXg0bk44aDdrYmlpUmpNNVpTaHpJMkEvRWFiOTBaS3dLTTgzanlxZHRGYkhrZmhoKzBqWldyU3ZPVjRNWHE1R1FIVTRaZ0xpUWRiNXhENmdDb01maG1Pcnl4dzNVenJHRElxNUVLMmZTQU9uM2lJYmZRTk5nV3Q3dXpKSHRUNU1PenNRcnpmaVBQWE8wcGhkbHo4ZVNhdFhhV0FkK3ppb1R4dk42WjJJL0ZFREdZcG5PRjdBdHBMc0lSRXFlVWZmM2p0STZxbDRYTTBvamMxajVJSjQ3NC9CcG14VVRpOXVCRmtHbUxKR2NIN0ZwY0JabEhqRVBHeGdLOExITVZYbHVvSXF5Rm5IcUZZM21Sa0wraXRnSzdBdm5Zb1d5SGhLQWRZM1dPRUVQN29OL0FFdkFUMmlwakVrMitycWo0UWJrVVdLV3phVkZCOTI3V1VvSVNNQ3FIRVlMcnJtYjRud0JqbzRWRDBTTHA5UXp0N1lXMkVaeHROY1pSTWlOZldSMU1aSDRQVGl4ckJ6WHhQZ0JWMWhRc0JQN3ZESVNNM1BQRmFqYWNzVFQveDlDalMxeWc4TXlXRW9tZCsrcGlBVW96UEp6UDZXQWgrM0hwam43Q3NlOXNlR0x4TkY3SGptMUYxeTJtR3YxbVdWUXFiVk5HME4xWnRNUkpQTkNJdzAyRU45QVpjbm9KVEZ4NE83UVpiOHZERFpnRXJmdG5wSDZMTHgrL3YvL1NoWVZmNDkydW5MemExSlBtaCswNi8ycW1XWTM3SWFSOWRIQzRUdllKRHJ4bWFpL1AvY09QbjJwanpEemJmOXQ4R0l5bDhjZU5uYXJhYUpEOTJYL09OUFEzZzlLSkdrRzJJSmVGdWtHMGhmdDdYVE5WOTFJWm5zQ05LeHdSYkhoRmVQWW90RmVxQTJHQnVQS2VLVVB2bmtvMVZWWVBNMmg0TUtpL01lU2trUXJ5ZWl3SHV6SXc0UGt4YWpRQ0ZUVFczSTIzK0dnQldES09FR2lrRzAyMVFpaVlJeHE4M1dTeGQ0a2JRQ3JLM3FnM2JrbytlVlBHSVMrbkozWGFqNDNJamZlUGR6aDdsWDFQcnlwVjdkeFNET3ZjTW1tMkcrekNaN05jY1doTTQvMkxqMVNUYlVmcGdYUTgzUGdHcG8vcDA4cmMvcFlYNHMvVDBhbDFNWGtndmFnVFpobGl5V1F0bUdkTzRyRVZROTFFYm5zR09LRm5ObmtlRVZ6YzhOUlN0QnpiU2tQVmoxUW5KK2pOSi9WRFZJSE80aXFnMmVadnh1R085MDUwRkF0U0htZEU4YThaYVdKTjBTbmdPMWhIdXVTK2I4QmZHd25PWUFURFRJV09CRzBIRER5QXhLSGI1cVBZV29GTFZYNlhkNmJia3M5RHNmMm1TL0xPWlRmeEkwbnJ5dzA5M2pmOFBKenFqZ01rd21VZ0g1TFVseVhyODhUMzJidHFiN2U4ajVkVE9ydGhLdnpJcFZGOXZzcC8zcEc5WlQ0b3Q4alVCUGV5YmVQcVNWWHlOZnhUTU10Nm0zOU90Nms2NjRJRjQxVWNncTluaEtGNE5HRmFiVkZ2UmVnUUowY2NFQ2NLU3o0aWZtUkR3OHFobEJtZHhLNHFtdkhVOGx3M3htQmtkV1cxQ0J3ejN1dTRYQkRkVmVDOTFRU3BHaGNBeG1NYlBlbWRHQU4va2JTcTNITUFjdHRYUzlDUDA2eThWTlgzRmF2cU54TEdpWkN6V3haVFVHOW9JWU1PMXJDSngvT0V5RlQveGlhUDB1VTk4QWpMUjVmTmZXMEdVKy9uNkd5aG9lbGFpSks4VVhtVzJyOVh0bjlLbnFQY0Y0WWs4ZWdPK0xGT1VNdDI4M3hHaHZvMWdsZXlNMlBCTWZBUTZ6bGZQUGtBYXhOM0JGTXp6RFZKOHdkdFR2UkhUUDlYZDFLVHFvWm5xSm5YdmVvOVFUZC9oWXZqUjJoeGZGeEE4S2V5allMMWFkUFFld2RLbVM1YktNWmlQTTI2ZEdRRnRpZlhjbmxnSTdIaGRnRTlzcHMxVlljSDRpK3NCWmZnZGRRNzBVYmxzYlJpaFlhL0Q1OGpsRmkwUGx3bGQzRzE5bjM5bEhTOUI5TW43SE9rVkRmL050STA2ZEVOdWZCVGt6MXdpSjkwSEdKZExMMGNqYUdnQkpCZjZXdzAyTDZFTFFmQnI4Vkh5RVREU2ZQOW03bjF1UmtaOUsyWXlES1hxcGltS2d2cWFBR1U0clpQcXVtNkZPdXpvc3JpLzdHcU4xYkhPTWhlTjdtb1VKWm9mclQycG5hTnNualhDVjcyd2laNTB4YkFxUmVLSkdNeDB5RmhnUmtCYjhqV0hRS0h1R2dWNUNEbm1zTUpsUW9NQzdkRTk2U29qYUVnNGJFZkNZYTk4amdSMnBqL0RaUUlwZDF2ZjQwL3ZnV0d3dG9CVjE5cjFnTXBueEgrWFI4TURhb2t3SVlKTEwwY2ppS2kzL3c5L3lTekM0SmVObG85dzRIdlFjcUF2RzRGK1hUdzlaRVFSV3VnNnJidkdES0hTM0lWUnNLUXg1YjNGQWZPZXBYdlJHdlJseGUxL3lTelA0TVNzaWFLZHRrRmQ0Mm9wNERHWTZaQ3h3SXpBMzVJL1NGUDgvS08reWozNjBvaENaRHpiT2tFdmFSWGZsWG5MQlZYSG9yb2plNVhNWThwNjlyL0RaUkl1dmFlcCt2eG5FRloycGF4VkhkdlgxVHdjcUpWWm45d3ZLUFBIRW1Ib2dXNWVPUUVDZ3lDM1k3OUhLNTRCdW5Dc0h5WjY5NVdsNG1rNDZTM0xSSVZ6N3pPbEw5VGY3TkcrWkxNRzlOL1NyVkJFN3NLZ2VIcGlGVTZESnh5VmxKTXVvWVBEKzBPZU1uZTFyQ1MyWVV1azRYNmRkNURLaklwa0hZTXBvVExmbUJGczhKRDBKY2lLblVkb3JOTnF1UWNXaGZyckJhTlcrcHhrV04wV2QvM1dqWnZ3ZUZNaThUUDhIUzZUK01jU2JVM081ejhQaTEyVFp2aUtFNG1GaFVVK1VsbTZIdFJsdzZ4U0JCaXdvUWU2ZVJrQnlISlhCOXJzOTJoUnArSGx1a0JBOXdvUW1oNVpyTUd1OW9pK1J5bFh6UU4vSVVqS1ppVklHbzZld3YvWVlKaElWVUI5VTlCVWYyamhXTEVBTys4S3RzYk02TU4ranQ3Um5vbkUzck4wa2lzdFpzdk1JaFJhRE9aUXlGUmtSb0RoY3BhNzM0VE1PNVlZL1I4cCtBYkhLakFscTZKOVVVYUNHSkpOVWJkYjdlR0tid21PVnhvcUUwaFlYclJPYlFxaUd0YmRvcC9YWk1xM29lZFY3ZDJ1NlFXOHBTSTYzVmRKbDVjUndOZ2dETDltdFN3YVRMcXdvaXV4dTQ4QTArSjVCYTJiZXNkRkV3QnIyc3pRMXo4RkxLQzdOZDFhZFdUcStPLzhOVUNjYlpaUnd2YTg3a3BqN2ExMkZUZGFXMm95OVVLM0F5VjhFWlBzckwvRkg2eWp2bTNwK3Yyb0pRYXpQYktWWENPZ1IxS3FrQ1RpcyttZVE2enc4NVNTdStzalVvTWRRbGhveUlHQWlZZzZ3aVR0UWFyaDFEc2t4eWdPbHdrRW5MZi9BLzZ2M0tka1lNdGxVOVh6cEdMbnVscVIzNjBud2FGSC9mSXlBbWpuaWlzSGxXZDRMSkVJWGZoWkg4dXBDd1QzY2Q2REdXTmFTVUc0ZmhMVHNleEd0VXROTThVS1lRRXFoMjF2ZWJYczlzNlZocjhTVkVIYzBYbmhGUC9VUGhmOFIxdlRFZmRQT3ZpRkQ2S2lJd2VGVmFHK1AzYm5pMGpuMDdmZXdBL3YzWEhIbmVJbjZGQmZOcVJpb1dRTVpqcGtMV2dqS0g3Z2lidEpsUDQ5ajVNa2Q3MFc1ZE9lVDQySCtGM2E0U3IrM1Jlbkp6V0JLT3BVMmpDMnhGYzVnVFgrbjdGa2N0NytqL0FuajdIbmNFVEV2eTJxR01RYUNsZzhqcFBrWDk1WlRYOUNnRWwyTnMxNUdVSEoyemNoYmxoSjF4Vlhxd3Zwb3krNjhWV0hCbXdMV2xuU3EvZDhCVUV2MzNuamZreFNtcjc2SG90UFN3TjdZTUtrSU9wcnFJRHJ3ODBUeTVNQS8zRWZkVW5mOXNJZHFzRTV5L3NIYnR6VkpQaWo5end1QWJMUjlleUE0SC90RkJ1bkNtR2g2WVpkZlBLZWVBMFI4MWREOGErVWhRWElWdlozblRpS0t4Wkt4bUFhUC9OZEd3SFdUUDk2ZXkyZzF0R1pqR2c1VWozZXFrYmhRSWNXQjlvOVFkWHNFQWJVUmdIR2trbm5BU0FXOGhlZkg3b1NZT1ZmRVd4Uk9FUUJOM0gxOWIvQ0FoR1Y1d2kwM0ZhQ0RrODFKSEYzZEpndXVDSkxWTEZ6cElTVnBBNU16Zlg5MVRSdHJ1Z3UrdjdEUVAyT2RkVGdqclhLcWpaaE5ZTFN0b0IwNUdrV0xjRDZPbGFvWWtPa3I5ZDRBU3hoTkQrUzlyK0VLcDlzdUxFMHd0VFkxUlBkMUI5b0IrYmcvVEU4L0NDcnhZUVJMOXVhTE1WZ1BzN1lkVzBFUzAwdXkyT3YrOHNJRFI3aVY5T1RGOTN6K0gvK2dFYXM2Z1hBYkxVclZkTUlHZTlqeWVSOHd4enlGMXFPZ1RhWGp1Q3d3U1YySHhBK1BBalArOGNXeDZGSHZmSmFDUTdNdVpDUmhSTE5GVk5ycGRjZmUrU2hoMTd6eVBWbWVycHV3TFpnRWFUb3U3ckR0V2EvYmRDVzZyL1kzVFExWGZoYlRHNy82ZzM4eUc5L1g4UGtmUzd0UC9id1E2KzVwazVMa25rY0xPS0NmbDUvQkhDU1prVkF4SjlQbmY2M3MybURYUWVxd1JlZWZ2c05MQ2hQdTJJdmVnb2wxTXZOVFdodUdESEx4aTk5dVdNUnVpMEcwMjFaNzlvSXh1dkhRL3dHZDVxSVBGUjhhZ1p1MW90NngrT1NDYXRoejdoRC91UzgzQ3dtNmVyTVhyM2lqVkM5emRrNTlLZ2hMeU5vbVRUSlliZW1Zak1IbEVPeHRCa1NlWmxTeWJlMHc3WnNFS2EzNVRlamMvSFRRc0hUdDJlbFBhdWRaallKOHNmT1pnUTgzdlEydGVFOWpvV0FDTHlWdjdFWmN2NlNTNG9JNm51S2RvUS9iVU0rNjdMZTBGYlprUWx5eVhmUURqM1JMeThqcU1jbS9KTE8wbDBSejF6dXJrWklGUDd0dm1iL3dmK0t0R1FERmRuTFA1K1d2djlqdjMrdC82Q0lpVElSNi9LTnUweDljMFhPWkFSUXN4M0xIZnF5WldzaS85b1VkY1NaY25Ed3FvdS9GZUYyeUtPTTRMV3Q2Q0JNM0JSRnl4OGZTYVhQcUdaeFc5TU8rVWdhYkpjdkZPSkxyTGJiSVM4ajhQYnpKWXNaTFkzTDhjeGwvVjNZbVFuRkNGeGhQaVdHTVQ3c0tFamh4KytiSzJZbUk0QjJIVHJjOVRHQkFxRjFXUlFYdGJ0RmxzazI4SnkrZVJXUlBHdFNFZjZVTExOamdsMmR2Rldsd1pSMExxK0pPUFFFS0NjandPSzRxVm5ZTzl5SXJlUlcydTNsUmlva0pQOTNSd2kvR1VqRCtLK2I2WjFqbjB4R29GOUxVUHoxVG91cVFnbjNSVkc4UVRLemhiTElrRi9TRnRESi9GRnZxOHlDYzRRL1NVQnltR3ROTDAzS1lFd1JmNnNBQUFWV1NVUkJWRXUrTDNib2lVNDVHUUVXcko0UndoWXE3c3Bxd1djcnRXcG42eiswOTZKM0hEWVVlWGhqWWR5OGVEaVpIRm96R1lFWDR0ZHRUa3FTWUtKM2hFUmQybW9YdjhVaE11UnFXMEFuODZja3QvWEx5MUgrL1BVNlNMQ2hvbkFFZGpVUzZLSy9FamowcUQydnhCZ0x6S0dneC85c3hOWUhqcEs5MXN6ZVpmd2Uzaytzak44eHhGeWNTRVlVOGhrTnlXUUU5aEJNRUM1YkwvdVBOYkd0aHIrNHhGWjdaNU0waU5hR1NTejVnZy85a1MraEZTa0owWXB0K1dzSkREYk9sMldLZ0sxUkFaeXhPVUZSdklQczBCTUlaMThKWG41OWozNHRnTzJ2YTRFVzArZDBNYmY3RmJaL2t4dFpSWWltTmFlcnkzMW9UbFJ2aGt3bUkvQkMvSTdhRFFMZitqTCs2SldnU2ZDam5raVYyd2w5aXpPNTYwRElzQ2hlZVFyNGl4QUo1bUd2UmJsd1lHOWJxZ29NUnpkZUZEUmNldFJ5WmlOQXVvNWNVcTlBbXBtNkYvMkZ5R3UvbWVyaVJQY2lXdnMzSTFPMFQvbThwQVNZSGFZa1VXa04wQnlDU2NoRmsvWitSR3pHdDJUY0N5KzdEYk00RkNwNG1PUVlSUnBCYktFbHR0cmxiOWNHL05ucmRhS1Bpa054aUtmZUZLenI1eS9XdHdqRHBVZjFNeHZCSlJ4VDBlSW9xQk5GZGsxQUVaNDhaaHp5clJUemk3V0s4Y1V4WDNuSG81YkpDTXdobUtSOVJlL0J6elhGYTE4YmNuMnIwTmJwRmZMLzhJTFlxZDhlVDVLYnd6cWlxTG9nQS95QVA3MWU1NjFEWllIYVNuVTgydEhiZE44bmoybGRlaVRSbVkxZ1Z4aEJkVUFHUE8rZXg5N2NDUGk5V3NzK0pNZTZYSEp6SVRqRDkrMXlvWG1UUkxJWUFYYjA5aGticVZGSm9TSS9PMWdTbXZXS2t6VjQ1MW14aTBEcFlMbkgrdVJjNlpDTC9aQ01BRUwrT0NHV1RZYnJCWkx4ejA3S09wS2JVZGJ3OHZTN0JJNUxqd0JuTm9LeWVCVnowRWJJbkRaR0krQlpDNFgrNFZsSkRPbS84WTRoamRtYU5qeGx5dFk3Vit3c1JvRHRuM1hHZkVhbzJJOVUrenNTWE1GTExKOU1WMGpSeXFzRU9raDdDK3kxQmRZOWo4b01Vc3NsdmYwWThFOTJUY1NtbVIybGI2MzNlMVd6TFZPbXVjQ0xaYjhpRVJnOWdQSXdnczlDd2tFSmNBdXhVcTdYUmMvcWN5V2VlRDltZlJiaTlZa204SmtreTJJRWwrMVdpdUx4VXJ4Q2gwOThsQTFncmsvdnBnOHlXK205OGxXcHBmVHA2aTlua2ljemNpVzlxNm0vQVEzNFIyTHg0cWVhai80VmN2aGx4V211a1Q2SWw4ak5qeEM1OUlCeVppTTRvTmZoTGczMGV2TTZITXY4NEFNNnRJVDNHZEI0VnZBaWUybmlUTlF1Mnc4WHprUW5qODVaakNENXVtLzFXWDczdGY3RGYzQm9vSjk4N1NtOWt6ejNkYWRLeDE3VmVMdHROV2g1RnE1ODdlbTNHWG9CL3d1UHJwdEdwMkIyVXdHYis5cm1ZNi83YmRQSTZPVmdCTjNUTnJ5Q2w1a1liakN5UVd1RXhjbFN1anpSYU9nZ3YyaW9LL080TE04Mk1keE1SakF4S1c0MVlld09qY255ekN2QlF2cWQrSEd5MVlIc2RvTXZmZ2VpanRPd2xxOU5jWmI4SHd6enRxeTFLZzVVejh0MWV4ckIvS0JFTlppV014dEI4cDcwVk8vSEJ0UUJXRExaU2F3MU0reGQwWlV2TTVsNGg0V2ZqTU52QXJxWWR4aDRFektZTHJlbkVYVFVtWmtaaG9HRnN4dEI4c0hHenczVHpQTEFVR21nVVA4UEd2anZNVTc1Z1c0dkkvakh4MnBpdkwzUHg0Yk1RUTVHTUlRNk5jMllISDBFNHYrbjVvWDh6MGZPTUR6ZDZJdGRaeUI0cnJzMmNJS0JDM254OHBoeUZpZC9wSE0wMFUzTk1aL3pGcU4xOENySitibEs0MmFJNTBma201Y0VKOWpIMVB1QmRQdzlGSDJxZHZOY1IvVmNPRGZ2MEl5U05MZjJvajdaeVkzaW1RZ3RtSjlaT0JPWi94dWRzU20wQWtrTHpRejdrcit4TS9GbmU5V3dsR0hpM0tmQm9LaC9BV1lhekc5em5ndXAySS9FUXRDK3pVZmlDNDkvMjQ1QU1UMkI5dU1uTWIveHRoMkNMeno0YlQ4Q2EvakhUSGhINGx0dSs0SDR3Z0RjdmlOUS9LTkdldXE4STNIN2pzUzVlZkwvQmFhUWVwZVRNQ2dqQUFBQUFFbEZUa1N1UW1DQyIKfQo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dEMWpaVzUwWlhJb1dDa3JYR05tY21GamUzSmhibWRsS0ZncGZYdHlZVzVuWlNoamIyUmxLWDFiWTI5a1pWMGdYRjA9IiwKICAgIkxhdGV4SW1nQmFzZTY0IiA6ICJpVkJPUncwS0dnb0FBQUFOU1VoRVVnQUFCUlVBQUFETEJBTUFBQUFDV21tNEFBQUFNRkJNVkVYLy8vOEFBQUFBQUFBQUFBQUFBQUFBQUFBQUFBQUFBQUFBQUFBQUFBQUFBQUFBQUFBQUFBQUFBQUFBQUFBQUFBQXYzYUI3QUFBQUQzUlNUbE1BcSsvZHpUSlVSSFptaVptN0VDS1NJcW5kQUFBQUNYQklXWE1BQUE3RUFBQU94QUdWS3c0YkFBQWdBRWxFUVZSNEFlMTliM0JzU1hYZmxmU2swYitSVklBREtUQWozZ1BzRU9DK2ZXOEpvY3d5MmorSlAvQm5WSlZVUVdHcVJyRDVaQytNV0lnVGF0Y1pRY3I1Z0EyalN2ekpHRVplWE1rSDQ1cEg3UnF3dC9Bb1c4RmxtNEtSOSsyYXRiMnBHUmFLb3VDRHRKTE04dGkzZEg2bnUwOTMzMy96UnlQdDAwejZmcGpiZmZyMHVkM24vdTdwMCtmMjdRa0NmNHlyQnU3ZDdMdG56MnozemVvWnZRWUcxc0RDWWFmdk9sTTMrMmIxakY0REEydWc4RS85VjhrWDM5MC9zK2YwR2hoTUE0dWkveUU2Q0o0NTJodE12T2YyR3VoYkE2VWJmYk9DY1ZyY01RaTc1L1VhNkY4REUyTEhaUzZJaTFmdnVlZnVxeGZEdzNWSjE0UXI0VThVVytYWVpmZHByNEhUMDBBak9oc1I5bEJEdDhuL1ZGMXpYcXljM3NXOUpLOEJxNEdjZU1GbWtQcjlMeittMEhmMEZVWC9BNVU5Zk9lMjVpdHFVRWFxK1l6WHdOQWFlRnd3eG95byt3bDlQOTNqL0FKbC81SnpRYkF2MW0zR3A3d0dUazBEcGFUN04wUGc2OWdySVBkMW13dG14V1VuNTVOZUE2ZWtnVG54ODZTa0l0RG5VSXZpSFU0dUNNS2ZSYkkrNHpWd0tocG9pMnRKT1RWZ2NkdVFsOFR6SmkwVGRUOUlSeFhpYzZlaWdZTFlTOHBwQTR0MkhMNFFoK3VVV0V2VzhSU3ZnZUUwTUIyM2VWSWN6VmFlTTRJTE1iTVl6QWdkYWpRc1B1RTFNTFFHRm1NUkhTVndDVmg4bG1VdkpPT0p4VU11OUdldmdkUFNRRGsrL2lyQkpZQ1J4KzVhTkJaT0REV3hwZmo4cjlmQXFXbWdsVDROcVFDTE8rb2ljMkkzY2JXMldFM1FQTUZyWUNnTjVNVlJhdjFKWUhGVmxhUzlmcDd3RG1PcTJqeHhDQTNNaXZSUTRUeXdxT1ludWJRNWMwNGtBK1JEdE1KWDlSb0lncW0wU0RjVWt3Y1dGZHpLcWNzVkk2OWx2Q0s5Qms1QkErVTBxMGR5Q3dEak9zNUw0UjFwbDJteE41bFc2R2xlQXlmUVFETUxVMlZnOFJvRVBwUCtLVXpkQ1lXZjRMSytpdGRBUWdNaTYvT0NLV0R4Qll6VnhUY242aEJoWHd6d2lVeXFCRS8wR29ob0lCZFpBdUVXelFHTFdLWjRQVDNrQXovVHIyRjAxZVhUUTJ0Z1BucytIQW9LOTVUc204REl4U1pFTWdBZVlmQ1pjZERBZlJlLzJhRis1QjRPNzl5Z0JCOGZ2SEw4Y2s3VGVlYXgxLzZwek9kLzQ2N0QyN2JkSXBuKzBWMkhmNVVnL3ZCbDRhV3ZHdXFGakpBT0dCb3dqSnVMWXNQd1JoSXdtNUc4ejR5akJoYkVSUW1RWEVrY2llT082V0wrVStLd0tMNFZCTi9oZDNPRlF6Vzl5RGVGS0lyRVc3a0hCU1M5SHBpbTZiQSs4bCtFdFJQaXJaeGZ6bzVaN3dPTHU0V3NMd1NuMVN5YjVmanpXR3FnK1JhWUpNeGdtOGNmRG5LbE41aysxc1R6bmVCalIzc0x2SUJtNG1oOVhvNlV0VU9ZeC92amcrYjN4ZEZHOEE5aWV5bTBveWxRZS9NTHdWTE5yRTJzWms5QkZvSEZaeE1BTjgxeDF6Y2FvaytNbFFaeWgzdkJwTGdSVEJ4dUJzRjM3V0tacDhVUjJiZldXcDFCVndkT1E0QmxRZ0lHSzJzQVlIdGdFTjFCcnZ3VHZNMmppdkpvaUdOSzU0czhDVzZJQTEyVU9HRmFJN0pIOEtDWVhMeVRFT0VKbzYyQktieDVXeFNIUVFzN2hRQU92RFlyRjZxZzlOU05JbU14M0FBMGdhWFdlMlNQQzFFVDExTG1NM2RZc1ZoOGdnZnlNci9CYTNVSkV4YUJ4UWk4STRvdDhPdnFDTlZueGtrRGxjdEJnSldzRDlDU2hjZUJoajNWdWFxZThKSzFVdEdVR2VKb2lwOWMwRU53eGRwUUZHQ0UzWkExVzZnZ0U0QjJ5TjdoQkg5WUZhYXN3ZEhjV0JmV2JSeHVabHRVRnVEUEk2NkIxbGFBVVZjVXlWR0VTZE00d2xSQnY0b3I4b0xyUllKa1FUeGYyTVVaUjluWVVNcTFNTXpMbzhydmxZTUF5UTFGbk9WRU44dlhGdTUzQnFxaS9hMWx2TWkySEQ0MTRocFlJa040QVNqWVJFY2Fnc2Zqc25rL0FtdDFJUHZZeGx1Um9HU1JCdWhvR3dvNnpPS3U1RUpRbXAwKzRKblg1TXhvTE1MSjNGSnNLYi9SN3d6aURCV2VRc1VMZkg1Y05EQjdFejNCZE9ONTZoRHM0czlWeDRwbUFBWXExeVN0dm90VGFEandWbzRIWHRCckpnTkU2WEQxTTF3endBZk9CSFhwa0c3TFJOb1BmU1J0dmpOSU1KVFo4Q1pLUEdGTU5IQ0JobGJBaW93ZXhtbzVkNVlPSkFkM1lQNTJxQ3dvQVVYMFdRcURDU0R0eUFMOHdBVFNDRTRIc0hpZ1VzRHR1a3JCYktvRUp0dWJtcFE4QWJ1dXFZMHg3QnNqR3l2dzJYSFJ3RElad2dyajdRY2FQRlVtU0tkUHdZZVFCOVBGTStLZ3pyNGxCR0JnbG1CR0V1UDlHazVCZ05XeHhzcnQ2eFJvREUvSjQvN2tpNEJpOWhDK2JLVzV0WHg2ZkRSUVhVVmZtZzZzWk5kZzBqb3lJWDFJbWNwUnRBZEdqeU9GcUVRVGEzWFVoSW4rTFRPTTkrMXdIcFIwTGRUdmNKMzQrYnFvQW91cmNUTG5sKzFUd0NSL0hpOE5OSGJRSHhOQzFIMmJOWE1ZbXEwb1N6aFA4eERZdnpYTmd3SnlOZFVCN1BMWUMwQ3BaTXZ5UHMxeFEwelk5N2hPL0Z4NkRramxJRkM4TUFnOEZwTTZHVFBLZ3gyNXZwKzlQZFc3U1FjVFBCbk9mUnRsYlRaNlNITUJrc0N1c1pFTmJXUGhRdktBbXpOdkJidGdFYXNpeUJ1MStGWk5NYi9MOWhLRzVoTmpwd0Y0Z1dia2xaMnJtL2tIdllyUjAySXFxYkRSazFOaVV3RHN5bms0c2JBZEJleTBEWHlxcUdjL012U1RaUmNMZUJ4S3FOTWhJU25IWkNTY21jTGdTZU9nQVl5TkI1RitGTzN3aXRtR1U5YTBqcVZiQ1JBMXVHUnp1U3luT2ZrblAvR3dFTjlnNlpqWWNESjJYaUM4UWc2UDVyRmlpanZ4NjhsRWtTZU1qd1pjTDVCNjVReXZkbG9zdTF1MEV3aTNVc0VDMXRqUktuQ2xqcHVmTmFyS3htS0REQ3ZzcTR0OFU0MFN1RjRrN3pOanFZRzI0d1ZTQitIK21hRVM1bTNIZEJvZmp0SU1SaDc3eGgwazE1SGZ1bEFrUjluUkpueklxMWZmOWNxdmZZUnI0SnlKeFZrcGdDNU04YzYwdzl2Rk5LMk1IUTFENDZiYktTREdqSWRWdHd5T3BSbUw2elpVU09zbnRyVUExRjJUeVJLRDBwV01WNFY3YnQ2azFWNFI5SkcwbVFTWk1wV1l6Q3lKTWZyc0tHdWdHUnYrMms2VXV1R1d1VDRpVm9Gem4yRUxUUWg3bWUxb3lLQmtManBuemFONXI0aUNJOG10aDdUSFlrd2g0NWwxdkVEWndhb3pVdkswV0JZNFBpTGlMMmE0cHJnZ2F3WjFsWTBGN1JvVHpUa0xpN3hYUkJtMVZneDNKT0hqaXhGMWpHbkc5UUpsRitzMnhoTXRhN1BSa3o2bFhrWWhJelhtelNEc3FCeUZhYmpkVGlnTXFPMGtpRFJaMG0rL0FYYkJMeE5qZk12Wm9jY1lwOCtPcmdaY0wxRDJvbVpkUFRNdGxnVVZObnB5V251WnV3d0VHUnZKZHBUaTF1dk1ZTTRZelRkTnhpYk1YaEg2STJsYllsTnQvejdhS21Oc1V6QldVVnZVdEs2ZW1SYkwzcU9BdGJCdlRTU0ZZc3dXeGd4THdpTHoyak5ndjJGem5ITDJpZ2lkYVJNWHE3TmZweFBWeDNqbUhDOVFkYkJnWFQwOUxmN29uaXhobzRkTVE0MjI5QXFSc01qdmJZd2R4Umh0NXVLeXJ2eEI1SExiNWpqbDdCVUJzYW1XazlZTFpVVjdXSXcvajc0RzJvNkprNzFwMnRBaHlxNkJWbHFuQXRkNUxLcHB0Q3dBbU5sM2hCM1ZOalkxT2dNSk95UXBlamg3UmNEY21sQmxsTW12NjQ3cVl6eHoxYmdwZ25GaTYxV1JnMnBlRGJmRzZKbkZzMHV5QUZIREE2MGFhMlBqazNQRllDMnUxYVc3VndSRUdWeGJEa3I1NzEyaStoalBIS0MzRitsWnpZS3pLY3RtMU9vWmEvVG85UXFad25sWjREaVZaV1A0bWpiK0NNYWxYMVZYS09wSXVIdTlnbkUyNVlvTFllWkJMbFBRTkhpUGtIMW1yRFRnZUlHcVh3Q1VISk9SQ3lXaUpyQ0dCZ2VjeDhzeVlSWXkwc2ZWRWtCc0Yxc0d4dlhJM09XNmtvRFBCVmUxQkhONmdwZVdTVW94MWM5RVViY3ZxNDBzbnhoeERmRFUxM1JqMmN4Mk1jV21yd01tbFRzSStqWE50SytHOGZLcXpKdHhsV0l5ZTRxbGJWTEk1NHNheERWMkp4V1RMREpmSWhDdEJnbmJwdEJKaE9iYUR0RW54MHNEamhlb080YTNJeG9PZGZWTlZYVlZsbFFOUmpHcmxaaWpqNnR4TkRpbVU3RXpGc0I0VXhiU3p4T0hIWlV1bXhtM3lnZkI5NktXc2kxc1FJbFo2SXhaejRhYjkrbHgxSURqQmVydUlmS3lJcE1JQjhwSVNtRkhaaHZXMUFHTElNbHZZSERtT0RUeDg2SmFCQmlWRUpSUG04MW1sK09SbVpuUXN0RkY4QndrNEVwMHRLbERaMytNc3daMENOSHRZa25QRTZvM3NHY0oyYVNPTEhXV1ErekxoWXhUT3VTSG9YbVBPT3JQT2xGdlp6aXVIOHRpY0N6RzNwNHNsV0pta0NiU2FxWWtMMmwrNXRMQ2xhYlVKOFpEQTh0bTZtdjZzNi9HM0RteFZTWTdwbWJMdEV5UmpSN0MyK1RsTlhaMWxZSU1DdjZ0K0hVVFhxU1pEanVDSDdldTNud1VVbjhQS1BMNExrWGxpR0RadFhpY0pvdzBTL09wY2ROQTJYWHNWT2RtQkRiQ3crWTVONVFkSzZ1cEM0WkpzM3B4bHV6aXJQa25sZ1Z4Y3ozNE5mRU9aNllkNUVzNnJuMmZlSXZSR1p6VERtZnl2M01YQVUrSTEyeHEwdEtYUWtXNTg5RS9ZUzU5cG0zNS9ESHVHcWhiTDlCMHRZS2RaSmNlT3RyRUJGaHN6b1Jic2dBanNYMXZYUkxyMDYwM213b2ZvajFzMzRZUFJ4MmJ0aWlPQWJMM3ZRUjBlemhURUhJTjFYRlpseU5Tem9lT0FabUtaZWZhaHVnVFk2YUJha3B3R1c0Y2RqYmVRaytmRm9laHhnVnMybzdwK3hQaUtIeVdqS2MrUGxnOCttZjAwdGlkN2Q0cnhDVVl1cGN6RDUwTGRxb3lMeTVldmYyZXF4ZHBmMUYxWUI5SUl0MTlKUlN2MHlRKzFWS0M1RnpteitPaWdmbUxPOG11VEQ4U3Z2SHprdnhBNmJaMVhmN1FHeHpHKzBJenRGcHFJMnBqMzMrM3VQMFZYRnR4VmFNaEhGdTFSNnJGWWFZc3Z2eC9vbU16cS9pazlKd1VlOUxhSTFMdjN2N1Z0dlF2UnFSUCtNRFpmSGlRMGVSSjYzTm1jS1NTRVY3Y1N5MHdSSGl6T0pSbmE0akRKL2FsMk03d2dzNnhoQVdPL3ZiVHh1SnVQMXpuZ01lWmFXZTBadjVrOCtGWk80WFBFT3l4bUtHWTN1UUNyL2pyellvL2d6THh1WDY0YngwUFBFcG5uVU5xTzJEZ1V1azlpRk9wQVhDM2tzZWlxNDFCMG92T0M3TGU5VEwrTzdSM3hSZVpJL2tLSjltQWdqdTdTUlpuVVBaN1RsMm16MjZpdlcvalVCbk5HMmx5YWJCb0dYOG5kODc3N0lZWHM1cmFHMVZwTlpzOW45MmhzUGprYjM3NlZYZVpRSDY4QVE0V0o4VGhwZHZ2dWVmcWxZdDZwcytFaXlkNnhPSlh1aFg1Q1NjNmd1c1hFTjI0NTU2N0VkNDRWTE5PVGJnUzZpRnZwcWRadUJXOVNGd1RqdjVXZ2hnakxQUWNiV01WS0p0UGZTOFlZUndHaTFqSGdZTmZFMFhFVXNiQjRyTGtsRDhxN204Slc0bDZvMEZvUkYrNTJnN3F4OThRT09UYnlGVFVyZS93ZzBkOEc1bzlaN3Q5d1NyWnBmbmVBQjRHaS9oZ0IwZm1VT1ZnY2U2UFh4VktadkVyRzdLWmN5MlZmZTJmSlZzOUVwUmN6TGY1L1M4L3BucDA5QlhWL2o5UTJjTjNidXYrVFBVMk9MZXE1OWdFUno4eDd2ZjcyYTFwbUlXNjJUenhrcmFOa01lTE9EOE1Gbk9mL2tNZ0xETWU1R0FSVjhPLzF1RDRERjhYQzg2eG1tUERaRWN0OFhneWNIcy9kZkNuSm9ZbVI0Mi90UDFhNm0wWUxQT0xteXJMemUzb212MjRpN1FrZkdYZ0JqWjZSUmRwVWRrTEE0dDFLc0EwcmpyWlNES0tSYmt6bjRQYlpRU3l6SDJMMUJ1SlRNbHNzMkNhUzB2LzNPa2FjbDgzaFVqVWVnV1JYZVlYTlYweldFU3EwL3ZTdWNHajNVdlo0NmU1M3ZCWXpIeEVZbGlrdCtZSDVycDR0bzc2NkxYbFA2dFV2dkRXRTRpZVN4c09pdWloSTZzbzN1SGs2QnZrblVqKy9HUmFQRWJqY1ZMK2ZJKzJOVk0rbk81ZTVVSWZVN2Noc2RnMmE5bVRUWWxoTWJZejM3NnpIQ1JaOThXajRCRTV3Y1hhYWEySFVYRkc3cVg0ZTRhNWN6dElGL2lMckxyUVVZQWVLcGxLNjM3WE9uVzVoSzByeTdCamRLV0xUWTloRWVGNjkxVm5LVE1XMUwzQnAxMktIcHpBVlNpa1ZjS0RhYjZ5STlmcldxeXR4ZVM0SHVPNFJkbTZ1Q2wxOExTZ1B6N3Y0eGpZOTgzM1kyK0h0SXZONkNMZlNEZGlXSlN6bFUzbW1FamNLUzU1a2M4dDl3SHA5OXJUY1pzbks5SnN4UTV4aGNURFZ1a1pUUDFjcDk4V25DcmZCZkdHMzBLbzVqNGhYdCtuM0lwWmc5dGZoY1YrZ2doRFlyR1lIVjUwNDR1eXdmdTRWU3ZjOU9aNWliYjFYZ3ZBVFhiT2k2a3pQdG9NeVhScndmYVZLMDVsei9NVXk3VFlaZDRYOTl6QUo4MVgwZnAvMis5bFovdHcvMXhaemNTRDZaYnE5SEJZeExpYkdWNU1ZQkh4QW5NTDFlYk9LZTE1c1VsNEg5OXJMVUJLazhycFZyMkVIc3JCRGxWcTBWZzRDWm5sS0Y2S1JFbWFjWWI0TEo2em9mLzYvN2tpTG4zencvMExIeXh5MzkvdEhnNkxtSGM1WVpwWVQrSmpOTVU4ZnFaNTZzazdGYXY5SW1VeG8zcGg4RXUxMG9POThEMTVyanlYWXVMeVhSd2EyWWE1WG9aejhKYWVWWTE1N21oZkY2aVk0YUliKzNCWWhJZTBtaWs5amtYNnQxZ2RDemcvTDJmeEFlWGx6QjVrRmVRemZFeEVXMWtmYWlmMW1JQmVDMXhHQ0l0QkxYdEFqUFdhZ3RqWEVyUVV3bkJZUkVERWVJQUo0UWtzd2l2UjNudjEzTXdvbDkxUGpSSmR5Q0RNR3ZzZVpjQ0NLejNpODA3cTBmSnFEeTlybExBNGt6NDBSRHVzYzIzOWhqRzEwQktIdzJMYkRhaFpvU3FWd0NLNDFjMllGbmZFbVc5VnZzeVB4eUFObU1yd1RDaHNwWjZ5OUJWaXl4bjErTnFqaE1YZ3h4MXVkcy96My9iSE9od1c0U0JsWHlhQlJiTzV4VE1EUmdSNmR2YmtERFU3MitoZlNEbkx2aFVBeG5YSXlWZzV1NWhoVC9uS0k0VkZidlRwbllmRFlyZndZbUllVFJ1cXlMamNVbWkveWoyOW5weE0wb25DaTgwc3g3Mk1IcEpyWkhaU2p6WnFMc1BQWkM2UFJkYkVDYzdkd290SkxBWkYzS285ZlBzeHlFZExKMmpWSUZYQzFLaDFEd25KYlJwMEJYcm4vZ0tpeG1ZanBLZ2dCQ0RKYW1ZZUhvdVpxdWxaQVArb2kxZWFHS09ET203VkZ1N1VJQjh0OVd6RVVBd25DaS9pKzZTTWkrby9sSEIyVW84eUZydS9mdkJZaktwcmtCd2lobDFnbGNRaXhUd3U0MFh0NWlBWE9WUGVFNFVYNS9VRUphVmxvWHpuN3V5a0h1VXBwRVFkSFE2UFJVY1pBeVlSWGp6SXJwTEVJc1U4bmd0YUozalJrWDBWS25ucXBlR2x2K3E0UEQ5OFdYanBxMHlZZWV5MWZ5clQrZCs0Ni9DMmJTYlRPU1c4dVBUSnV3NS94VHd0OTEzOFpvY1ljdytIZDI1UUFzZUY3Q2xJQXozY2RIZFNWelg0dDk1TlgwSGdzY2lLVXVmOEo2OGN2dDMrWFRDSVJMbnQ4MUd1RDE0NWZybmM4bm5YcFVjUWtPSXYwZ3ZibXhQT3VpcTM4c25UV001L0ZJcWJIU01oLzBWUUJEWTNVa2ZoVU0wbzhrMGhpdVFseUdNQ05vd1BaNlhVUDRDaktMQW5randXeEVVSlBHemtkaVNPTzRxNG5QM2FjQjhTZHd1WlllRGtucTVLb3Y3MVdJeXFveVhFRlNHK2JZa3ppdkpxU3dueW42STlxYjZGelV6NXhsSmhEQUVwV01UdTRVSVV1cmlZempYNlQvNTNjWVFuNWYyaFdTS1RiNHFiWHdpV2FocjBFMGZyODRMZU9kWU9ZUjd2bDBua2x0RVdjeGc3K0k5Qy9IVW4rQ0cvWm0rK0Jic0hYd3VDNXZHSGcxenBUYXBSMVd6UGhQYkJmTlpWU3JRYmlUMWRvOFVlaTY0KzVrTHh0cjFnK2lIcjBzMkU0cGM3d1ZNUjFOWEU4NTNnWTBkN0ZYZGVHRU5BNUR0QXZrU1ZidjRPNTA3bi9PL0Y0VFpKV2pCejFJWTRYZ2VCNTBoMVFJZzJ3cHFRR0lGdEJyWnd6UDN4bzQ4K1doSUN2NC8rVDBuQkQ3eUlmME5wUGZ2SVlRVW9iUnM0Y2JnWkJOL2xSVGlON0pFVzB4cjcwcDJGMnZNVWk3QWtOK1d4NkdoanVpVFVKa1JObnBNc3RkU2F0dTg1V254YUhORzlicTAxM1FsbERBR3BXS1NZeC9QTzlVNGhpZG5IaWhMVFhGUG5KL2k1S2F0M0lPRUcvWjNEUWRCNmp5d3Z1Rll0Rmw3RTVwZkthazhMS1l6K2NBSzd1QVd0ZDh1L25kQnYwN3Y5TjBRUlBWUllWNDJKL3VLejhDZ2htdk5ZZFBSUlk4UXQ4QXZqdWxBYndlVHRIeUxnaTc0MXFqTjFvOGpqSFhKeEJLUmlNZmFkQVVrWjltaHFjQys5Ukw5Z1EvUDA1R2hDdmhTYW9VK2VtdUluRi9UU29BcjNrYTRjZXpUd0tkOEdrZkh0L2MvcHQzS1o3SzE0Z0VROERwVHRFUkZHZGxlZTAzNXE0TnBPSzVBMHlNb3NRNEhIb3RVT1ZLV2U2ZStHOGpiS01XdEZsZGY1RG1PM1NBVlVHbytNN3hkSEFDb2w1OUgwdHdvOVhqMEUrZmZLN2ZMU2ZqcTJwU1lGQjIxSFpwN2haUWxWZzZkWkNheEZhbU5CUEYvWWxYeEIyYkZOc2ZBaWVzUnovSnBNMEI5TzRNMWxrUnhGT0NRYVNLd2xKUy82MndiWDVTakp5ZUZaN0RqWmVOSmowV3FrcFlNVlN5SGZUOHdDZFBFazMwTGN2enNVcmVpRUY2dGNBeXRHTjFSeENoWmhuekxmV2VqcmtQbkpPQXp3TlN1ZFN0eEFlSDRTUG1qZXozVDVqR3hKK3dYSlptS0NiVFp2SU1mQ2kyVUdOcEJId3BiSUVOSVM0RTFrR29nQjRFVFU3TWtKV1ZIbk93UEo3L3dnSUV1aXNnNlBSYU1aYUgxWFprajlHNVNDVFZpak13NGt0MlFDTjB6cnMyYkRpd2tFZ0RVTml4VklYcEZpc242cTRNZzRGQlFpRlhIcjFlU1d3a1Z5V0lWOVhOTXNzN0toOVYxa1E3dm9kOSt4VGRId0loNUJkazJDR3MzS1orbUtrM29jUjlQbEJRSll6MjNRMHc5YU1KeTljQlJxeXE3cXgyaDZmNm9QckhUWWswbmNMaldXMU94OWd3bFpsWVgySFhTWnNZdkZBSEVFZ0RVRmkyUnduUXRLZWJFZk4rd0hadmZnZUtGVG84N21tQnlHeTFTQUs2eHJoa1U1cHBadzl3bXBPTW1qYlB0RWNaMXJtb3dUVU1kVHRxQjFBTUtGRy9qWjF5MmVVRE0yUWd3L2pMYXFTVUVSanQwMVpKMUFPM2JpTkNmdjdTSXJBenJXM2xKVmUzVzR3WFEzNU1Idis0d2xDdHp3WWdJQnFKT0N4ZXQwcDlLR1duMlJRVSt3TTlxU2tTZTZqdW9JeWhpenRDOVQ5RlNoOGNiaTFkbnRBM2Vab1N3djNMQTJlMGxhNzJVeWhCWEd6dzlJUGc1Y1FxZFUzdjNORjlHT0xrTzR2WUpiaTlNZWk2d0ozSmcxbFc1ckE0R0hmSlZMY2RzbGlLcDhhd0pNWXZpbUpCR0Fha2tzNW92UENmT2RBUXNlNW93WWtYNThncnI0SlpJRUs2WkdVcVJMWk9Ya240emhBVElXcituTW5tcXVEU1BqMlVFTk9pN0lubFZYa1d3NjJLVWljZ2s3TXBIeWMxMUFLVlpwQ1E2ajRrUUpFVHdXV1MxRll5VHdiMW1iUkMzWmtZMFdIMG96RTlvNzBUQjNhVCtPQUtxZHhDSldSZURPS2xlVU9JWSs2dmErNS8rTGxOYXlkL3RwT2Y3TzAwd0dtRjNqaTVuWkRnaVI4Q0tjUnphZStaYU1naloyd09NR3JxUU1lTTU3TXBIeVUzb09TRFhQUjVMQmFVZXkwR09SL1VVTTBTWVErNTBPYVFwRHRLSFFNRWVlUE54R000V3dkeldCQUtxZXhDSldSUUMxZW9KRUxNTWVZWHc4eEJQREkyUXVsQTNOMGV2TXRqWG1DQ255UEp1Y1M0azUxWXl5ZFIvdVYyMThzSU8zTjVhcVc5c0ZpMWdWUWRiVmFFalhzS2R1QVI5dkZ3VmpFWjY3SElTdDRtQk5MQVZRcFlndnVIaFV4RjNWeFVrRWtKQUVGdWtsSEUzUnpTQnFMM1d5RkI2TW1Ja0NUalRscWFJelRhalk2UVllTVBQaUd1MDJuYUVZcE5aRi9yODZjR1UvMmJZUTlqUExMaGFna0JLYTBMSGMwVlNZR0wrZmRDS3BENGhmY25MSzBMdjFJWGxjRCtxbS9jYWd4cmZDOUw3dXdnWXVJV0VSdEFQTmdMdXFuYkIwQkNTdzJJUkJ3cTExYlpHNTFva1NlREI0Vk5YMWx5VWwvK1FuSGhiaUcxWm0wM2dUNU8xeEIyTGhSYlJzTFFqKzczcy9oMUY1M2RSMStSVVJqNU1walNZV0NQN0F2VHM1ajNJa3NJajNXWm5IVnJRdXZTVWEyNE82YXJFSXBheEZPMTkwUnhUdFRZSEdYRUNudnF2cENJaGpjVjdlSXRKOTlESW56NVdOWldZWlZVaFh4ODNQTWczbm9zV3M2enBHd290NHRQaHcxMEs2L0VwaU5oWWJOT0xqQVdHOU9DM1F5V0s4eUxrcVg5MmNkK1AxVGNuNEphaXJCb3ZPT0t0VlFKN1BqazVMRmNNTmNybHdUM1pWY2RYb3hrVkFISXRxVjQ4YWVMZU4xT0VTRGRkd1MxRk5XTytyVjkvMXlxOTl4SlVNbnc4bVdSMzd4cUdVZmJyR2RQbkc1T3JWMi8vM28vK3RZMmhJdEYwbHlJSk1MS3FkT3NoeE1KRXdWeEtsRTNZeGVBblkwdzllUTJsbHBQT05CWlU2YWJBSUt4ZHpjMGlwZHF6Q1BjUlRUN1NPVnM2eXVVdk5WQVRFc0tqM2ltaER3bVV0WWRoVDBVNmp0YWhTcWsyQ1kyQjh4THJUS2ZScHc3UUJFRXN6MkJYcmFtcldUSDlSN1JYUjlaMTcyTFh2UHFhalZJeXh5RTZhSlNsS3dUM0IwNDRiWnJpcTVpNmxJeUNHeGFweTdjaTNOTEUrQTRRVEpjaHdyMFJyaHRhRmNBcGNudzhMdEUxSjNaMkZKSjFQeWRkTUlCUTkyRE1pbkFUdkZWRkFzK3d6N0RBZzZiRVkxVWNrWit6aXZ2UENRbkcwSThFSjNCUE1mMEV6cnpVYTVpNmxJeUNLUmQ0cmdrWjVJeUxTbElFejVHdHRSMnVCY2kxS29aemo4d0cvWnJnT0NnNHU2WDBndVh2eHczRTFkVkVXRm5tdmlESWFzUklYby9PcGo0cmg5WFpScWFLYThIS2dVNFFvK0ZCNGM3bEtaa0lBNWFjZ0lJckZNbStTV3dUM0hrc2Q2a3h6OHZXSUJCb2Z0eU1VbVdrYmI0S2NEQnRTaW9RWHdaVGk1cm11cGhZTUs5dEpYZ1BlamxxbFFjZ1hIQ2lMOHhrWE8xNGc4eDZMU2kyVnhOQUppdkd5ZU5KU3QxejJMbVVnSUlKRnUxY0VSQ0RPbUgyODF3bXhSWk9kV0NWeVhxTWtHcldqNkpUbDZNbW1aZ1JRTG5NZGNEdmh4WDNiTldiQTJYVTFOUm1lTlV0ekdPMWVFWWpFdWcreHl3Tk5yYmo1V05walVTbWtsdkQ2SXhROWFYRm9HQ0UxVkRNUUVNR2kzU3VDWWg2cnNadmdaQWRZdndnRFpYMC9LWUphNHNqaVpOTlNnYmdkSmdNMDFrYlNHNkVETHJGblhDTnU0d0RQRGN2QUtXZXZpTkJ4cXJsWW5kRytuU2dsa3ZOWVZPckEvVElHSTRXQ1NRdTkyUUxYbWlxbDVTcjYzbVVnd01VaWZ3ZUZ1alJodC9aV0M3T25Lb296RG1xQWUwQlNqQVM3WTZaV0RxZjFKbWhGYkFjbEQ5SVBITDlWbkJBZHVJYWZOdWNraVg4Y1Y1Tko4SGkzT1czUHpsNFJ1RWFxNVpSdlZWT3FHaUVlaTBvVlVPQ3VVWXBNZ0xKbUtHVTFnaFdzWndoMFV2Rkg5K2lWYlJvQ1hDdzZlMFVRY21NUU1sZEJZb0QxaTdEVjhWbFF3bEtTYUxUUHpGZUt5cFNXMWtHSGhWNmg4cUM4aXAvbHhNTklSZTJrSllPNEhTcUtIczVlRWZ2bzRXNjBWT2RnVWpkVEN4VFJZMUhwb2NZM3h1Z3FRZ0VJNmI0MXJhK243eExkMVZRRVJONUh1M3RGdEhDck91WXFReVJ3WitNejMrU3NGL0t0TjBGdUw4M0hsdVJJRHN4c3k4dTNkbkJLc1lDZ1ZsUFFZNTlIV1Z2K3VIdEZJQURwRHY2V2lXWk9IU2NiVDNvc0tvMVVFaHF1T3hUWUFqbjViZkR0ays5ZDhZem42YTZtSXNERjRvVFlzSHJIN1UwekxKYWgzeFFzckl2RmFVeURteEVQY3VsWHBTaU01ZXp6SVVrdTRydzB6T2h5aHhpVzVBbWU0V1hLNmVQNzZCd09kSGhQVTh5cDZJd1hUQ3c0c3lDS05SbER6QXp5akd0RThyR014NkpTeUw2RFBGREsyK1RNWDJObDRSNlNQUWxxMWt3MHBWNW42SzZtSXNEQllyNGtLMnRoRlBOWTFlbmhUdGk0eEJId0RMQllqOXpzNitxeThDWVlaZHI0MFhmUDFHemxXa3hJUkdNbWMyQ2w1WXRiTXVPNG1xYXdsV3orRTBLeEs1NWl1dE5DMzFySEpsdEdwa3g0TENwOVRFWjhuS1Z3T3dCbGhYWFYxdW15alptb0Q1VW02SGFuSXNEQjRuVXJDTncwSlFkc1R1R0lQQVA1Y0UyNmQzdEdjTDZvSUxoc0h5bzhYOXNvbHc0aVZ0SXFkN01zclNaTVAxdFBjRnpYb0VtemNEV1hVVjR0WDR3NHJuaGkwNlkzNUtHNmh0dzBsQk1laTBvVDBTSHFjYnl3QTJXWHRjUnZ6bkJiTnd3LzZYV1NocnkyTzVBeEFpd1dsNHFScVEyTjk3R2xYa3Jrd0w5QWxxMXpuVFplUnBzM0RlbUp3NDVNVjAyanlmMERWMERmUGROS1F6V1NsbVFPWnRKTzcvT2xOeE9INjJyS3ZJNzFGeUlBQUJWVlNVUkJWUHdwSjE1aWZpOXFLYUdQbEdFY2RkdHVRTk1LNUpUSG90SUVuSzhEMWttUUw5NGhQNTVqQ29ab2RXOG16QU5mVjZOMmRSV1ZVaEZnc2ZpaDJIUzNnRnUxYnE0MVJBS3QyZVRxdVJCTnBnLytWcGd5emJ2RE51eWpVcFhvbGQvQTBPSlpPWWJQNndkajMybm12OU13ZGx4TkZrc3o3cGhabndudFZZa043VXJBVlZZdlo4eHB0R3lQUmEySWdtTVc3cGVidTF0S1ZSeDFKQnZtb2VwZVl3NHI3MGhoQi9SVUJCZ3Nmajl1Qmx1b3V5dkZEZm1EaGFoR2p2NmZLV2Y4ckt2ZFY4aitHUzl0WDFya0tZV2xtc0ppUlQxbTVEdnM2UWJOaVhlckZGek5OVTJ6cDBVSHRFUmRLc1c0YUNMdGVyS21hajFxUHcxZEo4NHJGdTgxVDN5OHhTZlBMNm1ObTF3QlptMEU5b3N4NnROL21XVW9BSjYrTjdpdkI3SjY5VWFUeHB1ODZGQTJEUUVhaS9uZnc0M2hnVjFXL1RnUnV2cE5rcTJmbjZvWjh6Nm1wK1lYREU0K2JtWmV6dFVtWlhGalZ3cmZsMk4wenRqV0VsdTNuUGtUMStXMEtmOThOSno2OTRDaWFRY0p6aEhCWEYxZVN2OFUrQW91MGFiUEtSWVg5Q0JoRzNvYXFlSnVYSXJGSWlJUkc2bzBWMVIrRkNqYmt0S3dNTjFYV3A4VFcyV3lpeW80Z3FWazdMdGJCRWdzUHZWSVNQZEZITDZjTC95anh5UkJITC95ejlrS2NkSGdaendrNnBIOVBmRWVWUnM3aGUzSTFIM2lMVm9lYkxseEJHZkpMczdxdi9TWWtFWlM3WnhEdkU5by8zR21KZmRSSTFLWkwwQVpQcUNYRHFmenYzT1g2czlyVkVOZ0piK2t1aXp1ZlBSUG1JdlBZZnFVaG92UEtSWUwvOFFOUE0zemRSNjJqRkNMUlh5b29XN1pYT200bzhvckNuZ2ZFSWNiWEdGRzdTMVJ1SUg0QlBCWHBxa0x6R01TQWVyYnE0SzZVY0tPa2tXbWlFZ1loT1VQZUw1ZlBMc2VCUCs1WmYvaGMxRWNBeFh2ZTRsNEc0dENzT1lGVHNPdXIwKzM5S0NjTDRxTi9IOXc5cVJ0Q1FRa3B6OFpIbTB6ZjkyTzIwekMyVHkxeWpWVVBicXNHU2hrcFEvcGpqcjE4RlRzT2RsRThueGljZEVNSElrR0QwTkkvZ2VPZzBWc0ZmWUxHR0IrVnh4djZHdElTdjdCeUhoVHdkYkRTdzloL1R2dTVPWk11S1ZZa3doUVdHd2NYcnA2ejkxWExpclBqSGhiNGlKSTkxeTkyT2RmdUN2NW1iODFJYTZHanRrTmdudUZ1QVRMWkF3eHpZVjNUUDBuc0ozeXN3eUlwOFZoS0w1dXlvS1pvamk4Z2hlTG00WlUxYWJTRUdUQ0dXcm54Y1dydDZNM3RObW9PckJmSTVIdXZoS0sxMmtTbjZSVjVreksrWHhpc2FTODY1VDI5aVE5K1p1ZmZ0VmRXZTRZci9jMFVod3Nrdk4raEZ0aFJodTVqdUVTaUo4eDdOSlJ4MWJZVzZEUW5UUlBmZ0lCS2Qra09sSk9ML25BM2VMMlY2eTc4dDRmcHp6MEJxZjR2dERwMzBmRG83OXd5b0xwUHlvZTNmbmJEbVgrNG82VDQyUzEreFNFMlJMblJUbmRTNUFONFZ4aWNjSjVrazFMKzBzZ3ZvS0QzYmQ0bmNRZmxMcFlESEtQeEc1Rk1QTkllUGcza1RzZFREOFN2dkh6VXU0RHBkdHNVUUlCWmg0ZGI4UG81eWV0QXpwUVo5cU9zNUJXOFZ4aXNXR210R2xON2tyRDJ4SWNtV1kxL2gvVUVTeDJGVHh3b2J0T1orREs1N3JDZk9hejNyM1p0ZFRKdGExekhyR1k2L0g4Mk5ZblU3bFAveUc4SlRXbFNKWmlOY3BXaE9xeEdGRkhmeG04T2VxUE1jWlY3QkhpUDQ5WWZMejcxRC9XdzBRV3BuRTFRZFNFcGRnTEFZL0ZMRTExb3hjNC9OV05LVkcySkdOSUNiSWx6SmsxSEpaMnExT2w0VjdYQW9zcm1WMm9tWGNRa3NWak1WTlRYUXIyVTk3R2RHSFhSUXU5M0V6K3FyVzNxQmVOWXk1N2lPMnJEVzJPVWFkeFQwYW5SUjZMYVVycVJWdUlqUzY5K0ZWNVcrejJZTHhyb3dmRGkxN2M3dUhpOW1wUXhYa3ZrT0NkaTZyUll6R2hvVDRJZWZzaXFnOXVabW4wY0JlWjd6eWRDOTJqOHoyYnltdEUweG1MRVFmQVl6RmRTejJvSjRGVi9vU3o3eDVOT2RQaTZXRVhEaFM3ZHJvUzhiczlGazkwTDZlNmVPUlpBdWVIaUk1a3lUeHIrdUtRYlViRUlUTzhpTFpQUlNiWkhvc251cDI1WHRPUUZLbjd3MFZIVWlTZVBhazhwTHVJeFN1WjRVVzBmdGErRzBiT1kvRmtON1FaV2FyZWw0d2hveU45WGVPMG1WcER1cmg0QzdqYXBVMzV5T283ajhVdXF1cFNORFd3d1pqai9YYTZTRDF2UlhtN3Z1cGtUY09pcGV6d0lrUkdBclVlaXlkVGN2eWRRVzhwN2JOWmV0WDd3a053ektZdVV4cEFZTmZ3SXVSVTNVQ3R4K0lBbW5WWkszcEJya3ZybW02Wk5VMWQyYzVWNFZSWGI2K1BwbllOTDZMK3Nuc0JqOFUrTkpyR011cyswV2tNTWRyQ3dJTjZUTUN0eUpZSDdHU2lqZDNEaS9UQitNOXNIWTlGcTR2QlV2RVZUejFxNjIvRGVuQ2RzK0ptOUNYZDRLM3JIbDZrZjdSeFhrbDdMQTZ1WUZWamZxRDdOTlBkaHo5cEk4NjRYdHJYUG9OY0V1SEY3cDRKdmlDMVMyQ254UTFzdUxrNXlBWDY0YzFCYUYxMCttRWRXWjVhdHlodXZGZmxySlgyY2NiemxNZlhHY00xQitIRkh0OXRGWjAxalBnY0NFZTNlT1NKV3JNdnhYWk9WSGRVS3MwNGozU3ZOdWNkbGZmaVBUL2w4NzBXdWZWcUtzS0xCOTE1Q3M1NkVZL0Y3cnJxVnZyalRyZlNTRm4rMVpIc0VKbjdMbjZ6UTlWekQ0ZDNibENDajVtWGhuZEd4cmY3THI1VGpYOS85MGg0Nlo4em16a3YvVkg0eGkyVDA0a2Z2aXk4OUZWRHZPRE9MSmlhLytTVnc3ZC9sbk4wSnNwdG4zY3BRZkRCSzhmNCtnM2h4VjJYSGhWUEpYVUhyQjZMcnE3T2YzcEJYSlFBd1g0QVI0Sy9IYVptUHhXS1MrSW1ObWI5TGQySkNhRzN4djlIZkQyWDlOdHlMWHc2Ujk4YS8wZk5qMVAraTVMMXJVeFpqbXhCb0toekxTSHdnZDYzbVFkYm1pdUsrN1RsUHlVT2krSmIyRC9JSFEvaTRrbEVjbThpSzlpbnpyY0dtbS9CbHBEWHNGL2Y4WWV4UDhXYlRHUHhEZWRmQkRsc2c5VGtrSHFCT0hmcG5lKy9YQS93ZFRHU3pvRjlWLzVWa0cvY0NKNnhCZm1tdVBtRllLbG0zcHRYazk3ZVhDamV0aGRNUDhSWEFSUkQ4Y3VkNEtrSTZtcmkrVTd3c2FPOWlqczFTWWluNWlUMkpuTGE2SlBuV2dNNS9EUEpKSmErVE5BZmZIL1hyc2ZLdCtRMkdZdkgySmhnVi9aZ1RuSmlGbHVRTTlsOUVaMDgxYVYxblJZYm9jVmJReHpUb0c3M1ZtODRBNmhTeTNSSnFIMXdtanduV1dxSjExUFo5MnhqOExXeTNIaWp0ZFowSno4SjhWUnR5cWxHZVgrTWpBWm9FMU5zQmhDMHNMOFJacmxtZ2NiOWVwWlIvQitNeFVuSktZSkZOWkJqNnpQbFBLcXVZdmNwZ0JudjRGNXZaN3BQc0drcjh3clhWdUw3bXhwRFo0RjU2a0x0UllKOXRxNXBOY0lJcjFGeTZrYlJXWE9jRkU4OEU3WVBsUFhINkdpZ2NsbnVNUGdBUllqcDMwZjJWTk1CeXpXWnFvSzJKVk9hYzZPMEs3T0lycXpJaFBwcGFVK1Fka1E3VUNRZ1NPN1dTL2pvS0ZKOFlLZk5EYS9Kb3UrR21nZWJBbXE1ZGE2T2w4d0txR2lWRFMrbWlDZEprS2l1NVg5SFRRTzBpU2xNWEpFY1JUaGpmQi9MUXI4ZHg4UlZlM0thODh2NlMzdk1VVmR0WndIQmJaa2p1S3dwZWxYd0l1dFpUakR5VE1XV25sZ3ZoY3dNRjFPWFRyS0Z3Nlh1VUxTaU5ib0FLRXMxNG9rSmZtNUhNZnZmMGRMQUVobEM3QWtwOGRZd216emk3aituT29KYnEvQ1paODQxVllBM0lDL1l2cllNZ2dDWEhVbUhESDQxUEtOUmc1Y2lXN1lPVXJqeXJpUlFFellvaGVkaWpjNDRrTnlTaVRJL0RyUzcrNEVreVQ5N2pvdVhKYkRYbTVyRm4wWktBN05raFBESnNaeUh3QzdxZHhTd2hpdXFIMENVR2gvbk5DZGJIZUJLTTRNUmlPVk1rN0h3akVYVnJJWUhqT1oyUkQxWTZiQW5DZnZBWW9kU1FKczhJd21ocXpqUnYxcndEanBBNWE0a0JaaXVHOUN5ZUZtQ0JrZXZvZm45NmJ4cjRNSU50QkJBa0NadVFzMVdRVEVZc1grcnhKeFVnUTdjYzRZZkJmV013UU1XRlVOb0p6ZUxtb1E1K2FZcVZML0lhNCt5aWpnazBZQld2Z0Q5YzZLY1c4TUQ1RkJUMjE0blJid1VpbWRrUnliOHo0aHBZSm53Vk9IYjk0TjExWHdnZ3NjL0pOVm96WnhydW9mQTBZRk9rdVhpU1EvMm8xUjJGSE1RdG1iQnZrNkJwcStnYXBhTmJRUElKTzVnN1ZaWkt0RCtVMHBYdVhreXFRV2tpVmNWalVsbk9mNDhHaHFvcnFLZFRUWmwzT1pKYS9Od3p4WGttSlBCQkd0MW1ma3htaHJjTVl4aGJBbm44aWpwMkNIcWREUkpub3BtK2pFbktMNUpPNkhiRVJaWWxGSmhBVHVTWGY1UmswNmxpVmRGQnQrYTA1OUdSQU9OSFRUVURkckpkdGVzVzRaSnhacWthVTZPQXRwcEIwcUJYVDNWb1VGV0pWdGNrZmJWdkNaRjBHeGtUNlhrTDB5cmlXZCtwME1rMURZVUdxUEpSd1hRNlNTUGtrbW1pVmM4OXJxNmtqK05oZ1llN09DMWlCTzBVNjBPamIzQ0t6WHRmbWxPSHJ0dEFhclVySTFrT3dxanhpNWtMbVFzeGJBSUNNdEIyS29LY3laTEFWVEpod1NYZGlwcEwybGRuQ3BleWJGdHNYSjlha1Ewd0hNRTAxeUFnT09NNUt6SndWTVdncFB0WDZRQTJOV1dqOHpsR3ZFQ2R0b0dQbFUwa3dsRUlWMjdDQWpMT1pPVUxYL3F6c0JPLzhWTVdBVHRRSFBBYk9yUlBsVzg0Z3F0eDZtcitkUElhQUJlSE45czFXWllKek1VTnl3czVUc053OW0wQllDb0FleXl0cU00UTBiK3lVODhMTVEzV0JVQUtpZnBIQ2FHMDZKcjFJQmNhZ1pvYThTTmc0MHVyWUJJRWErWVBCYVZIa2J5RjlCYml6UzhiSVpDbWt3WVdNclZnNGF6YUF2SVNMR0Fxb1lsenZxNGFaY21SckhvakxPNk51SXh4b2JLd1JtRHU4dUYrcnVLdGNyU2hTTmVGUlZqVDVhVzdVK2pvSUcyQ3dCcWNNMFpLWGxhTER2aWNBSTJ4ck9Ea1dLUEVLdktGQ3liR0dDdlhuM1hLNy8yRVVjRlVTekN5b21PVXlxbktVN1FaMStHNERGMU1WeTQwSTZxa0NwZUZYbTdHTkhwYUdVcWRvUlZEUy9aSUorWkZzc1NoeE0rcFhiZFpOVFBCS2paamtLR0djNk5PcUwrSXV5eG5UUkxuaWdGVjROWTROZHdWVTFMVThXcjY0UTIxbVF1N0JNam9nSFltRWhMTWEvbU40Q09oMFlzRGljZ2NwbHJOUnhjc2gwTjR3TS9NVWZuMGZ0T1ZGS0phanNHVmw0TkVVclFUT3dTRjlMWFRCV3Z5andXdFk1RzhlUjRmckw1c0lVbTRBeklyZGsrT1p3QTBnNFhBS0pzQTQwZGhZeHJYRzdPVVN4V25mZDlpcVhzRFB3OHRYRzUyT2hTY0NkRnZCSVNhYkc1dEUrTWdnWmdCbjhXYVNlRmROWTFwZTFBenI2YlJtSE5lbkZCeTk1KytJQXlURU8yZFRzaWxUTFI5eTRWeDV3cVZsQk16SWduTFhYTFpWdWFMbDRKTWZNYmxmVy9JNlFCTjJnb20wMnpCVzUvMVhob29MaWNSYldXUWZJVkxXRFpqdEtNbVBITXNtUk1adFBtQU9jRG02TlVoS0luTFE3TkdGMzZUK2NVOFZJWVlMb1NsZXB6STZNQkdDdHB5a3lEUVRCeG5JYUZaU1M4Q0RCWVl4b21YOU1RV0l4QWt3Q1lOMHlHdk0vTE5rZXBDQVd3cHRrNWFHdFVoc09HRjlQRlN5WVU3Y2lFL3hrOURTVENpL0RxbnVkdUtBOHQ5NHN5ejBZUEdjQ0NWajdrNUpla3dPSzZybERWZGhUV3ljeCtkUkZPaUJWdTJ4eHd2bXR6bEFKbHpWREthbkF1V005UVgvK2orRTQyVmJ5c0N1UHBYTU5JODRsUjBFQTdia2hnRnpsMGlIdE9zTHlnd2pjT0p3Qk1OazBWRkszdkNEVHR5VTZyOTNleC9rUGNqaVhWRXFOcGhBSVFyb0M1YWQ1cjA1U2FxcGZXYWU0aWx6dGFZU1lGMjd0cE1qNHhXaHFveG04ZWJCNkhDM0ZqYVYxQyswQjJ5ZUVzSzRUc3k0S1dIWS9OVE5za0lzcXdOZzdrU2lSSGZIV0hBdHhLV0Rlc25VTUZ3Q3hQZzMrNmVKSUJON05EWjMrTW9BWndzL2NpemNiZDVObXM5aVVydTVMQjRVU3lBMXBERmlBank5MlBVSm9SdzdXRXYzU25vK2lNd2JTYy9Kb2l5OS95ZG9TQ0owSmE1NXA5VkpyeU9qUEtpM1R0SW9zbk9XaXlJOVFuUjBvRE5taW5tdzJ2amwrcFRLcWh1TEFsaTdETENmZE0yNlhpQmhHcTV2Ymp4WXFHTVV3YzgrSjhYUS82TFhjTkRZVHZXcDZsY0RzQVpZVXBiWjB1VzJjMGxIT3FDWktWTHA3cUx0cEdzaWgvSGhVTnVETmkxV2E3WUxDcEFCRjJaSUdkMDJDeVNzUDR0SnFmTEp0aEVSQjVRY2xvdTlZMlg3eXNxRFV1cGl3c21DWlQ3bkhNM1VIWnBUUWRESHdJMzVBRUtpWG5kWkltVGVuaWlXOVNNbEhLSDZPbUFSdTBNeTB2c0w5SVVlOHR6SllWNU1ESmkxcVJKTXd0S25PSDRYUkRWb1o3eWZBQ2NEWWxqWDZlT095b2RObFlYT1FCNkFORnhtOGVPL2U0Rk1oOHN5ekVySDViY2RYVnFGMWRSVFpkUFBHMVRTTXA1NDlSMGdCdXVqWmxwdFZsZmdOY0FiWUFoQWtWU25RNGdVV0NrWVNGWEJpK0lpc1QvelVsQmtCVE5HU25pd3BXOFkyWENqeWdnK2QrdVRlQXBWVEZVVWRLZ3NlZ0JCSFF5UmdYZHZDVExwNHFsTzFuTnBUMXh3aHB3QWthY3F0QmtzbWMrSnkwZUcwYUZlV0ttY3N5SWFHd2htUnhXK1hyQ3M1em9zQVdrdDZoR0lqWDFRWTU0RjFrbE10Nmp3dWFoc2hqVmczT2hnTGdZWU1mZVpTMDlhemVhSkxKeTRzT2tWUEZVMEZkck5MSkh5T29BZmhqTzdGbXcraHNFS24rVXhXY1ZyTmxXa3Q5alRsRE1sYnpES1VKQ2FwODRTY042eVZlTUxEN3VLMDJING1BdzdySzY4QUxLQ3JUQzRxQ2Q4UENkRjhOdW5OaXEweDJVVjgwVlR5MXJtRHRNVGZXbjBkRUEyWFhzZE50cnNpUDR5ZUFpeGJ1N0xTeVJCajlyQXRZRTJ1d1RYRHgxTkhFZHdUVHphTU9UemhBelpjMHh1K1RtK2NwUG1DdG8xTHl0NklINmJuU3NTWlhGUEErSUE0M21HOUc3UzFSdUtHc2Fsa1o2VlR4VkNYVWFPYnEvanc2R3FoYlUyWWFQU09PTm9NZmhXOUZNQVpvK1pDYW9WQWNaWTlaTG1BUzhnR2VrY2p0T3krSm8yMjhEcUdacmpvV3hmRm1FTHp2SmVKdFRNSFpXRUpKdzFaaHZ3Q2orTHZpZUVQelNFcitRY2NDVTB6OHJjSFNRMmhSdmlnMlo4SXR4Wm9xWGtZNFRTTzFUSDhhRlExVWhSb2VJKzM5UG5ZZWs2Rm1iQWw2a2FiU2RMaWNNRXRYeEM4cU92M092RlRjdGtHZk4vTk1HN1I3aGJnVUN2Rnl5NVVZUVJGV1A4TCt5SzhCYVBXQkNkSWxFRC9EZVp5eDR5MjJaTjVDNm1uc3dxd2ZqSFR4OU5yRnJPdHdSUGprU0doZy91Sk9TanQvN2E3RHY1YjJKZmZJRVV5WFBDS2NNNDhkUmtDbU9LSno4dmZmTFc1L3hicXVyVTdWMk13aTkwang2TTdmZGxsbUhna1AveVphYWZxUjhJMmZsendQbEc2elJTbmlhWFpFYzIxLy9IK3ZBVXpBTDNkWHdxUVR4dW5PZWNMU3RwMituMUNDcnpZV0duQm4ydWtkbWplejYvVHlvYWsxTzJrZldwWVhNTUlhcUVhbkppazl3ZXFiRk9vcGtvcG1LZVVwQ3ZXaVJrOERUbmd4cS9FRkRpbG1NUXhIWC9KVGwrRVVPRGExbmZCaVZwLzJLVEI1ZHNmQ1dmdWpaOWQwTC9rME5ZRDNOU2Jpa2lWM3dWMGRrY1YwY25wYnZVczh1UUJmYzVRMWtHdjlhOTE4TEo1NW9WZFA4dmJsWGkvV2s1UTN2THQ0RXJXTlM1MmFpa09qTy92SlY5dkpUcDRwV3ZKblBVMVA5c2RUem84R3NIeUNYY0ErM0VYYXEyemw3Qm8vMzlzd245M0Z2ZVJiclFINnBINU5OZ0lwdFc2aGE1Tnlaem03MlBjTEk3b3FmOHdMOFltTGZtRmRjZGJ4ZE9sME0rWEQ2UzdzQXhXVi9Ndm9nZlExWnN6NEJrQjlrWVVQRWw3WFQ5K216dTdOeUp6NUk1aCtHdUo1eGswRGdPQzNxRTlZMFhOenI1L09MWjFkVktkdEYxajIweExQTTI0YUtCMytMMkR3NzFyTzh0ZnVYYXpvdjczc3puV1MwbGJQOE9aSnBQbzZJNk1CckRnVWw0ckNyb2Z0MWZKWm5uZjNZaHkwZk9Ic1J2OUJtK0w1YjQwR1pyNTBkM2o0OXEvME5VRExGamJNUnJPbjIrQWFmMzl6dW1LOXRESFd3SHppYTY5VDZlek1XVVl1VDZXRlhzajUwMER0VE5aZWwrMjNOdWV2eTc1RjUxUURNMmZ4MWpqUDMrV2MwMDc3WnAxUERmeTRjL3J0eXIvNjlHVjJsZmovQUdLVkdwOEEyRG1NQUFBQUFFbEZUa1N1UW1DQyIKfQo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JrZzlNQzQwTlNzd0xqRTFlRjh4SUZ4ZCIsCiAgICJMYXRleEltZ0Jhc2U2NCIgOiAiaVZCT1J3MEtHZ29BQUFBTlNVaEVVZ0FBQXRFQUFBQkdCQU1BQUFENEc5WG1BQUFBTUZCTVZFWC8vLzhBQUFBQUFBQUFBQUFBQUFBQUFBQUFBQUFBQUFBQUFBQUFBQUFBQUFBQUFBQUFBQUFBQUFBQUFBQUFBQUF2M2FCN0FBQUFEM1JTVGxNQWlhdTdSQ0xOM2U4eVZKbDJFR1lOWkxSTUFBQUFDWEJJV1hNQUFBN0VBQUFPeEFHVkt3NGJBQUFPaWtsRVFWUjRBZTFjWFd4c1ZSVSt2VzB2dHovVEtlcVQvRXh6aWNSSVRHOUVJYjQ0TlVJMG10anlJcENJdCtFYXhKOWtHZ2oybWloekNSaHFCS2FKUGhBVDB3b1Bhb2hwZ1FlQmE1enhTVEV4VXgrSXZ6Z0ZFMzl5WTFvdmVqdjg2SGF0ZmZiUFd2dnNzOCtlbVJaSmJzOUR6LzVaYTMxcmYyZWZ0ZGZlTTUwa1NhKzNYZXU3cGxWdmtod1YzUWVYNzdqamp1V1ZodGlFMWduUlhaSDEwdzJ4WktRT0M0VU1qQWp2dFdzVTEwai9DV2d0azdxVk11SUhVUmgrNHlDc3Z0azJSNjg3blZMWFhaYVhxbGtPSnkrN3FpWWxUbDF6NVFKNE42N3JkMTl6K2VxQTNwYk9YZDg5OVh5aGtjb3JSbVNNU1ArcFpacjdLY1NBUC9wMWFubHc4SGxnOGwvRzVIZWVnZW9aVThWQ0ZWcXVJQzBWcUwrTDFQc3Nqb0hkdWhEM0ZxaVBpUXRHWWtMY3U2VXFqdzBXdkdMQVI4UnJCaGtLZzRNUEEzR2J4R1JiaUVWU1RaSlpJYzdUaGcwaDltaTl2M0pwRm1uN2ZVMThQcXgvQ1dOYTdQMzB4cTNTcmQrRHB6UVgxZ3YyeG9DWG1pN1RnNEpmQWt4VHI4ZUVtR0Z1d3NTemN4NTZta0w4a3duMFZibEZ5UGc3M2hEYlFmMEtaeHFjVGErQlhJZ0FMLzFDWkpqVzJIMk92d1A2Ykt4dE5zV1RFdlR2VW9HNkVLL1NlbC9sc1laWWw0cHEwSGxHUmtVTzA5TjVHaEh0RWVDZnFjS3duZWdCTGVycUR4eUNnVjF6ME0yeWFGRnZ4OEg2Q2RLUVlaNzB4UmQvbTA3cEpJRlhhRDJnZGpTSDZmOEdkQXE3aXNDZmVMb3VLYzFqdWsvd3B0Q0RWaDRPODZGUEFHaUxPSStaSVdXZWRQVlFySm5Gb0IxOFE5cCtwaStzaHJIT0xZVDZpOENCRW5IZnAzTG5kQkY0SG5UZERRWkRnZzBENHpodEdJSjZLODlZYlB1a1hSdU9rZkNRVVlmZ1FicnhvY3VyVytEQVdIQXVGSUkvcy96RnY4T21MU2Q2RklGbkJxRWFzc0ZnVW14UjRRNk1qZGJCQTdhQzByN284akdidnNDNDEzUDFqcDduVERjazBSZTJjeFhTanZGZ0RoZ0hubVU2RWp6UE56Y01KOGtVSXpaeDQzalpZVDdQY0xDOVlpTVdUTnN6dWJJNzl6Q211NlBucmw2Ky9aMXNKdmgwcHdJbWt5UU9QTU4wTExqUElXeHp3ekF3M1dXeVRTZU96OU94TThrZUtnMFNuT3M4aWFSV1N1SzdGRzJDZTBZbGVUbk1kQng0bG1tTzBYUE5EY05KTW1rM1pXaXQ3c1R4eWo2azA3Q3E3aHBQbTN4alpOcWhNUHc2QkRmcnp2NHdIUW0rNzB4M0JBL0RTVExFZG9TWk9GNXpOaktVbWRqeUVXRlNqeVJwdXc1WUt6dG5Eb0RwU1BCOVp6b2JEQ2JZOWl1VDFNR1RzZlBSa3RKVHFVejNvUnNpYjV0WWFzd2RBTk9SNFB2T2REWVlUTERFM0UzcWtQbkZubWoxQ0FPNW02WjVqZEp1V3JFdy9EcnVVUGM3ZWtTQzd6dlROUnNNU25OeW5NUHNsQU1BTStuMHRKUWI0QTg4WG11ams1dDhiRHg4RUV4SGd1ODMwelFNRDZmSEdSUC9vUndDRHl6clErYm5xRUEvWlhpOExhTlhGb0lobW81U1kvMGdtSTREeis1Y1loTWY0ejh2MEdCUTlnMTQzamtXQVY0WTg5eGNaQTFzckJ0UnNNamVJdE54QkpibUE0Z2VjZUQ3empTR1lmMGlieXlaUWRwQ3hVbW4xMmpndEdJOWxYQ1BQV2MwanVXbGpmTVBId1RUa2VEUlROOTAvZDZINUZodXF1Kzl4d3dxVzZEQm9McVo3VS9nWFV1RGl1cHI1L0hpMGMxcndoZHAxWFJDUnMveVN0TUJ3ZU1BNW5Ra2VDelQzeEtpSVRlOFE2S2JGb3ovdkVDQ1FZbTgwVllJU05tMXRTU3A1cjNyVktpZ1BBVkdGNHdNTU0yUGJWWFBCTFptbzhlSHJ6cjFFNnRzckxCQ2FJOFlCNDVmQzNCT21EQk9aOENueEwwTHBTWWVhRlVmMlVvK1FsSXE1aEJVNW0wd2NFNldVa21jQVdER1hpN3p0aWUrQklkS25HbnZwMlh6dUd5NFRJODJRVmRjYUlYQlFrekhnWHVaOW9BM01TV2VoSmZ5Q0NhamYrSHZQM095WW9QQlNkOTQzWFFhRHU0SFQ2ZnhyTVZPUzVqVDNtVzl2ZzJldWt3M3U4L2ROdnBYc1RmSFJ1RldRa3pIZ1h1WnpvSVBkZVU0NEFPa3lxSThRMks3UHVaV3pRU0RVdjExMXBOV01JNnZrbmFjRWRPazNsY1I5c09FYVlUd21KSEJ3Mlg2NXIxMUZHMEtuNi9XU0lqcEtIQXdsWTBlSHZDZDlJc0tUZkVWSE5CRzNvcURuc0VvZDZXSG8yMGVsbVFqL3lvTnlNcHJUdlU1dDkvZGtIZmQ2RWppeC9IZ21McHltRjc3Ti9iek9TMGFNMUlKbm5kYWtMWHNueERUVWVCZ01zTzBCM3hVcFZCdDBjVkhYN1VCSXVNVGh1SDdMcjMwMHFldWEvajNEeERITTFmR2ltd29nWVc4cThWVnNvUGQ0Z0pZcTdmd3I4TzBmamxuYzlJVlZJR3JONlk5NEdBankzUVcvS2hxMmhFQzV3VXc0TjhaUUIrR1lYTXRRWU43VlNBeE9FdXVxbDFCSFZGOGFIblhDUzZMVE52aDRaeTJOUzA1bEI1M09FeFBxKzVPN3FtVUZDaGkyc0w1d2RGSWx1a3MrTTRaQ1lmSGtTZWdWQTI4YWdoa3JzMVVqZjJ0eGFmVDd6YUczSUs3ZnZIaDhacEdUNE1IbjlPS2ZSQ0JHU0tEaTVaMjdpR21PUnl2VVRQUTh4cXQrOEFiMjZsRU05MkozUnhZUHNwQUNncVhidjA1M1NDbit2Z1grbmR0VFQ2MjNCZUV5Z1hMZkhoWVc4aklwOEdETTEzNmh4YURGTWdlOGVsR2UrK042U3c0V25LWjlvQ1A2NXlwcXRiMGovdE5vYmw1dTJ0b2VsN2g1RURTYVJ3RTRaYnpqbDdCTmFsU1RoWTkwaTc1dDhGVEl0S0R4U0ttTFNGZWNHbk5aWnBBYVBCaEhibDl6NzFVbXlNcVNjV3VscDAzTFoxT0lsYkVrK29JSUkvcFdXZERSUWNWWmpvQ1hCb0xNSzNCeXlxQ3dWSEtHOXdCcUgxVXRHaGJ6YTZXWlYrS2lvOThsU2pzU3pvZHczUnRPa1hOWTdydFQ1V1VxNkU1dlE5TWEvQUo1U1I4dnlBVFVoK25COFBnRmhDNXE3d3JzL2l2RzBGQUZlVU4zWnlqRFgyVitXQmhqOGd3MEtRT0hqeE9FN0FkSWRoSFEwbEMwL2xQaUFkSWJzL1QrV0x3RkNZd3AxMXcySFpxRmxQZEZ6NkpYNDV1RVg4eERDK3FlZ2VQR2R4cjNzWngyVlgyc09McUZOZjVOczNIdEE0ZXVVeHZ1TnV4NkhTK0dEd2RRSUJwRnh4R3NFaEhqUkIzY2FicDZmVDhFaFZXNVlxTjQ3Smx6UmY3UFhyaEpqeDZXRFVpUHFiTkFXNWU5SUFwb0JmKzFGQjBPbDhNbmhvTU1PMkNkNXdUaWlNcmR6MFAyVkhMREZGbU1pWVl0RGRKaHk3V25BalVkcGpYY3IzZE1kb3pwdDNGMkg2NUo0OXBlT1JPeUlsTjV3dkIxVmdDVEx2Z0c1NlE2akJkSnY1VzV6eDBRZjh1YmE0NnpOTysrREllRVRPbTNkeTRZeGFZRU5OYnVZaWhGYkVRWEZrdFlKcUNOOTJuRGlZY3B1ZEpNSGpDNHplTjQ3SWJLUEtGYzQ5cXFBbk56aGtCK0hUTC9jekZCQThXcC8rdzhuNmpkQkpNTEppYVd3Z3hYUWl1akRsTWg4RHJubTJVdzNTbElCalFPSTRPZ0RxUC9lNFE0K3BvWnQySXdvdWxkd0NxYmJ4clpneWQwM1Z5MkxFR0psYU5DYmNRWXJvSVhOdHltQTZBZzQvT0FNQ0d3M1MxSUJnQUdwbDgrT0dDRS91MVd6M2V3Y3kyVVFHbW5RUVQxMjduQW1sODdHZTAxaHBVek9QUWplWWVZaG96MjIwam1RWFhYWnpwRUxndm5YYVpCdEJkYmRsM0J6L1l1aE5NcDhkSUNzdUxQS0VGb0JwZG1EdVoweUkvMC9qWTFjNVJIaU13ejdqM1FhWUx3TFVsem5RSUhMS1piRWpsY3hwZnBFVnQyWGVmSjNFYyt5R2s1czZrNklRVzdGVG9xN0dXZWR4VDlwajJ4NUROWVEyVU1CczBLK1dHbStXaGUrWUtNbDBBcm8xd3BrUGcwTGVrdGN5ZE0xMFlETnBPQkFKUzNJVE1tSTVPYUVFRGVKb3hpbEJaTkJXM0FQTkZKeVk0cmN6YzJja3VvMFExeUhRa09HYzZCTjR4M3pLY21qRk9jS2FEd1FCMXFtUVdZYjB0QWlld3NRa3QyQUhmRnRHZXZNQm9TeFd6TjhJMHhwUnBMVkhKN01aMUQ5NkRURWVDYzZaRDRQRG8xbFAwam8zRm5Pa3krSjZLNVB5RmZxc0xNdFhNNHBXaldOQU1vemhqUkpxaGZJMHdEWXZTSTBZSlBESHoyelNhUXBEcFNIRE9kQWdjQnJDVlFyY1hqUXVjNlRYN2Fob0pXZ0JwTXZlZ3B4RWNIMVVObHlGc1daNTgyYWhSSjB5UGlSZE5NM3F5YUd0dUtjaDBKRGhuMmd0ZXVrRUMxMDFJcmJlTUo1enB0aE9HalpncXVIRWN2OUsyNUFyMVU0Y00xQ1oyTmc2TVBmMnNhNDB3bmVDM3g5VEZ2MXluVzgwOXlIUWtPR2ZhQzE0UjN3Qkk0RlI5QjJ2RTdnT2NMSy9xaEdIanFTcTRjUnczc3B1dVVGLzFwdDBXd2txcTV6YzgrV25ISEdXNnNtZzY0V1gyZnNOTUNRU1pUdUxBSGFZOTRPQUVydGJnb2pyYVAvcUdjZEJoR29qYnRYM1pVaGtFdGtnekxndnJwTjUvOGFSZElNQm9LeldFMll0SjQ1UnQ2Tlc1UjlLeDd3R2ttNjhHME1OTXg0RUQwL1FFM0FNT2RuQ1pBMThVd3p0TDFpY1dQWEJrcE05SzZkSzhrOVNGMG1tdEUzZUg2YkN0SkRzbXl1R0RkR2NxdEptOGNzS2VkTURzYndXUXdrekhnVU9XVEtZb3pOd0ZEYWpCZDFMZjJnMDFwL1gzYktRY1l4cEhOcVBWZmZkWkoya0YwL3hRMktjVTExWVg4T1ZvZWMyYWVZeTdBME9yNm9XWlpTSHJYMU90TUF6M1VFcjFwTGN3MDBrVWVOa0VoZFJtRnJ3cG44V29lRm5OajkvUTB3L0tkS2tOSTd1SGVjZ3JmM1JHRHIvRkVVckl1SEpCN1JaTkZieFlMU1dMeTRJN3A5SEhLN1N0azNzcWx0MFN6RHdLOHVra2lRRWZxd0t5K2RZRGVKQUZCOTlPd0w4OW5ZZmxHZjBxMVdlMG8zQTNUSC82c3VNMU1DWEUvY2ZQWHE3OEozTEo2TStldWxyMnYzTDh5VzNzZU9uczB3MXN1UEMrSjM5RkJmc3NneVBUVW5WTkx5ZklEdytOVTlySFU5ZGNMbVZIeEFQeURyL1BFWnpTNFoyTFpDRUkvdXZMbnJwV0RsYmNmZnpzbFdxRVdmQ1Q0cXZRTjdzRUc3b1pLSHlNelJMRGRFcXo1Tks3eXVIODBoZXVQY2lDdm1qNGdxNytya2RUaHVFY0xCMDBXcG5sWHkzQTZLWXV0U3JPaXcrQ1dLbHAzd00vZUVIMFNBckFPeG9XNzRhL0RQaWsrRUtTZkIvZXN5RnhmcXYwT0JrSWVHV1lib29WL0NHOHorRVA0ZTB0WlAyVlA0ejNaZmloUFBoaHZFWG9Ic2NmeXNQNjhvcE1Jck1hUGJiQVR5RTl0SkNNMTlRMGxkcFR0UzlSSzBlc2o0cnAwYXI0NWk5ZnFncnhBU3FYTFJjeFhRRGU2VDRJUTVYWDhvcGhPZ3YrQTlHdGkvY0MvTi9FWGtOOGx2bGhtR2F0LzVmS0NCQjJXb2lIZWdLSEo0T1gvZXpGcjEzRWRMSlA0SS9kdWZlczlPRFBqZnZUZ3ZIbkxjUjBNdnJ5bmQxVDd6Q3V4UlZHMzM1NjcvWWZGY2tXTW4yUTRLbHpieVdtaStnYW9MK1k2UUdNeDZrZU1oM0gwK0JTRnczVFM0TnpOWmlGaTRUcEVaa3ZEVWJWZ05vWENkUEpuZXNERWpXdytzWEM5TUJFRFd6Z2tPbUJLWXcwUU01eklqVU94ZnBqQUQ2dm11bFA4MUNyQndaZWZPSGJGVGpZL2VGdDVKUFBIdFFQUldNWndJOVkxTldLMVRtVTY0ZUJFWGtjSjAvdld2OEQxUjJhL0IzdTZTa0FBQUFBU1VWT1JLNUNZSUk9Igp9Cg=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1EwMDlNVEl1TlNzMGVGOHlJRnhkIiwKICAgIkxhdGV4SW1nQmFzZTY0IiA6ICJpVkJPUncwS0dnb0FBQUFOU1VoRVVnQUFBbllBQUFCSEJBTUFBQUI0d3hmckFBQUFNRkJNVkVYLy8vOEFBQUFBQUFBQUFBQUFBQUFBQUFBQUFBQUFBQUFBQUFBQUFBQUFBQUFBQUFBQUFBQUFBQUFBQUFBQUFBQXYzYUI3QUFBQUQzUlNUbE1BSWxTSnU5M3Z6WFl5bVdhclJCQzFSeEJZQUFBQUNYQklXWE1BQUE3RUFBQU94QUdWS3c0YkFBQVBma2xFUVZSNEFlMWNYV3hqUnhXK3pzOG10amRPUVB5RHNLRklQSURxVUFxQ1B0UkJpQXBRaTFQRWJpVUtkVURkRkZwUkI5RWZrRmE5RVE5SWZZQkU0dWNOSE9oU1lGdkpXd0VDVVZRSGFhV2lGV3FDQ285Z0M5RVZhbFdTTGJYVDdxWWR2ak4vZDJidStPL0dsYktGZWJoMzVzeVpNMmUrT1RQbnpQZ21RV0NuMTE1OW5OMzI4WFZCSEYreEsvOWY2b0hBMklPTXAvWVp6bFJmMUx5cW9xVXBLcE82UjdUNW9pTDhiNzdmUWlqY2V1NXNoWFcyZ2NBNDI5QTRDSHdZSzJpS3lrekpxaGNVNFRKK1R5UWV4UGVBd3UxL3g5Qno3MklYOFdvWVNGM3g4TmtxZ2JRYVE2WkI1TDNySHhDbUdxc2VpcEJlbm5QNG4zbThldUxrbFE1UkZkUDNxMXdRUExNYTVSUG5TczhuYkVyUTNTRGIvaFVtTjhaWXl4U1ZaUlZtV0tLc3lqMFBURWUxWHB2R2JISDVmNkdKWWV4bVU0OG9uMkUzdDJUcHZTemFYeUtHSVhOcHRqZGtDOGsrRGgzL29KdHU3UWROMXRaRnlzeXdOY1pXTEJJS0V5K2gzU2hzRHJLZWR2ZUV0ekYyOGxTSURyN2tkc3ZMR2NiYUQvMjVsWHZ6RldYR3RyMHNReEVuRTJJM1UySHNHMUZQUjluOWpDL2NpRFRleVRPMkZKVkZydmdvaHRaeXFZbksvNElGRjh5VzZTcDNXcjlCRDU4eTZTb1A3SFQ2anlJZTRGMUtpRjJKTVd1anJIUVllODdTWTJwL2xyRmRpNFN0OGJhajJPMGNZcUppNmxlRVE4RnNXNVFHRFh2dnJKc1ZNbTlpTisrcEg1S1VTamlTZjhMOExmVnFHTWpMVnVlemw0NHdkc0VpQlVIbUFvZ0huL094MHg4ajVHenMwdXpMb3JjWlZIekI2WmlLQm5hWFBOWERraEF4SkxHQ1ZJV3grNnkrU0s5RmkxSzdBT0V2V2FRZ2FNN240MFNIWjRBaTlkWjVYMmhqZDc0eko1c1dVZHVLaTRtdzI3UG1QY2FaL1hHTTVDSEF2Sk5nOXdQRzltMXBNR0RIcWE0dFFWZHJYYVBGTVVReXNZVnNTeHFrbERseDAwUHJnWVBkbHA0bzdBdHNNeTVIWTlkWmpWZWFsTm9nc1FlTk9BRjJhVFJiTUR0RDNobElFSlEzcDEzM0VZeS9GR3g1bks4amF0Q2kzV1U2bXJzYzlOTkFSdEl5cklvS2pQaE1SUFBtaW5iRTRPVUpwdllUWVpmM3RJSUZ0NnhPMkJsRWZNNEU1amNDcUQ5djhTVXZoTmFhblRENnIzc1V4SDdYU2YzdThXTW5yN0wxOVBUZjZIaUlMcWx4bzdjVGw4MHBwekQrT3gwYXdqdTd3elNiZzNrNkUzaFBpeXg5MjIyYnNHeGpOMnZzSWpYME1oZVRtckUxak5WcndpRFk1ZGlQa21EM2xHLzhzODRPT04wSmFPbG9mU2lUZlM3SXVqU0xZYmhDYU5sZGtlMnRxdlp3NXA3ajRFaXhtN2lJNFEyLzM1VjlZY1lSWnZ2OUNaZ0I3Tk9hL1owRmloT0c3MUJCNHJ4dDdNeDFPZ0hzVmh4dVdyTXhrcDh3aU4wMWxwSmdCeGZnVVd6U2llVm1BU1VHWjYzUDhsd3c2Y1BkUDRLK1ZCczd6S2crN05HQmNUZldmcFRZNWFyYlNiQ3JRYkgxbUdKVHp2bXJockI0S3hvTjhZOGhZdG54ZXNDWXRJRUlvYlZtVWRMT24zWUdPMUluZ2FQRWJ1SWliVWxETDZGS0xMZ2p4U2FjaUdwdEtRaEt0azg5ajJWVTlCa0V0VStRd2hoMjZJQW5lSGhuR1JCNWxOZ1Y3MHlDSFMxWjk2Z0Z4U2IwZ3VIYUk3eWpHejBMMERxc3RlNWI3NkxGMEU4Yk94aTU3bzJ3ZXpFbWI0VFk1YXFGSk5qbG9kZEdUSzlneW5ZTEFVRlpzNENhb1hOc3hUYkZ1SndoS0tGbGQwMFc3YTZ2K0pvOUNrK1lZTTNTL003RlJ6aHBPekdFZDN4ejI0MDRKNWQ0ZjdiN2lLcUh6OW5ZbVNmQVY5eFhOQkhmdXRpbHJxNThCZ1lUQktrUHNNOFZmTU9oNE5ZNUxYQzJJeGN0Ym9SM1FUQnI3ZGlsYmJnTHRMYjREbEt3c1F1KysxRk1sMGdVb3l5cGduNlBjTTFpeWJyWXBjc005M0NyNkszRWxuM2haUkRRT2R0elZnekd2cU4xcEF5RmR4U1FSTHRPaWlpakRPL2lSMmpxbUNlS2pUZGtQbnB4N0o0OGU5ZlBOY1pSblpYckc5OWx5SG9jdTJ1MEg4Rk5OaW9tT284Rk0yWGJsSVQ0SGFpMWFQWGtMVkI0Qi85aDNJZE93Y3hIR3Q3MXdLNEdKUXN4dllCZHFvNGE0d0FTNCtHRXZ0ZzFLUUN5c2N0d1g3a0dkN1cxZ2hOVTZBbmpnalgwUGUvdjBxUlNlSWRmSFkxTHFNWVpVSUM4ejJqTmxvUG5ReDlBdkhrSkYzaHhPY0N1M3ZuSjIxTy9adTN0ZUsxQjZZdGRoY1ppWTFmaXQ2MUgySFBqRlBSaGlqd2dWWURkbk5GUGx5eUZkM1I0cFlYS1U0NXZrc1VSaG5jOTdLN0tuQk1pVnlIVGVYMjdRTG02ODlNS3J6VWUvYkRqUzliR0xpc3VYak9zVFZaRDIvcW1JVkJrNmVyT3VSeUo4UkNodklBSExyOTE1RDNCWTBMTXh3cFZ4MVB1aDMvcmxycE5WZGpON2tqMXhYZ1h1TC9iNUZTRXFDSVQ1K0dVZnRqeFJXVmpseGZMQ1pLckczeXo4dGdkZWY5QmZtL2dEZ2MrV1MrZDRpcXBWZkhhTXRXY2grQXV5YjE4Sm5aS1lUZnM0S044MjAxR2E3NFZyUWNoeW43Mnc2NnlTdnpXbWczbnVRZ0tMREhWNUt1Mk9jRjgwQ2NSQSt4WWFhRTdtR1hqM0FuS29EdVBUTTdTUkZXWHhGZTdsR08rd203WU5jeDlObXFSMGJhd1l4KzBJeGFSNjRNZDM5RnM3TExTUm1CM3BDMmNwTjZzSXVIbzFYTkRFZFhMM0xUQXJLTDN4Z3dQVm1neHRXTE1uSEFVZTFTWDlIbC9pNjUybDRPb1RVOGJPV2JVWVBWNGpwVzZTUi9zeEpLMTdPNEloUlZJaU1ISXNsSVZUNGdVMURDK0ZjN1c4ekVoYktXc0xhTzVRZndqRGUrNll0ZnRKK0RjWTBwbjdOcDZJMVkwNDkwSE83RmtMZXlLUzZJNURHNlhjalB2RUdYcjJRQjJHeGJGV3pnaTlxaTZqcStQY3pac1JJTnNsbDZSY1dLb1o4YXVhekoyaTAySmxXQ1o2ekdpSnZUR2JscjZTbk8vSzgrTHhyTXh5NXI1V2JYOXRXMWVDelI0RUtqNzhXZHFmSWxTTUxqQkdmQURHYVVkTTFqbWxJTTh1bUNYcTdCMnE0L2NMY1lXdXJQMHhpNHZ4bWJablFyYjh0cFlwUFJzRllDeHpyVlVMQ1BYWThhVVBtdTdQRmRVS3VZM1Zaa2k4aEdsMEc5M1dEZjM5ZXRoelRwcHU5eTlzWk11MWNMdUFTa0NBeFkySnN1cFN2dmJyM215SXV5TnNHdTVmY1hMUEx3TGdyeUtzMExScHE3SzhSWUpLRjJ3SzdFOTBWc1BrUTAzZUxiQ3kzckhERFhuYkRscXlWcllLUllNVUdYNXU4YS9QSUgzSmJjTGZlMWFpMVVYcXFzOE95dTN6cXgwUXhXMWhqWGpRVExRcFJCdkQxKytFS2M2bEtJYlJBd2VYcW9sNjhXdVl2dWdWUFZUdk9NYWQvd1l2UTUzVFgxc3Y1S1M2eG94SW84RmRsWTRMNFYzQmJQVndmSis3R3ErME1ydHFPa09BNFJ1eVFrdnl4dFNtT2tySXBMbEM2ZWtOOGNCQzlZVCtvOWsweGN0N2JMU050WFhQUGlCakZLUDhNNXFQbUFCdWhSaXJQamhmVDVHakJGcUFNb2lEaHhlcWlqWWpvMmxMQXhRT0VWWkxyNHNNMXUwMCtIaHpBT3ZuWktMVXJJZWxUeUl0S2hpVEU0R3dydEJ6c0pTU04rWEY3dnp2TWQrYlFtN1ZsZW1YcjVpUjRQanNUc01jTmVVcW0wMFQvNjM3c2N1cndBV0xXVjRGMkNUSk5qT0x3b3l3anZiUHMxK2hzLzdzRU9BVXVnaTZlbGw5WGswZDJJcXJQQnc5OEpPdytIYjd6REFGVU5lam5Ya0dzQUNYS1NJelJlUjF6ZU5KbEJOaGtDd1lYSXc5QU1acFoyUmhuZTBmeFM0WE9NeHBUNWdOR2d5V3pFaTB4cnJGV3Ixd0c2czAxS1NQWGFIQVVxd09CT09MeThJYmh3Q1g2YmZWejIrSW1kSE5VRmpWelFSWC9Pa2xiR2hzVzJmU28xa2J4OTJaZjBCb3l1VGJvQ1dGSkd3YTZsQzdOMERPL3JKd1VsR2N3eHcyeWhHZDNDNFg3bEFwbU52c3B3MU9tV0xsbHNMNGsyT0ZSZnRkTnRPcWRRcnZCdkovVjFHbjhabXJoUjk2aWZkQU1ubGdPOVB1V0s2enNra3hxNXV6d2p1NE9UR3o1MElhZEJ5dXNKaTFCdW9xSkxoWFJCdzdsSkJOZ2g3aEhlREIxaTZkNGhUa2hXdHBFOWpzNjZGMDZXZVZoTUc0bGsrU2tvUDdMS25kZm9wWkZCQnRjSWJwMEdqUkdYNS9UcnM3a1hhL1MyekZLenlHS0hhcWZDT2h6VHJLZVdZeVFvTGlzZDlOMUhaSmFuMmJwTXdKaTRibmNieVN3NDd6YnJHcytIR3hoWnpEK3dNdnZpbEVBYW90cWZmYzhiWHliKzBJOWd1QlBUejdJWWhnR2V6anM5UzRSMy9tcWN3cFRTbTc4OWJibHRWSGpqQVVnMzR4QlNpRXVXS2V5MUZLSzZvbkh6VFRqV3ZhQ1gzVEtZcStEc3BkbGlaMHM1eXpzYUdNL1lTdnd6QTAwNDdkblFYcVBCT2ZNM0RmeUNqQnRpdGJaTzJwUXhkQ2wyN216RWloTktHSXcrOTM2RkpaY01HTlZGbmttSUhTNVIyTXUwRUk3UGM0dkxHcnFFNnEyeXFuSGlyOEk1L3pmT0VGb05WbzB6YTVrOVlpbUZYTTFaM3VPcElUYk4vUjVTcUhZaEZGVHczUEhiUGN2ZUtMWFZSaUpxVXNZa1N2TVl2MEQyWHNoTWFIY2xhTS8zWlhmcDJHK0JMazFZaUQvWjJzVXRWRjdSQUhUV2xULzFDRXFzRlhVczdEeCt0cGxpWm9iRWJGMzlJVk5QWEVQUzlpcG1xM0dxbzI0Skp4cjV6aTEwT1NydUtzQVB1ZVZWb2FwTldsSU85UTBlVHAvWWplZE5xWjhXTVN3VktLN29hNjljd1VVMVdtYUd4S3drenJtdGY0Rmc5M093U0NRY0NOcWh2MUhHQjZydktHYWtFVTR1Mk9QU3dxRmhHOFFaMlowdzU0UjN2NU9rOWovNzJtbEJ1MXVTZlpHU3lFeGs5N25mMDBqQWx5UHhnMkVVcmtPeHBGMjJyZEdxbGxJMEd6Y3Q1SmtKMnVGc0xyS3dPUnprYkh1UFJnUmc3Z0k2cEVPMndUY1V6aWpma3JScHk0TXVNSlBjUjhxN1N4REpSTkFCak5Gc2FRbmgyWU93a1JEQXJzb3BwZkFlMXdRWGtvMEh6Y3FpbUNwWjVINmZ3UjY1c3JCUkJYb3Z3d25nMkZTOTlVbURaaWFwSStvYThEYVB0RnNwUmtscGg4clRsVjlUZUFrMWlTaHVDZ3NHd2crdVQ4VFg4SzgxRi90SVdXeUE1dWNvOHZYUkMvYllvWUxQZy94OUFsTDRWdytQZHFGY1laVmgwZHY0K2V0alU4ZzZlb1Q4Y3Y5VFNjcUNXbWFTakkyTlVXMXRlclpjMzlQU3lpQTU2bkRsMGYveXJwbXQ1RVV1UitpaHY1a1dNWW02OHhMQVdYVkEwTVcxenZGR1EreUQ3cXNqSjUvU3BDbzJnYy9JcVRzaEt6NXE5NXVIck9QMzYwNkxDYWpSMElmZiswMmU1UE5hKy9wejgxd05Ga2g4bHVXcG9PVjJTOG1mWVYzZ3VYZTF0ZGdOZ2w3M21UeUh2NjY1ekg4SlAyYXk5aWk4VDJ6ZytrRDNQR1A2ZU9zd2FtMXlxREp3ZkllcGJ5K3pUOUk1U2cwdkVRMHhkV2hneFhiL29GREVuenRIcExrb0xYRTRZRVNoM1FRckhTaGIxS0RmWkovRE0xWHZ2ZG9QWUhXMmpNdEhHdXJaWENNWm9TeWl4SjRKL2xLMTdkd3B5dFFaQmtBN1I3dFp6cCs0eFEzV0lRR3F5NVdQMzNudHNXZjJHZlZPTGsydXNjNExveDVmN1REbm43dnZJOFY3dXBYVDNjVG5MRlRrVytkcVZRckxoMTdVNFRQcnQzL3dsWnY0am11VE45Rit6UjlreWplZnVZOHRWd202c3lrNncvUlpNck1xT3M3MXRTMnBXWVNHb013OEtEVHNmdHJnT2ZXRXM1SHJmMEVmUi90aTVBc1llcjM1Mm5Zalo2enFmNUptSW82RWNoU0s5NlN6K21kRWZIUzVWZVhqZnFhdVB0N3YrL3hTdDl2RFk2YWJ4VEpiZEdDZStlaWtqeFc3dCtSWWhOZGpmMFYvK21JNFN1MmtabDAwcTUzWDV3OU56QkEzblNOV1R1VS9sbW5TNnM3dDlHRjhsMVUzM1lpajV1S2JWMGFHMmtsekk1ZFJ5YWxUL3NBcVJuNHpSZzlMbTVZVEFZZEIxV3YzaytXelB5NGZEb09xaDAyR05MVk9xSXF6Y1BuVEtIVzZGelB1SnVjT3Q2cUhUcnNTUE1lSng2SlE3M0FyUmphVktJd3g3RHZlZ1I2UWRmcS9WYVQvNEwxdmpYeWFNMFRlMUFBQUFBRWxGVGtTdVFtQ0MiCn0K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1UwdzlNQzQwS3pBdU1YaGZNeUJjWFE9PSIsCiAgICJMYXRleEltZ0Jhc2U2NCIgOiAiaVZCT1J3MEtHZ29BQUFBTlNVaEVVZ0FBQW1NQUFBQklCQU1BQUFCSUV1K1NBQUFBTUZCTVZFWC8vLzhBQUFBQUFBQUFBQUFBQUFBQUFBQUFBQUFBQUFBQUFBQUFBQUFBQUFBQUFBQUFBQUFBQUFBQUFBQUFBQUF2M2FCN0FBQUFEM1JTVGxNQVJKbTd6ZS9kcTNZUVZDSXlpV1oxTkpvTEFBQUFDWEJJV1hNQUFBN0VBQUFPeEFHVkt3NGJBQUFNdzBsRVFWUjRBZTFjWDRoY1Z4ay9tOTFzZG5ZM080bkZGNHZPRXBVK2FKeFEyNllnT2lOc0lnaXlzV2FMdGVJZElRbUs0aXhwaFZyL3pEeElYeFJtTEtZTlJaMEZvMzNjeFllKzFaa2FBcjVOS2dwQ0NidTBFVkVvdTAxMkpscVRIbi9uM0hQdVBkKzVmK2ZlYVZwSURtSHYrZk9kNy9lZDN6M2ZPZDg5OTA0WU05TUhIbkJPUGRVV05STmZOdXZ2NWlNWW1HaHdrWGJYME41OTJ4T2E0b09WTTB0TFM4ZlByRGo4aUZkOU44UFkvRElmL1BqZmJ6N0lyN2Rad2ZtdlIwbGZFcW4rMUx6cTI1Q3BORzhEU0E2SVFvTmY2NG4rOS9DdnN5bGVFMW1aWnY3eXhMSWtiUGZvMmIvM1ZHVyt5MjgrV2ovNWNLS3EvYm5uZEFxYytaV056R081eEcrb3p1dURqUVpmSklvcTRPeEhwQ1pQNFNMblEvemJTdERSNTlVRWlZVG1ORGdsdnBhZ0piSjVsdk10MVRqSHY4UXRSUTNPcjBkMkhiWGhlVDc4Rnl0YzRMdTkrSjcxbkpTbHdYbldIbW04U2FSMUcrNm9Vd2x6U3U2YnVvTFZPZmYzQTY4MlcyYk80VTNSODNmOG5WZ0YrM2sreXRMZ25IZXlVemJCK1FGdkFQdmdOVjVCWkFyZ2NJZlU1Q2hjVXV6cklVV3A2dWFrTEJsbjdnMk15L0tuS0d1QzlYM3psczl4Zm8ySXdHdnozWEZEVzBGTk1zYjY4VE1YZTA3VjZEZHFOZ2xuOXRCRGdyRHNsTlhKN2xTeEJyTUhtaStQYW5PRS9CVGZWUzB6blBjaWhGQ04xZ1RLRmo0UjNadGgwNC9IRVdNYXZJYjdzaGFuSmJvTjltMFlyUzN1aDJXaWVocnFmYjgxQkROa1cvd3QzY3VKNDZTYlNGay9ka2RLd3RuejZLbFA5VmgyeXJyOGhoNkh1UGFOc0V5VU96QmZYTWVSSEY5M3k1ck1SUDF5STJtV3JkTUZsL1JtTEIxT2RzcksvcTBYeUIwckxGdkhZNVJsVWRZaTlzR203dHZsQTUwTlhCZUczU1RLdHFON001WVNKenRsMW9aWXRCeTh6UG10d0tDeVZldzFGakQ0ZTZTN2QyNTJjbEdXRWljelpkZ1JheVlEeFdCWTVpMUFwbHlHZk1sd2NhekFxMUVxS292NUtFdUprNW15U1U0MlRMYVhyaExqRE1zYWhvdGowOW1Kb0d4aElCYlFha1NyV3gzcm1DbHhNbE9HV1V4dWQ1R0daWWh6RTZ5UEhScHA1TVpHZzhrZDlRQnc3cTJjbEtYRXlVeFowYUtrU0orT3NKU09LeXdEUy83dG1EZkhSWWhsbGNWOGxLWEZ5VXhaMS9LUURnM0xwa0JaNURwTmg1cFVBdnYrUmdLSGo5ajBaZ2Z0ZkpTbHhNa2VsL1V0RCtsWHlkQTdvSXhVWkMrQS9mLzR2YUczN1plTTNEbE1jNkJXamFwZ05tNHRTNG1UbmJLdWRidG5lc1RBMHZqQ01pd0JodE9Ec3ZEWjI4RFNtb3V5bERqWktZTjFkUDBuakxGTjA1dG8wNmlsTGplRFppZGlqWnlBWCthakxCME9DNlBzNVllR241UERlcmsrZkRweWZOZ3h4WWwvVk1JYU9jYXc3S1lQVTQrNFUzdkZUT3prY2N3UzV5bHd3aWk3eUxrakY0LzlmT0JtZkh1Tm5IaXE1OWZDZlFSaWFOd3hwUE5rdHpuL245OGZsQjN4UzM2dUxHbzdlU2hMaHhOQzJRTC8za2FoTE15cWZLT045eUNMdmxVa0p3SXZwSWMzU0swdWpETXNhOW1VMVRTS2NaMlFtMEluRDJXcGNBQzViQi8rbEVXa09JUGdjWjk0cXI1cXpsWERRcmVuNEd6d2RKdld5OUlZd3pKV3RpazdFUUk0TGN6T044dFM0UURFcG16L1FFNGJoNjl0VmhtRDkva2hrYkRKU0YxQm1FaTdQemRxVlhhTVlSbHJFTXBnOEU0UWowbS96RWRaS2h4QTI1UnRQeTd0S2ZQdmlnUEU5ZWhZbXkwSXV0ejAxY0FZaW1nSVZKb1Z2em9ZbGU0MXhVUytrb0t5ZWZlNHM1UEhNZFBnQ0hzc3l1WlUwTlBpQS9HUUFpMlJzNHh0Y3k5OVI2Z3lVeWtoTE1NcGUyUnFtb3FRcjlpVTBlY01LVDN0QnJ1ZHNWSVdnaVBBTE1xbUZFT2dRK3hTVGx5b01JRlduWHBDbDVFMjQ3aUduTm84ZEhkeVBXTG9FZGtLTjgvSVlYRElVTVFxZ3RUSlNabWhPUnhIZ0ZpVWJaOFFsWXkxM0swYzFxNjZGV0YvWjlGWnBjZXNkclRFaDJYZjF6MEQxK0dCb0s2a29TaS96RWNaYkU3Q2taWkJiczB3MGRseUMyWDNzZVFsNHd6QmtOTForWi9xQWR0dklWQnZ3R3Y1Yk5mQVVJd29UV2xVZmpsbXlvSTRFbzVTTnF0UENTcHE5ZjdRUnZ3d0ovNnFTRnNqY3VNTXk0UWpHTVpUQWhWcXErWm1PbmtjTXdXT1JLR1VUZXJGUHJoNmYvZ1lmL1NwRUFKZitMZ2tyZXJhclA2T015eExzZnpQOFo0TG5JdXlTdkt0a1NpVXNxSzZuWGozYlp5M0NNRy84ZUduSGI1cnJ6T2k2UStDTTJNZW9HcWNZVmtLeXZTbWxjOHhzMUcyNTdMZ2dERWNVTkxWK3hML0pHTno1ZkFIOFpkQUdXVzRpSnEycXlyL1h6cVVla2dvcS8weWxMTENLMFlFV0I0WWhZUFVhWkp4M0xIUVdhYkhoNmgvUitmRmRZTC93TDN3YjV2VktsL0FNTWhyWUZheUhidXdGZEl2WlZXRHpPRVF5ankvREtYc0hJOU05RDRuNGloN3d5bWJ0cGJSYzJxTmF4bnZlb3dCbDJ5R051MndiTkk0VmpFNnBzcVc3VU1aY2plaFl0SjdOZEN4N0JiNllWeFVvdnQ4SW82eU5weXlqbldPdHpsc1NublVyNm1PNWdWTEYzMGxCNjNVc2Z2Mk1NM3VDZm1XVFZuTjZxQ0R5ZkJRZHA4VHhSai9KbEdVaUtPa3d5bGJ0MDZMOWJrWnVLbUtqaE5iNHErWDhIS1Jma3dBSTJsWVZsNzFoRWZPYk51VVZhbUtnbit5alZ0cU5WSlJGbmYybjRTalZZVlRWclllcWpVbCtQQk9UcGU5ZE5JZ0RDTnJtUWpMYWhwQlh2MVJrZXBVaFJLWnNrN2dnY1QzeTlDMWpHREVVWmFFb3hXRlUxWVB6QnJYOFRSbDNacnVMNjk0dWFnRE9sa1dZZG1pS1lFWDJkbFQzMzVkY3BucVduL01LM2Z5ekxJa0hJMFNTaGxlRmhJS1dFTUZFWk5xOXJTb255R01reWQ4V3FrSXk5WjBRVnlucVRxektUbGZKTnB0MVF6RzJZbjZnSWtRTjh1U2NMU2VVTW9DWWRteksrNmR4VTRxeWFvczZ2N3lDa2Nrb1N6QWFWaldEMnlZODJaOFJQTDNFdFVvNEFiNDBZRDQxbU9EU2pSc3htaUFSSVRqS0V2QzBZcENLVU5ZUmxkdkxkMVIyNEwxN1FCT0c2dGFSRno3OWc1YXFabk55STl5WGtiZVltTU5zTTh1WHova3BUcm5qNkN3YUtINXhUaktrbkMwbGxES01KbHFXb0JjTjkxUCtTZDRrMVNEWWxMUk1yK2lnS1F0UDlwNUdlYTh2N21nUURkbllralp1bmVrVVJUaUtFdUxFMG9aSnRPaWk3WWcvZEROeTdraFBXeS9ibFlOZUtmWjFqTGlXaUVMdHZodWxqUUxrUkhPeStDTFBrdUlaM3d2RllwSXlrVlpXcHhReXRhOTFidXpZNXFFRFhOTmxLZXNnOGUrdFZ2QWVZaGp0MmlZYmFwTWs4ZHZ5end4VEdpeWJIb05NcE9MTXB3eXBjSUpwUXpJYWxxMHFxWk4rdlBZRGwyNk1LdjhmUjd5WXIycEdmMG0rTnRHYWZSc3l6TkhmdWhkamRhUWo3S1VPTXZlaEJLR0ZBNUtjK3JlODArOUtTdmNQeGY0OVEyWlc2ZVRDQnZtbGlFbVA3OWZOQ3JPeFd4aGhsaGtGdXZFbW00cytsaC91cituYS9VMUgyVXBjU2hsbS9KWFNaZ2x5cFBrdHlHdVBTOCtVT2MzbEkxbDZvalRXbHhaanVqTkh5UE9qQnpMai9VQTAxN2hqS3RhdHVUTk9LeHFnV2d2SDJVcGNRaGwyR2JGUW91dTZteGd5bDlxRytCaDl6WFg4cnJoOUtocFdFZENSWWdxeHhieWw2d0hWbGZIQ0g4UktlOW9jUjFVdXljVUIzUzF1c0xJcWxWRmkzRTdKa3VKQThxMlBLMWRqQlVGYklDS3F1MmExd2F2L2JQRGZ5aktJcHowYnJ2OEdjeUdJU1lIWXh4cy9OcjZFSTJJcGl0c2VnOFhnSzZwUHFBbjhFRUw2blJ6dU9aWXlsZzZuTG9aVW0yN0lXakxVYk5NdndqVzhKaCtXOGdqZ05HY2lwWk42NkJIUE1GNEoxaHN4Z2x4SU5GdGhEVE54Y2RqSW1IUDFqTUxsZ2Y0d1FRNDRRcEcvSTJuTEIwT2NCYzk5V1ZKeFJ6L3AxcWNuck1YQzNjUmcvOWU5YWZaUGo3b2VScEU1angwYW9kMmY0dDNrN1NQWHZCWHc1S25XUVIvOWl6RDhzWnZLWExEVWVJcFM0VnpFU0R2ZUNBdGFjVGtEVGkxcUN2VVZ5MWdQQlkwUlZoMnExQWZycmx0czQ2NWtoWGV2TzlKcU9TRHM0ZXZYTGx5MzNHUkQwNEdTMnR5VVFkKzJKZ1d0ZlEyRkcvcEFxNEttZThlUGR3MHFtazJuakk4NmJtVEpBS25jT1hRRXcvS0VRMlBuajI4SlZSMytiZnd0MUhEeTNKQjFnY0RFU2hjRWpPbWlOWmY4c0dyb3N2NU90bTM0RGdocVNrazg2UjV4NlZxM1FBREZMR3Y0UU5YSTdFU0tFdkFFWXU0bjQ0SWxCbitSY1orUDJ6akIxQTMyb1hmV2cvZlFrSnVxU1d4cldKR0R1OFhQK2xVc1pwb3hXYnIrQ3E5M0s2WXN2blM4M3p3TThZdThNRUJYOC9WM2FaZndKM0dmODF4YW1ucHpPbVZtRjB6Z1RJV2oxUGc4bi8vd0g4QXNuVDh0Q01wdzIrM0IzWDVNdWtmZk9qd3o1c1d1ZmtLNXoyMktWNHpGWjV4S1hta0Y1UjZGMnJ1d1IxeStLQ1pVM1VTWmZoc2MxU2NGNDhOOGNJUzZRM25LMjZHMnJncDNxTThzeUVyWC9qWTZjRVhwSGRTbVhlbjlNY25uWk9mTmVaWU5wUkV5dGg0Y0JqN1NFOVo2RzRRMmN4OVAvUktwbXhNVmo3bnhWbllwcXBqVXZxZXFMbHRsSlc5QUJLVXVhdmVlekxnL0tEYnhtTkpmbTB4R3BhOU44Rll5MVpqQk4vM1RYS3p2eDFXZ3JLbWk5TWdaeFMzQTN1OEdGTmZHNisrU0cwZ3F1MDJPb0dYRlpHZDd1eUc5Y0ZuWEFMd0lLR2ZIdTlzUmhKSFA2M2Y4T2hYdjRrOTduaUJlZjB3dk03ZEg1L2M4WXdrRTFBYWJna2hQSlUvbml4OFYwSXdNTGM4ZUxYTmZsRXgzc0hlSlNhQkFmR3JpQldjV3ZRUzVPNDIrd3pNdlg2TW4veUpERFgrRDQxR3diTFRCSmllQUFBQUFFbEZUa1N1UW1DQyIKfQo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2VGOHhQU2hHU0Mwd0xqUTFLUzh3TGpFMUlGeGQiLAogICAiTGF0ZXhJbWdCYXNlNjQiIDogImlWQk9SdzBLR2dvQUFBQU5TVWhFVWdBQUEwSUFBQUJUQkFNQUFBQkFFcXJrQUFBQU1GQk1WRVgvLy84QUFBQUFBQUFBQUFBQUFBQUFBQUFBQUFBQUFBQUFBQUFBQUFBQUFBQUFBQUFBQUFBQUFBQUFBQUFBQUFBdjNhQjdBQUFBRDNSU1RsTUFJb203M1dhclZETHZkaENaUk0zNzVuWDlBQUFBQ1hCSVdYTUFBQTdFQUFBT3hBR1ZLdzRiQUFBVGgwbEVRVlI0QWQxZGE0aGtSeFcrUGUrZG50a1pZZ0xHaU5za0drRWp2V0lNQ3BvZWNhT3VqL1Q0UU5SRVoxU0lQeFJuZktJb3pvQS9KSXIwYUF5NGlYcGJFZFJmUFJHRGhJaTlHSTFHQWoyK0VIOUlEOFEzYXE5bVhOUEp1dVU1ZGV0eFR0MjYzZFd6dDN0N2MzOU12VTZkYzZxK3FsT256cjB6RTBXamZENjhOMHBwUTVSVnVMTW44eDkrdFdmeitEWXVkSmZIVjduQk5Lc2U3MFZmUHQrcmRZemJOaDRiWStVR1UrMTc1M2Q3ZElqUDlXZ2M0NlpKOFdReGNsRlVpRitUUGRPTDRuL1pqZVBjMHZuUE9HczNvRzYxZyt4TnRDQjJCdVEySHVRem9rUVZ1ZllGdm9lUWRNU3BFemYvODU5L09IbEtTS1BSRXFlK2hPVVRwOFFCWlhSeDhyTmlQMVB3RWg5cEp0MjROWlFmcFJvdEN1OXp4dERNa1hiWms1U0ZvUnBhWnZMeFBxekxaek1KdHNSeVp0c1lOeXlLSjZoMmhSdFBKbFBlUFNFZlZiSUlSZDk0OEVaSmNmNkdINzBlZTM1UWxROXUrTkczS2FjQjg4VmJyKzgrMHA4QldVOXpoUHJldWhZM0pVeFdWK20wUXZaNGlMamJ2NkI3WXZyWmJWTXF2czFrUjVDNVQ2eTZVdHFBZ0QxVFAvTVFGSGNZelNUVS9IdlhWazFBK2V5eUxSOGlOMWNSb2lyRVRYMjZ6Z25yTUMrSW03UU9IeFVydW1OQlpIbW1SV0gzWDRpNFJmRmZ6UlRUMXNFdHFqaTdRYUNtSk1QSmQreVF0UUFFNExRdVFOb1FqbkdmQVlKMVFqQUw1UlZTSGp4YjNNRHAvbjVIL0tWMzN5bUdrRGo0eVM5MmkwLzlJS0M3Wi9vMXNxWnYzbHFMRUhIRmxvT1FFSzk5KzFYUlBaKzVocTVmSTNab21XbnhyeFR2S1pod08rSW9ncU5ublJHNUJBdlFvY1FvQmkxY21henYyVGk5b3htck1rY0k1Q2JQdnkzVmtTeFZqb3JqbWlwQVhQRTdJb1dRbHBZbFFiUFBOVzJ5M1pLd2JvSW1URWpESVhJSkVMRnQxbVBBd2x3c05tVVhOWFZaM1FzaUE2R1M3VEdkWmVhT0tSbXc1UHFMdTZJQ1krSldEaXJVUTlhRGxUdXMzSWJZVGJIZUVvTDVkOUdTYy9xNkJFM1FQTVZsa0lyNzlCRUIyeldCeXQvN2FBWkM3RVpYVGR0dHlhMXNkT3duN3BNUHdKRUlUeFpDcTM3dGhsSTdsOXhwT08rVzBCT202aWVkYVhNSjJpNmtuRi8vVXNjY2RJMnNIU0Nad0lsb3B4OXRhL0tjMzZZaXRoeHRkVnRzWWo3OXhNSDR4QmVma1lsUW43TlN5OHNubmJTbnAyVllGYzQwVFRnMnpDVW91NUJhWGtHNWVYdnVIU0VRcFBxQ2tTUE5CcUZ1blZGT09aNm5hclF4bjc3aUhqcng5N2RFc0YvOWUrZ3VKbTNZaFpwendxQzhJc3pER1NaNG5wdkNGRUhuQXIyYkl6WWFBYk9YYmVhT251VUl4YUFwMURoR1o5NnhBR29vTXdhNE1IRXBoTHBTbXZnam01cWhGeXJPN2tDQjZEc2ZaNUtualFXWDFTa0M2TUFoWmIzN0Y4cDJUbUdiN0dSMldIc1pRNmhidVBYOUovNzA3RjJIdmlpNlRvMHMycGhQbUxnVVFqdFhQUGlIbTkvMUNSL3Y0ZFVWN2VLMVF0QjYxRzBSY3ROOHlDNEJSb3IyV1ljQkN6R3hxbFZ5V1hiWUZNWG5PRUpPdXk1dWVMZWhqZm1FaVVzanBQbVBNcDBYSHNjeDdUdlAyK01adFhNSk1LUlF1Z0MxQVdHN0JWc2lNN0EyZVE3c3ExVmxnYThicTBEYnUxNHF1bWVndVBGQWFNcHpYNDJhTU9GMnVKaWI0SlBtRXNCWTJBMlhkKzVmZ2hERnZxRnF1TUpOUzdTMkU0YlFrbTlVUmFGZDhrQng0NEZRalV5Tm1ZazJYYWl5ZG9Idk5DQmc5NlVsUU1qMFBrUUcrcStiYmxzaUs2eFFqUGZDRUpyMFdRWWI4d2tVTng0SXRYeldxUXhoVVROaE1yT2dsMTlTRFFTUFU0STBwTFMxZng1QU9XMm9haFF1VTR1WnlYUG9abXBiRlVXWlZtN2FkN3BPR2U4blVOeDRJT1MxVGgzck94ZjM1QnhOMmtnM2xvSGdNVm12ZmdCaURxUzB0WDhlK3BjTVZUUFRtZHU2T3hBaDhBZTNEVCtkcVJuM0lWRGNXQ0FFWjZZZWdFMWhuWnFEZXpKQll1RUoyK3k1THdGaUhFSktIWkNIL25WRHRpUjhsMmhvTHNhYmdRaEZWY0pQTXk0YnZ5Sk1YUHJHbW4wTDBETHlUeWVJelREY3FlKzh4S0JSSkVodzNKQkRoa0JLcTRQejBIL1RFQU5DZnJobndGMEpzM0xSQnRkUDhyWXhuekJ4Z1FoZGR2M0JDeVgveTZvSDd6R0R5QzF6MUdlZHFPKzh0ZUtSaFFSMVVvL3Z4ZmRKZWRBc3huSVNhNG85ajJTWnpQYmR3UWl0R1NOZ2RGazBoamxRWEJoQ254WWlsb2Z5aE9nbUdTTXhsOHdTanp3bFBNSCttZ21yblBiSVFZSnRVZytCR25LT2tJYkFMTzVKeXc4dVc5eTMxMXpBeUlYdW9acUJRM2VPWnNTS3lnZUtDMEpvV3R5MERHLzZ3S0pVN3R5TmZrVWNIaVA0d2pMdDlFZ2llTlZnVHFjaXNUNVdFaUdRbGZoSzF1NEJTeGVhbTRiK3k0WVlFR0t1dkc1WXdOcTBsZnZsdXgvNXVlMnNpSmZNM1VmM2hsR1ZWRDVNWE9SRmFQSGFHMS95ZGNNVDNveWprenNQUzJvR1hjeDMrS2FUVUI4aVcwNWJneWhxVzQvV2laZ3FDVURBNXRCRmJGQkZjQS9hU1FhRXZLK3gyM2drdWdnVld0QlhuSzg3SXFmUzIzRE5pQWdUNTBYbzZTaE4vTTFJbStoS3ZXT3hXZDRIN3ovTFBodjZ3VE1Wcy9WSjM3SVZkTXc3VjBEQXJrTTFDeWxoRTU3Rk1COUR5SGhkbEVkMUZVb3VRcTN1VDY4cXZFa2M3RkhLQ0V4YWlrVUZGN2w4d3NUNUVGb1FYL25BN2hWVjhUck5haTM1R0tnbFhvVUQyTXF5ejVyOEVHbnM4WG53dHFPY3FXTFZ2UE9peklHQVhZY2FGbEpLRnB6SDcxSXNRbmpLZWJwS0krY2lkUG5CSnBLMmhLTW5nT0N3c0RFZmdDOUFISFJQM1llK1VIMGxjZ1htcHpHRlQ1Q1ZjVytJTGlwUUNacUg0dWQvbi9YWVNaRHM4WWVSWldwa3BiSjloWWJQa1pET05ReVNQUXBTeWlZOGorZVlWUzREb1pyODRJWHZJUkd2U3lsZ3Q1S01sZ2tWbHFFaVFTTXBueUJ4UUpsQ3FLczhtSWEyb1VmVlBYMU55RUJnYkphMmt1Uk43bU1UeHdyTU1zbk80SGZXVTF6UTFmbmkxVmRmL2VDTklORU1pNUFoZ2Z1Y0llMERaOU5UdHB2bVVhMWpuWU9Ram1SczZEbFQvZUFGMXA3S3FtVEtZaGdrRHJxbEVOSytCbXpDZGNsMmJTZmhEa2JrT09RcXVqNnB6ZmpaZHVmT2x0bnBMcnZEWEsrbStPQnR4endycVdZSWRFUHJTeDYyendOUTN2ZlFCVmZobE8wYWF0eER0cVNySjVKanhFR29wSnFiemtEZ2h1WU1yR1loQ3hHSGZGTUk2ZlVBU2lSeHlsZ0phU1VMNG5MWDJDcnRlRElUd3dEOWp6bmZUQS93Ty9kTVFXZHdoc3h6V3RlU0ZBbTJTUmw5b3hJcEQ1emxtUENTWnBZWU9iNkhGR3BBQW91R2ZmVUh4cUdrZXlacHk3b09YQUF2MFU3UXdyNVRRSGN0ZWNxSkVaM1ZQQ3ZxMlB2dHNxYklLNFdCYmFkNExjR0VZMlh4cWQra3dSaExwd2wwRGE3Sk5OQzZOU0RsazRTbDlFZ1RJOGNSS3Q2aW1jT2VTZmFZcmtqWm0vaWNic0s5UVRhcFh4d1NRd3RENk41ZHphS1dHSTFKdmFsYzZVaFg3RnpRbkNoUjRKV2s1Nkp0YnpzdE1oS3RuYnd2TVlQcEltWXBBM044a3ZnRUtoYnp5dTFuVm82d2o1MjE1dHBkRy9PUk0wK0c3UlVuT2JzSVdYRVFtRUpuZGtudFc5aXg2VFArMTU0ajNuSUl6Y0dSWjlhRjZWTzJQbU56Sk5laENEZWhYU25lS1R1bTNQc3NoRFpTc2R4OU15RE0ySmdQdkdicUwwNzJ6VVlJNWczWDZFSkowdUdYTnlsZjlrTStKeXdoSCtTbkY2R09sYmRrVFFOaEN3UzVYb2RDcHF4VFNoVElRcWpodUozQ3VZbzN5WXErY0lUdzVDVkxHMHpSR1RJL1VYVFBiL0RYUmVxczduQUYwSlVJVWp5QXQ1YTN4T3l3bGtFSVpGWEZRcXBKVkZySXVKcDlqdFB4S1lPb2ozdmRqTFNSNCtjUTRiS20zU3RWRnp1ZmRLMlJnZllYbHpESjNrTVkyVnUxMGtIamZWdkNEU3ZFSy9KQkNIU2duR1VlYnp0YVhqUHJPblNjZG9NT0dsSmFEZmtxTkhtZlBVYUlJMW8yTlQ2RXRKSExSR2pMQ2JpNENIWEl5ZGxmWEtKTE5rTDR2ZUM2VVRocU9wN2p6S2xYZkJ0OGw3cWxPSFRPaHhEZWRrcUtZM3ZGdzVvU1lIT1B0MFBBeXYvVUdWK3dFc1NuOUNGVU9hMDZaRm01dHVDUnVDcGZOQVVhNis0dkxoR1dqUkN1NGgwN2hDMlBMenRFaEVBdjR6czM5TVJZYlJKWGlPNkJIdGVoWndJdjMvTTF1Mk9RTTNMWU5pSUFJZGRCc1I5VVppRlVBeGFHQTJTY1BUUlBBZXNyVGpIS1JnZ1g1UmtycnNWbHk0YWNFUEtkUTB0a3JCV0toTmFJRW1BZG1uVWZuYWJ2bjZKWjN6WmtnQkMvMjBSUjA3aEt2UkRhTlN3UW9SVlNnazh3MTIyeHJ6aEYyaHNoY2dCVVV3cEx5MUszSWcrZEE0dE1oeVg1dE1rRWZkTEhtUkpnT3lLVzR1THJtRm1IUnNOaURKY045eDJyTVhMc0hQckJxWmNhbHNlQXhiSXBwUkFpTVo4bzZpdE84ZUVJRlIrNncrZ0lGeUFTdzRCVm82K3VWb09jOXBBUG9iSlBucFVjUlM1QmpVQks2Y0x6YURRMkRUa2c3Z3g0dHJ1clcra2VxaEtIQ3BRZzJ4REQ3L3U2QzZZazVwTWNuTDNFNlk0Y0lkamE1cU5CVk5oZU9IelhJVHlkNjVyUkJhUyttRUlsMDNkV2dqb09RU00xb3dOckJBTmVOWjJXbkdCTDRyMENDWDJBR2oyV0hkMExFVEl3UXFWemdZMFo1a0RiUzV6bXlSRXFFMThFRWJKV0RtYlJGblRuSGdnTjhuNElCcm1uV2VvVWhKL1JlVy9xRWxRY3hMeWRlbGQyNklKclVnc2krNkY3N0R4UUR4Tm9GM0liQ2tRR2JMVjFVcHkxaEZqYlI1enV5QkdDVG1hWG9wMjBrd1M3YTBYM01XazJRZ085SDRMOXVXbDRKaGxjSHZ0T0hTdWlkb3dnOWkwaDFxVnZBZFpueVJEVjZPaGw3YlI5MC9GaldNbFlnbnFZR0dFOGlDMnl3cUhOaVczVG1BKzA5aEVuWmNJUGpsQVZ4T25salBlaEhVMFdOYzE3ME9sMVU1bU5VQnM2Wnp6azBxWVlBWnRWd3pQSjlQQ2QvUVFJNllyRFpORGlGbDN5VU5qUFpBQVdSVHQ2dUllTWRWbmo3Z1VzSXpxd0pqOFRBc1Z4aERvZ2JsZnBoZDdndXRFUjJHMG1oZVlaVTVtTjBFd012ZjFQK3YwUUdJT1M0WmxrK3ZyT0xnRkNldHBoTW1peFNVRnBVSlBuY2lJSW9lMHI2WGJZRnVZY2h6cFk1SHU2Q2RJMU03ZXlNbEFjUjJpREhMZDRCSzRhL2kwRFhXUGZWR1lqWkVpQ011bkpYUUxoUGJ1NkJJaVlXa0k5Ky9WcWhMbllNZTB3NEdWVGNETUVJWmltTzAxemhld25xSVJsUTNuUW1BKzBCb3JqQ0pWRmQxV0x3ekh2d2l1ZzM4dUtxcmxocTVkWVdKc1hRdFdVUWFsWk02TDE0YWxMQU5jWHZrSTVlVkFKSnRUWUt3am1hVHZtNlVzUW1oUDNXNEtZN2tMNU9ZNXRnMU9KUjRBRHhYR0VhazhBSnVxQk1hT09aZkZsK0FsWXFQTmowZDRLY2tPb1F0WnVJcjFCTnJQU2h5Y3V3YkYwa0laM0NDaUJ0YlZ6YU8zVjNBTS9jenNUaEtKNDA3VGlGWExQbERET1FRTkhFOFR4UXFKQWNSeWhJMWJEQ01ZTVBncHNZc1FKVkRxWGlENzZlSkxpejd6MlVJT3MzWVI3aFRoSVZoN0p1UVJyUmtGQ05HaVcvTzRxSFBKNlA4RmlLRG1jS0VMMnV3R2NMT1lISGRHVEpydXptQS9XaEluakNObVBJcVF6ZUR4Q25QQkFnQTJsa0ZsYlFlYkpreGRDNlMvUVFlb1pMY1diQW9HZVFkbStRZGUvdDBkQUpReFdVNEVEVUUveTZOZkRVbVVQdEJvYjJMU3JHbWJwTVVyWEpIc3lpbGpNQjhuQ3hBRkN4UHVnbjdESFFteWoveUYzYWlOV3kwRi8zeWdWeVF1aDFCZm9PQ3NyVWtUR2p4UUJhTXNReStqWHV4cjJ3S3FpYUJvRGhjNGEyeGxBQVhYR2ZpMVlid0IyVzUxS3FKR3dtUlB6UWJJd2NYRGhJbVlyYXBtdmllQWN3NGFXVEFyaXpVckw3OUhBUlY0SVRicEJTcHlWZFJ4RTF1TVM0TlZnSjRzNHZMNHE3bGJFRzJiZjRKWFV3S0ZhWVYzclQ2RGdCYUgrczhBd0hUell1c1owNGpFZjVCUWtib25iN3luekoyNXJ5UnpCc2dCYk4za1dEc0ZkNEZtc3JpTnI5ZVNGRVB4YWttWXAweUpJRlM5alZid2dDVlpJM2NlaGcxbGNwSDdBN0pWNmltR1AxbFZmOUduZFBZVDZQVmZ6UHFibjdFcnV5VVh3TzNqcm1nZ3ZSeWtGUThUTlZVRFdMWlpOUWFnRlVZZ1RTM3RNdkJwYU4xYmdEeVNpdE44eFhmTkNDT1pqMmVqd3RPdHU2NEJTUXR4eDI4UFB3VlhoUG9iZ2h2YzlDOXVtcjN2NHhiTERJKy96MHJ2OWU1UmhRQ1haWExOblBHNVBjaENBT0tVZmlKTzBpK0tyTXAyTE5iNnlDRDlpWXpTaE1KbTZVcUNuVlpLMEdlSytlOTJETDRqbDBGNSsyOE55ckVEZDd1N0pQcmNyTXpNdi9oeEZINFpWTWlITzdoWS94TDJhdkJDQ0dQQ21sSW8vRW5pa1hyVGF0RWNWMVliSk5sU3ZrWExka2gwcWQzdUNEQVFEU3FiL0JvOVFvNEZWei9tRXBpMWVCQm40SFRpejc1SjZtQjZ5d3BwT0s5TDBFZGZVZ2pEVmUyTlJQTG9OWFg5Z2pxZVBpMjVWdkJlcTNpb09ZdkVQeU5nbk40U29PY0MvbTMxQy90M3NXQndzVzJFbVp3bVNiYjZsTzV5TXU5dUc2bkFaK01PamR5MUhzeDIxTFNTVDZjN2ZLTE1aTGU1VXJCQXFWTVJYdnZXR2loRFBwM1FZVWxBRXNucU53cVVJKzRocmR2RXZpTXZueENtTlVQUVUwZjM1UjY0QnlQVGtmUFN2QjhtTjdZM3hIYzdWTFRlRTJ1eEk1ZU1jYldrUkp2cWtFSGNOSkJVUXhlZWxUcWRKWmgyZG1FOUNleWh4bjVMU0h0MXp4UG1LdVNGMHhIaE9QakVqclN1OCthL2RSNTQzb01qQ05TY1AvdlFKdDFPVFhnRGNtSThpUHBTNHk2NlBiMzRQTWFDdVlGdk9EU0U0NUN6WEowMnVRYVB0YnN4bk5LUE1EU0VJVVkxRzQ1RktxVXBIUm9rOFF1RWFtUnE1SVFRM2g4MlJhVDBxUVFYbUtMUXBYS05TSWJmSUtZYW85a2VtOWFnRUxiRER0ZVhHSlVhaVJuNTdhSUdISEVlaS9iQ0ZOT1Z2bFdvcDdyZGR1bjY0YVg0SUZjMkZiTGdhajVKN21kbzFUOHhuRkxxUTZOV0ZpbVBEdVZCbVk5Ry95UHhUVDh4bkZGcEMvSHM5SnptcDExczU4YjE0YkNib2JTaHEwaERkaUpTNi81N1BseUhjL3JHcjdzOURvUDFMN25sd0d3Y2V4eGdtRFUvTVo4aGE0anMwOWRUekVNVythYzZENGNYbTBhRkJ1YWd6K2l2NW91akNmd3FFL3dzWWUySzJoNWlkcVl0eW96dUVvb0ZkcHMzTFFPeVFFZk1KNURVZVpObi9sV3c4OUJ0VWl5Yjc2bWRpYkVMRGc0NkQwRy9wVjVXazdoTE9WaDZueWwrY21BL1ZJSWY4L0pNcXJMREFqZmJGaWZua2dBcGowZU0vbURLNlM2TFFNQy9jcExxai9hK1B3NXFoQ1ZFYUZ1dVI4NTExTG9xQzJieVJxNU9Yd0FiOVlDTXZwaGVIVCswY2s3dVkvczZIdFY4cWhWa2F5THBVbFBicVdYUnVJTE1zaU9ydGNtbFVQbDEvRzNGcHFKdXRaZkdkVHRzMVF4dlovd0ZoUVd2Tm5kdjUwZ0FBQUFCSlJVNUVya0pnZ2c9PSIKfQo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WEZzZ2VGOHlQU2hEVFMweE1pNDFLUzgwSUZ4ZCIsCiAgICJMYXRleEltZ0Jhc2U2NCIgOiAiaVZCT1J3MEtHZ29BQUFBTlNVaEVVZ0FBQXVrQUFBQlRCQU1BQUFEUUpJUUNBQUFBTUZCTVZFWC8vLzhBQUFBQUFBQUFBQUFBQUFBQUFBQUFBQUFBQUFBQUFBQUFBQUFBQUFBQUFBQUFBQUFBQUFBQUFBQUFBQUF2M2FCN0FBQUFEM1JTVGxNQUlvbTczV2FyVkRMdmRoQ1pSTTM3NW5YOUFBQUFDWEJJV1hNQUFBN0VBQUFPeEFHVkt3NGJBQUFUUjBsRVFWUjRBZDBkYll4a1JmSE56czd1M016c1I1QVlpWnBkeFlSRTBWa05YalFHWjAyT0JEQXlHeEVUMURCclNQUUhoTm1nWWhUamJOUi9SbWRCaUo0b2IzOHAvMmFqRUhOS25JMG9mdVRNTEdKaVRDQ3pDZVFNR3BsRmxvT0I0OXFxL3E3dWZudnpkYk4zOUk5NTNkVlYxZFhWMWRYVjlXWm5vMmljNWNzNzR4enQvSStWdXYvQU1YNzcwd083eDlSWjZNNlBhYVJ4RFZOZU9taWs0dG1EZXNmVlYzMWxYQ09OYTV5SHoyNGRNRlI4NW9ET2NYV2wyUnZNd1VSUkt2NTRzdlptMk92Sm5XUHI2YndVR2lwMTUxVng5NW1IWk5mN1FpZ1hNS3krbjJ6c0JiWngrSkpQc2NXQUVOK0lHUy9YOEw3Q3ZrSDVzK2dJVEN2MW5PajZvVUUrck5vMDIwMGNlaTQ0NFVUMDg5TlJmTkhubTJxQi9ycEhINytLTVg3ZUZ5MVBLRFRMMkpwSE5pdTdYdlY2eGc4b25rNGNzOGJtM2I3MHVFV2VZYSs1TWtUWkV1ajhyN2hIZjFWaTIxR1VZUzhibkRzZnZ6Vkc5VzRha0t4VkVIejI2TzlXdko2K0FObmpybFlldVNPKzc5VGRDVXl5eWd0Qy95T2JDbWt5SUovc0sxa2JWNEpDbHFjNG5aZm5DZVlwQ1pYKzRvNFliYVlNWmw1elZpYkR5Z3hYZzViOGl6RmpJL0F1YlhjYlBZbXJ5Wmh3ZG5STWFCWFlOVnNTZUJkYlZ0MHBsaFNZNVpsbjJGazI3bGl5NHc5WVpPejB2QkovaXEzT01ETWJEcDVoRGVZN3p2VHJvQnB2Q1JXZm5wK1B1czdyell5ZGVxd0R2SDhjNUZGZ2JQOFBUMnpsMzNKbmlWblJXTU8zYUVHZWMwd0lvSlBqMW5xR3ZlRE81ZS9nSnRZTnNQcHEzVFhzaWU0Qzh3T0IyazJnR1dWMmhyN1AycTlqUit2WmVCK1g4aFpnL3BFUUw5QzZMdjh6Q0VlU3pzeFp0bVN3UkswNGJxMDNQVTh4QVhQWXRPU2FaTEdqaDJqMjlCeGpleFlPVnZNUFRzRnlPY0IrbTZrYlVZTnJObGxON2gvWVh0MTF1MFBXYmEwdm12NU1rb3Rab095QklqVzgzR2Jjbm1wVjF6cnpKY2F1dFVtenFJY3RHeExOdlhTRWVYdWs4QUlBTFdNakZEMDFwazlDeklURjFucVcvVWdRZzU5ajl3VDRXRm9uRjQ5eWdnVVVtY3NFWXE4RVhCZHpSTzBzczJKQ3p2TlNFSUhxdUFXT2t3NVhmd0VFZlozQ292YmlnZzkwY0E1dW92NjY3K2hRclovUVNhSWE5RkxKT0R1amRkc3ZZZ2hnTDU0WjJjOEh3QzRhcjliVDd0R1NqUmxiTlNKaURaVHBMRTFqQTZiNktzV0tqa1VWMyswNE9BYzNDL2ZkOElmMXlORjZWYTh1T0RCWE5PU250ZDdkSk93bi9aTUgrLzE4QURpWU1XdTk3cnIxT2dTTlJQZ29BcnUyd25Yc0xLM212SldZZUQycUJnSWJoMWNQVGFyMXJCRXdEOXJSUzJBWUZmRGNnWEoyeGNDd2x2UHNndmRQZVlzeGUzcmNXaSt4ZFM2TCtzQjEzMVVOK1FRTk94Y3B0akx0TGM3Q2RoUXp0dWpRRHRDa1drOWJSMG9ycUoxQ04vVzVPNDZkdXNKMVBubldEWTN1NXdNcUh3dnlEUkdQQnBaM1BmWmxBZDhKeDlnR0dTN0w1dUdJZFh6OWMxdTRZanNFY2FBRzFmcWNkYk92d3dEekhzOUNVTG1BVmcwNmRpOGZrR2ZmSGJQV2MwN1FrUytITnJIclRuUGRDSGM3bVgvbVpjZ2JPRENDMEhPRGFyM0d6bTRxVW9pUlNFd3I0SWxhYjN1N0ZnbEs3c0daUGdPVGNZRnF5UFB5bkhUaXZ6VE1hOUViS1hadW5HbXd2OWd4dStZU0htdWpFSjVxdldVeFJlbDJQZWtTdFQ3blRJNVQ1aGtKTHdGVzJSaTMxdXZPTEJyV0hNMzB5czYrbmdQQlFUZkVtNVRtNFY3dDdCekRvWjhhMVhvSk5MMGl5ZkgrdHVleFN0UjZPaVNPbHcvSXh6dmoxbnFMV2paZWlGN3hwaFYxSE05Wmh5UkMxU2dEQ2FZaGpteUd2SlBQN1Z3UXFuVm82UnM4dWpEblhBZG1pVnJQdUVjUGpqeXB1VWs1MG1mUVhZNWlrMHFHNTM0NEJndldHb3FJUzlhSmhqd2JHMUZVcEs3b3hDNWVTd0tXZUc0WlhBeGY2OENiRndpY0FrNGpVZXR3dXE5TFN2T291MGRzN1lGeGF4MmlFeU1QMUJvd3JYa0M0WTJTNHdwTHErQU42ZnEwMXFPb0ZmSzZQcmR6UWFqV3F5QVNETWNMYXQzZmlvbGFqOHFCczdmbzdOdDh2RFp1clUvUW5ZV2gzeGs1US92UmNkS1M2R2pyUk1Vem1IOHBVL08zT2ZSVHAxcHZnMHc3a3J4UER3TmVjTWtiT0hZbU9BWDcyUFV3bDF5MS8wRk9lRWw1LzRzZWg2RUJzL1M4d1N1M28yQStSSG1EakFUaE9uZmlld1k2Q1JnZ3U5YVA2ZW0vUnJWdXB4NzZQRTFoUDFvaUNrRm0zTTNTZnNEVCtyY1ozSFl4M3pIQnVxTFMveVFPb3BpalYvMEYwTnRTQUQvZUprQUkxNk5vamh4c3hSMDRVSUdhNEEzWW9GcVB2dldCZWNVSUk4Y04xZERQWkE5VGQxVWNSVk5zV1JQeUNqZ1l4OVl6N0pyNWZBc1ZVYnAvSzNxU2JWT0M0VnR0S2xZVlpyVVQ0UHIxTFFMRWNCM0RST05pVXdnWlVianVacitzb2ZHV3RHMjFSWlZyL1crM1B2T1hlYmRyem92TndWZ1dDVllCazA3VXc3VHdGTXV4MDlFVUJqYTNXTk1rbElNM2ltUUxvb3R3cnZsQjFoaXVSMkIzSmlVMkM5dDBWT0g2QVZxdmc0QnJua2lnOVZRTGVxeExyTVNaQk5VNXBlSkVDMjJNUkluV0o3cDg5V0syVnR6bHBqVFVLd05uZU40c2tmMEdXUzdxNTBNa0FNTndIWHllbGRLcnJBQ2tPWnB3L1FDdEZ5Rko1TXNFV205MS8valcxS2ZZL2c3dG5mTFJTMDVnWGtiSmlkWXI5M0FtTFhZdExsQU5YaUZUcHNPM1l1TEdNVm9QSGFidU9CaXVZOUpGaTVQbnVXRVFjTTlGSGFUZENSazBaeFF6MzJYZ0xlblMvVFhzYjdrQkdQZzhSd0EzSDhBZERORjZTdnJZQnV0aXRGUHF5UkR6MzNzNnFjREt1WVc2U2R6QXl5NUtvRjFhQWlDRSt0cHMwbnl0WUpmdkJyRDdCaVZxSFkvclpaOGQ1TmRYT1JUMnFxZ29IQUE0azNiekFYemJFcTNQU29kU0VSWVk5N1NCVDRCa0NRVmpJVm9nUHQrMElFVWdYTFRhU1ZWT0JMUjZ0OWMyRWJYY0czVVNWdzFQMURydXhYV05waXNGN1Jhclp2dnhYbGltSFkzR0s1UE91cFEzRVd4N21Nb0dSOFFMSXhwWHlWMUowZXQ4dGtHeWhPSytJdUwydW1MUnczUmRLYTFlWGMyS3FRT3lCT1h2d3dxZXhjNGNOVWxmbFVTdFYreWp4TEFzYUZOcDB0eFFCR2tsZTM1QVVxY2lUb2p0YW1zOWxoUXRNWnRMWGE5bHhyVnFVekZNUGx3K1lhR0pLdmhtUzArb05xVklEOVVDNUFSU1dXL2ZBZzhoY2Y5dldXZ0RWNU8wbm8vRGRpZFZCK1BCQ1UvT0pkaVBpMVNNbHQ2ZkhDNGNqRzNyMHdxaEpIWHhqM25LWWZnV1NMbHV1R0RDVWF5OWdZVnFhYkZwUUt3MTBkM2V4dWVvd3ZYRUdBWnV6a0h4OHA4VllrUm8yeFREVzZZWVQwaFRoSU94dFo1V2NhTExLb3FlZW83ZDhGNURPM0FORkdXdEpGaCtUOXZwaURnZ1lBdHVpcEd2NHcvd3VrcmlnUVhpaEVtMjNtYnNnRDhGNEtReE1hTW9jczkzSngrUWs3Y1R5OFBNeWMwQzIwUk1VOC9sWmxBUFkvY092NTNCZWl3bXNBYWh3RXdQcXlwMWNTZHRxQUFJdmh5QXBXbGZteFR1SU04RXJjUEx4Y0JYNXVrQVZTZWo0V3JkeVFjc3lOdTFwZlhDb3VBSS9sSk1TdzF3S2J2K2liZS9xemNOS1pyd2syb2RzeHhTakRDNmhEYjJlS1dtWnJpd3F0cXZTWXpoSGdsYUIvSCtjeTdHWUFsRUJqZlNiS3J0S1JoMUZzWFQwcm9hQVV4UVRGTUNzdUw3Y0REQXFrSVo5QWtUc1d3ZHRVNWtUbURMdzNYKzNhUmxqdEVSUEZydUZEVjVLdUVHOFYyTlFTb0pXb2R2Z0ZyQ0VncmRxRGkyR0R2SnNvbzkzMGc1R051dksxYmdMM2RWSForWHZjZ0hoNU5EM3czdDduN3E4UFVpQ3gxYWRIMnRQcnNhYi9MV25NVE95RmNlWmVWeGJGeGVoNTV3MmZGUUVSRFdPbXo1cFNDNkRhdzVTbkcxM2lIUnMzSXdJYTAzbmZDbnN5dkdhWHZCcUQxK1QzV3FkYnlFYkFUb3B1Y0pNTVhXZVZ0OXY3UzV5NXNZZDY3eG12Y0JQZUd5NmFFaUlLejFlaTlHMXJhdWJzaXFUTTBvUmMrdDBqYmlRQWw0bUJvSnFpR0x2U1ZRd1NuMzRnOEVjdmlUYWgxdGZUbUEyTmdtd0l6Y0g0RE96NXVTV0pRRHduVTRnNExsUWJxY2FwU2cxbE94RzNvcmRQdFpoM0hzdG1Qck9iSUlHUldhaDdUZW9vemdsYllvZm14amo5ZFRuZnAxV01iZ0p1NnNFR1pUY3BjQ092cVdhUmt1d3ZIVFM1YVlzQW8zZ2xvL1FjMDBUSW12RlpWUmNveVltaEhOQnpSMWtCS3c5VEtOL0p2c1hqbGtaK2hwMGhnR0k4Y2xmem9wTW84b2t1RTY1UDE1Zkg1aVdaQ0FmMUwyNFBQb0N4TFNPb1NOYXdsTUhqMSt0ZTVaZ0NuWUc4alJPczBIYUFjVHNIVllCM0w1Z09YY0ZLTVU2YnJxb1h1dlVLMWplbjNYSnk0NGg3WTZnOENsWUE5K09RQkxjMVRoZXRDdno2by9IUkNEMlo5bDYzd0Q1Y2hUUjJBNEV5TDVnT251bG1MajI3b2JycmMxcHdwZFY4V2lqeWRZdDJVWjZKazNmR3F6RVVWZlpVODhJWWdDbDVKVkJsNGIvcGlSWTNjQ3gzS3Bhd2xLWklTc2hwRWF0YjVsZFR1Yk43YnRGeDJxVXd3bGFJWWNtZ3VhVTQwZXM1S2tuL3c2U0x4alJvSVZKNmVON01IM1dIYXBMb2tXb3NOcnV3ZGtYNUZSSDJxVDlGY1BhTDJnY3dFemR6dk1NQWJRZDdzMmwwbGpnSWlydW9HdjB6VWlRQS9VT3ZqTFpZc1MzMDZ1aVhhRjdpWUI3Q3UvRHRZdGVYRmltQzVaWUE3TTJ3dURFQm11WTVJRDdLcW9HQUR4TmljWStpT2c5YUxPQmN5NUVvSSttRDRXYXpSeWRIS09OQitRT2FuTDc0RU1HMGIwcHA1TlpoV2hxWkw2WTljRzhRK1NvZzFDSkJSeVErRG80Q1JXSkIwK2dLR1dYNE5saGxHM1Ziak80K3IxbEdLS2xxOFdRT01PVnZHMW5qRzVnSVVOaHluYXVsNkpDcjBsd2ZzdWUzNU9Qc0F3QW45Q2M1VlJUYyttdVdmd3NGWmlPdUEwSFgzbDEwRlZpNFkwV2dpRklSV1NzY2IzcFlxaUNwTE5xZ25EQklsSFZVZ0RQSDJ0MTg1dUtUNjFYVldUVDNRVWl3cFdwQmtCMk1zN3FndWVsU1FKZmEyMzlHd2F1eFlIcUlaMFJESE8yZEw3aUdOQytPNnRZNTVZQzZDcGNGMTh2N1NpYkFtT2lCR0Y2MzRNTTJPRlZzVnRaMUl3OFAwYVZMTHNIb0RPZTFPYUQ5QkU1TlZBL21rT2gveW03SmNwZUlVTkxCMHpWRDI5UDh2V2ZQZ2Z1eExiUUQ2VFR0eW93M1grL2RMYjlNYUVqYTZpbWQ2SEQyTjZ0bDVYYmd6d081c09VWmI5eGtCaUhlQnhHTml3NllPLzVUVmY0TEhBVUxWc3ZjaERWSEM5Y3N3WkUxOXlHc2lEYkZQaS9sc2xFM1FoY1pVS2phRFNMbjVhUldiWEFkSm03Qm05N25NakM5YzlXMC9GUzNwOGZiWm5IL3VUQk1acnVoZE9UMkkyYVcyeGlESVJpdEE0cmRFNjdCdzBKQUJJRzVwOWxXUG9qNHJ2RG5SZnI1V0dPWWlRWk1GVDNhd09IaFRMNHA2cU5XR09pNnJScG50YmdRZDV1cmIrc0xYZGNzbzFOL1RZVm1RTE9yTzJCVnlqbGU2NEdEUWZZRXRtdEE0YXdPMEJGaTIxWFZtMkVmRnYzKzhoZ0VFYXp0Y3Y0VWlrR3lyVjhkNlp4UnRxSURCdjVmeTRrMTlXSFVNK1Flc3JOb3ZPL1YvbDVTczNmZWJLam5RWmVIakxlS3RwL0FZbzZ4V2Jza2w4Q3MwSDJIaHdJa3RYV1JGemFzUnl2ZFIza2hRMk9OSjFWUi80Nlg3OUVpeUlxTG5pbWJxMVRTRlNOb0ZtbVpFTHljQVNBU0d3MnJUbzhXV0xLVkk3R0xsSXN5NlkreldJYjFOQ01reDdRR0JJOGdIV0FQekNKTzJueFkwOHhUNHR1VDlzMzJhUmh6Vmx3cUtmUnRwSld1TlcyeklNZnVscnNtR0dCWFdzS2x3NGZxaUJxbzRCbnNCcTJ5S3JHcFZEVFhvYnZCdXBqVlpXaGdKQ1dNNElXRlRJc1VYeUFkWUEvSS9IWmZBRzY3WUUzNXc5RFo0RTlaQXZyeExFSE91dUU4QkFEZmhhUEtVcnl0LzU0dEJjTEY4VEdaeHZnZzlTMjc5Z3VhUHZnQlpXRGRvd3RXOERxNWZNMG9PdnRvdDB0N2dCbEF0ZlVCc1Mva0o1bDR4Y3RXV2FKb1pQOEVEWDdEMGNzc0N1aDJkMUdXNk1xMUQ1cHhxRGQrSXlxaFdXZ0lFZTRCN25DU0g2eTg5THlDL2lzN1F6OTFnWkZkQTlkUVhIVUQ4R2xybnk4UTl6K05HVG9vTnc3S2VSZitmSld6a3J0bi8wZHZucllUVmtiWXIwYVJtQUtKT1lFVDhJRjJWang5U2oyTjUvYVdkSnBHQ1pLNy9RNGV5ZnVmM2RHT0gvSzRxK0RNczR3VTV2NWI5a29nVTVZMmNWK3BtY2hhc3Z2Z3IySnBEZ2c2aHMrSGtjOFUxWjFjTURkREY5c1VHeU1odGZFMEQrYVpBSHFXRmF3WlFsemtLb1JFT1ZvNjdxSkNDR3NCOENWUGp6Q3VyVjhVdEpXMGFNcHRNcmUvQ0VrQVhQaksreGJwbmRCcFdiMlg3TS9tdklzVlp4Vm9IMjl0NGllNUNUZlI5RTZCNDkrZEhZdUJMRnJzMk9IM3YrK1dQSFZjTC9CakduT3V2ZWgvRHJqcnUycGdoN2ZlYjVBTTlqZWZZNkdhV1hsVTdFYzAveXluVCtyYm1tU3V3blAvOWtpYkgzYXhDdjVGUmt3bHNKK1lBcGRoeWxmL2JZOFppZjFIYzl0eTl1QWpmR1AxQlhBc2syWTg0ME9sQy9yVFk1YnpqMVU3R1kzNzNyL1RJN05QeHBzU0d1ZGdSSWF5ZUVIWW41QUljcXVWblpuMC91N0tmblNHRDVVaitEbjRvOTlWQS9iQTRiTjNYNWRmdis3ejAyN1R0Z2NqNmdWK0Z6OHNmZVBqZTA3dUhRNkhYUWl3K3ZZVWVnMWtWandKazBwS3JLUTJzZHpxOEJaYmdJeU1yMlBmS0l2UVNEQ0o5VFIra0lOQmIrNVpwQnBMcmdhRkxrTUczYlN6Q0lyQTBacVdiNW9Uc0lCME96RUk1aURjTEZXeXVRTTZ1bHJySURUaWluc3BrVEkvREpCWm92R2xDa0M1S3NLZThUUWpnVjdnNHFha1BtR3ZOdGVUMGVsQkhTNWZYRmVoZ3VGeVJ0MGZZcEIrUURlaEllTWpESHNVQlViVkorUFZFR2tZaHNRWXlMRkpnbjRWbENQcURudVJYRkpRWS8xZlc0WjlvQVluS3VQNEI4TVlFbTdHZzlhdG9wbWY2blllZmcxUFc0Znk2R3d2OHBUOU4zVWRjV2lKNGJka3FtLzNuVmphbXo1ZjdKZllya1pMK1BlekZCT2lUQzZ3d1hlZFFzcmErT1FndVR3MTRmUmlIRTZIbGsyQU1XMCtIekFSYXpVVlNUL3hYQ0tMZ2ZHbyttaXErNUJCTitsdS9RSkJNRDE5UzdtRU9XWTdURGwwaFlQWFErWUxUQ0FiZmNHL0Y2V3FCK2MraDh3TWkxSGgzd3I0VkdQOWlZT0Rib3U3YnFrUG1BOHlEMWhNcW1uUWZlaDhSeTJuNVBEVEl3NG04T1NTaG5XSlZPYzhBWGNiTitoZ2cvTTVJTEpXRTVmR1BhemxnTXorN3dPZVNkTjlQVEpCRjIrUElKQ2Q0MjlPdVJDMlVtUW82OCtuYUpFdXZ5M2liNGYrck1GbUYyUC8wYkFBQUFBRWxGVGtTdVFtQ0MiCn0K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WEZzZ2VGOHpQU2hUVEMwd0xqUXBMekF1TVNCY1hRPT0iLAogICAiTGF0ZXhJbWdCYXNlNjQiIDogImlWQk9SdzBLR2dvQUFBQU5TVWhFVWdBQUF0QUFBQUJUQkFNQUFBQkV3aTN3QUFBQU1GQk1WRVgvLy84QUFBQUFBQUFBQUFBQUFBQUFBQUFBQUFBQUFBQUFBQUFBQUFBQUFBQUFBQUFBQUFBQUFBQUFBQUFBQUFBdjNhQjdBQUFBRDNSU1RsTUFJb203M1dhclZETHZkaENaUk0zNzVuWDlBQUFBQ1hCSVdYTUFBQTdFQUFBT3hBR1ZLdzRiQUFBU0MwbEVRVlI0QWRWZFhZZ2tWeFd1NmZucm1kN1pIb0o1V0ZDN2plUkJTT2hWb3c4cTZaRnMwQ2phaTBKUUVqS2pZQVNGOUlJeEVBemJBejV0VUdjVFkzQVQzV3JGQjRNUFBjaG1aWVBTUXhhQ2daVWVFcUxtSVhSTFJOMm8yMnN5cnR2WlpLN2ZyYXA3N3ptM3F2cW5wcm9kaXpCMTd0ODU1MzczM0hQUHFhcnRPTTRrci91M0p5a3RxYXhEUi91TnpGM2MvNU00MEZ2dU40WDkwamJ6Umo5Tk1xTFRyM2xmdEZXdjdnczFCaW1ScS95OVQ1Y0ZzZFduZFY4MFRZdjl2K2s4b0E3dGJNWUQxdDcvcytqK082eiswdm1MTzMvNWhWZi84cjVaaHF6NGRGaFRWZFBxS1dxLzN1ZEVNYVRhNzRWMy9SVU5VK0tZYnU2S1U0OTk5dEtsUzBmdU9DWDZPa3c5SWwyaXRodlBUN3dlMzdZL1drcGh5TDRueE9NM2Z2TzlydmlvNDV3VGVyOW1mZmo5dnp1VDByNWMxNUl5WWszVEZqRXYvbVhWN0xmaWtyaG1xM1JXaU4vS3VxVnliOTNwRWtSLyt0eXRQc3F2M3Z2c3orMVJJNWVmUGw4NS9aSDFRY015NHJEcFVublQwSnlhRml1bUluZjNMYjFYQnloNDRoSFRmeUxVT1hIVWtwTjF4WmY4cW5ueHlKeDRpelZQQStrcjY2d3FZZUhiUXV6Z1AxdTZ6VzJEaG0wRkVTZTZLZXA2WkxZc1JFV0kyM1ZGQkxFay9oTlJPODZxYnNqdjFZUStIUXU3SlV1aE9RQk5UQ3k1Wm1mRnpsMU83cmpZWGUvUG8wS0JYcVIyeThZMWpJZkxWY1h0bTg2dnV1SnZyQWNyNUZyV3ZGanJPQXF6SWQ4MksrQXdnbXNKc0hMUE1vT2FZNnA1RC9jcDF6ZkJCODJxUm5MTENBcTA0OFlkZVYxejBod1Nub09aZDBON1ZVdklQU1VtRFhRekZPZTN4ZHRhSWFjcUxCdHFBbWpUbkp3NkVVeFVBUjdIcWNDQlhvM3hIVk1HTjNnKzN4SUN3Q000WDEvR0xDYnNPcXBteS9rYUliUWdiaFB6M0dLYTFvUUkrUnJXWWJoQ0xqQm94OW5vUCtNdUIzcUcyYmVSbFJHWFZlR2NiOUNPZzVsRTdiMkh6c04vNDVvczBGbnJySE9jR1JZaDQremp5clpFS2dIclFiMWNpeUxHU0QzZzBNcWduWS9CaHlUZ1hUMmdJYTRxOU1rZE14Q1B2bnZTUUU5Ykx0aHhHc3hwWTZLYlJFbkhnVFVRejhLYVJpazBEQmRYQXhQQm9HQUI3VlNpRTBDVGdFUGo3WURSZ2w1Tnl2bjVJLy80Z25OdzBrQnZXSjRCaVNCTENyS0NoTkZRTjRlSlg2WnFKNlJkNC9vYk1VYnFjZTVXdVVYRER1cFJJcXNhL3dXak1URG4yOUdNbkRqUVpYdmZIakFHSWRYS1dhNWwzcll3by9zb0ZHS0p1dXBmRUJva1ZhWHZzenN3Nlk0dWdtaUtrN1NvYU9QUFNzcEZ5NmNIMFoweGFOSkE1OHp5QnlybnJhRENNamVzZ3lpcTJTVy9MeERIaklCUjdmVVF3K2JWcGdYMG5LV1FQNFFrNEs0d2pybGlISlRGZXRKQUx4cExDRFNwV2RCYlBseUcwYkd3V0pQcFUyeVQ1Y1RhcmNWMUxXL1pRQzlGK3QxcGJmYUkvQzlyYmkxeFJkT2NtRFRRTSt6a2s3cVVXZERoT080SzB4RHpUaU9NcmhLNDRFa05ORXlZTTl1RHE5QVkrbTFDTFBOT3N0VFVJU2t5MTQ1dWI4UXFPMm1nMllNRVR6L1hNZ0xyc0d5bkUwYmplWWxHQTI1ZnAveTYwaWZPdlIwR3Voemx1a3dDRHRlM3ByblVXRTZncTBGTUd1aFdTR3NiU092Y0xxVVNSZ05iODZnS2VZVkJuWUtCN2JVVkJuclZ4Q3VtYzBVbjRNQjJTOWR2VU5SMXJTUW1EWFRJNGVLZ1pxNGhaNFhSM1ZUQzZBeGRMa1NNTVdISGZHOHpESFNCSEhZS3U2dzVJV0VKUlZVdEI1L1VCVVpNR0dpY0hFeThsN1pxZHllYnNydXNRMHBoTkticFBmZnhlV050TjVrVVZUaUhMQmxZZFZUWnU4L1FvVUZMeHVBSlM2anIvbm43a1podW1URFFHWEltK1RwSWkyWkd3QitmeTZkNUhhMXRZZ0lBa0NjTjRMa2R5YXE2RmdIMG5IVmF5NUVrQVFlelk1b1o1TVNrc1RiUTE5Mnk4eUZ2MkhXVm5hL3E4YWtSQjBQUm5UVFpPSThKc2RqelpHY20xcVBBQUhCamVDN0JjNFF0ZWphMEN4Mm5yZE11YVNobTFSQ3V4enhXdFlER1N3algyeWtaMGZPSnhIT0xISmluaHVYM3dLemxtOEtZQy9xUmVjUjBHbHpkRnRUUlZtS09yQVZwOVUxN0MrSHNYTGNsVlBWekFybmxURE9pL2hpcjRVRFBpdHVYOFNyZ01JN2ZIMnc2TDVMajFKYVVzTnltOC9WNXRLQ3ArRjBjUCt4RjI2dkhkZTFYdnlwby9BNmdNY1h3MVpLMVRSdG9KeUprTTNZTGV5ZHhOb0RXNFFqbno0RnV5Zmh5RVlzeUo0K2tlOEtvOE1HamwwcmhWS0VOVGFIZVQ2S1pvWldmanRIZEJ0VTJiS0JYSWtZc2VVZGtNd1IwaFFUSy9qRHlsZ2paRHdkYTJ6cVh3SURPOUpabHF5dU9sVHFPZzB3MXh0OXdGcU9VeXVHWVZEb0hlVDMrclNoR3BYU1VhTmxBbjR3UU51T2xNYzBRMEZWK1dtT2tTY0FsU2h6b21NaVJBYjNxdnhCdmlVL0tzYlZZZnhPaDVKQlZibmpQeXRQRXYxNWJEM1Bwc2xNczNENWtUWlVCRGFhWEl3WjZuaVBDZGJSQ3ZVMEM3c2gzeDU1NWVneWwxVVJ3UmhVRmVpbzRkaHFpSjlPbzhsREdsUHZ1SzNHWGthOWwweXhLVmE1Q09mL3ExVldkdnFNaENoUGRQaVJSSGdMb3JBOVlNMlRSL00yRWxHZ1NjQmozNkVBZkREekZxcStWTzVReG5ZT2dtSXVrQ0FFZXNONTZRSnFiUEU2Q2E4ZGVtNVRDYUdrMDVMc2lXUFExSTE5Uk03Nit6UkRRdFZCc1hER2hSUmpvVGNXUTNhbEZyNTcwbXhyK29RemwxbGpmeUVKYnhGN2g4eGU0SFExemVkbHd1R3ExWnRCVXRPcVNGTXNNMm1pZzVibUVxeGtDZXNOK0JwVWx5RXVnRGJUU2RaaVN4eS80UTRGMkF4QmFmdWo2RHZJY2hnN2g5SndMM3RIWFozaFBsR0M4MjZGS3h6bXV4OHVNZ1Y1UzhhZ1J0TTh3TkllV2w0THhnZWVJQUxwZ0J3VUh5T25Jb2VVbHFoa0JlbDZkbCtYQW9mOWhtZlpNZzRhQnJrZnhlUmhUOTYvRHZEbVBXZ3Q3M21ISUVvY1dKZUpJQWhhQjU0Z0FPbThuSVNRQmw0Y2MwVkNXb2xFalFFK3JZQzRjdXI1d1VUejJ0V2dHUTg3VTc0WllLSWJMQ3dIVTVJbUVITklPNnpLU1FOV1pROHRoRC9vMFZueWlHWElkZVR1VWJ4Tno0ZEJ5MkpWMGVTZEE1NE5WeG9sbEhXUHZFenNmZE1YdU5oMllpRVlzdEJrek1QZVFLM0JaMlVscHFNZ25oaVdwTGpNYmpnSjZTb0hYSEF5MFNjQmxTRTJOWnlpZ0R4Ujl6ZkNRbkQrQk9pRy9xWjFxaVRmaVFDSXo2ay8yQWRxVHdKU1dyQUFKMTZVLy85ald3VUNya0N2U2RmQnNMMGNOTVFIUVNrdnM3OHVLbHZjbDhYWC8xdS9mR2RBQjhUUzA2ck5ZVXhVQVhXZWpVUkVSaUpFdTc0b080djlvaWVGQVF3NmJvZVNuUEVjRTBBdldlNEpacWhNSFdyNUtKdG9Sa3JnT1ZZdk9IVVhMKzduQWR6ZnNmVTA3RFVkRFdyK09aNkRtR3UwUURxT2ZwczN5YzdLWXk5b0hWZVk2SW9EV25tTUlvQS9TOUJhYmxKdzdJd0hkdEVMWDBrN2RteDNxai9GcGpsd2FBSFFJMXd4bVVXUlN5dXVzbUVlSHlNczZaVnIyWTFMYm9xZGxMdXhkVGN2T3ZOVlVqZDY5UUpNQitheGpYVGVQQkhUTkNsM1ZjMm1nMU5FY2t4RURnSll1ZVlWeVJuOGVSbWV0SFpHQmNVWmR2VDlSTmpKbkZpUVh3aUFtQm4xVnNoYVZzTml1bzBHVmtFL3YxclV3QU0zOXVXN0JWS3lJeW1sWisxdUZBdGdrdGgxb05rTVNJUi85RWg4SVBEcTBKbzlaYk5LS0F5YjNwZFVENlZVYjZBNGZralByMmJSMGtPK3RPSGdrQWZkeU1BNjBGVGNwT1JGQVZ5eGZyQllwQmFCRFVZZXI5UER2YmN0SG84em5tTGQ4THg4ZVh3SWpNdEsxeENCSTA1NGowa2N6SldnQ0xrTUZ1dW53S2l2R0ZNSkE0eVdleWx4OHhhdEJOQU56WEltZnlsQXROdEJUYkFieUczSHVra3YwY3d3cHdlendvZVRwVG1CTU5pNndLZW9tajZnOXFjdk5rRVZiQ1F0TndQMjMrT2Jvd2hiazRHbTJZYUJEWWZTdlR4Vzk3dkEvYTNwY01zTE9EQmV0NVM5WUQ1MjZEQi9JckJTVENRWUEzbE45ZnpTQU50aDRWVlZVOFl0NHlUeC9QYlhBVnduRGptcWxJSWNzcUs0R0VRWWFZRnlqUFRUZHBIdEUxenFqUEk5R0ZMRnRScklkNjFXM2FhaUVHa3lDNlpJbDdwRHlHVWhqbWlZT2tTL2VsL21RdmtBM3VUdW9jU1c2TlBZSFJ1R25LSjZvTU5BdzNCV3VSVkFxOFlVTmFrZDZIbzNkY296eXpsdjdiSlVmRDNqL3pIV1p0bHdONWRXWHhnb2JVWkt0MWZ2dUMvcXFDUEVqRkxaTWp3SVppMXFhZ0tOWW9uNW9JelpnQ0FPTlJRbUV6SzZCajc1eXJpQVJrcTV1USt1WUsvdzhHbE0wMnd3czJzYk1QSVl0WW5lb2tLSFRsdGNRL0xINzA3YStORmJZZUNrVVlrSUR5YU1WOHRGdDZuYndwVHhYdWtZOUtncWRhRVhDUUtOdllIWE55M1FNRGpKbWpVSGJTTStqc1dtTGxHZkpIUFpldGNzOWhVeHZtY3dLY3lTVTB3QWFnZzIyV0QrT0ZSc2NCcHEvWVdFSk9FWTJLYllOSWVxTW15NkVnWWFnVGIrNTBkSGRRTFJvZ0VRYlJxRXRDKzBhTTVOY1lQQkZ5aTBQb0FOZHZPcEZtdnZTam9QcExubGVnVk1veHBGS1BtR2crVHREbG9DalB4QThxZVZqOExJdU1JSUFuWHZGYTZubzBMVlNKMTJQaXpkaVdKQk9BMG4yejMreEM0Mlp5YUhUb2tkeGxkRWVjOHB0YnQ4RHBaRU9EYkprT0lVNnBNa2l3MER6dCtBRlN3bnNEN1BQN0J6RThDWkFsOFFQVVErckNueXI5eVdhMy9PQld5dml5cm9abFpncWs5VjNIRGhMQml4M2hsN2lUSDBMVG9uRWdySEJqNm5CZVhOU2ZPZGo2NnBXM2NOQWw5bUpYTEtVZ0ZjeUVaMkpJclBuOFd5WlhBWm9ITXpTdnJDdmdza2ROSTZzaWoyOCt4NHlMQ25aSUt2dnlTcFNUaFhMTlpUcEhCem5FRG5RNkxCaGFFeHJUZlZyNi9XRk5acGdKR2dPQSsyeUU1a2w0SElNK1hjclNCT1ZkVGNzTjJpQUxnQk1ERU1TR1FDOHVpTFpCRmZ1WWYxVEQ2b3F5WDFEWENYRHNJZFBrdUtjc0g3Q0NCb3B2ZEV0Nis3aGxNQnJvOHRLbEVwMXZUZGxQTEJIRnhoVlIvWDA3akJadlJua2puK2J0VG9PZ0ZNMUNCanFQaTB6YzlZUlFBY3AwNnJ2RUJ0dVlOSHFjeHJGQkRaeFZOR0o3M2tsemVQUXBFR1g5QlQ4akpMS3JtaFJ1UkpmRnQwd0hGSFNrZ0djNGdwUXJVM2tBYTJhZmM1d3BzdEdCay9BWlQxY2dRS21xYzhVUUs1Y3NEOFdSaFVZY011anBzU2RRWWN6OXFacWhiZVprVDhrTmMxMmZ3M2ExUFZJS0x5dEM1S1F5bTdwbXFkUUt1clN5TVNNNkczNmc4Qld5YW1BNTRyRnFtdXZKMzdsZ25TeEVuRFpVaEZQQmgycTJvcUJxd2JkYTh4cmw5endGbmY2Q2phWjFDaFhXUXRHcXh2RzFoV2Q5STdQcnNsUVdCa0o4S3JlWVd5YWM5QklTL1IraDBHc205WlJxU2xYT2VtMk1pM3ZxemZib21XUzlIcXdKTDZNT2NzNGxtM1IrdXpBRnF3SGpUSUZvQWxidG95S3U3ekdndmdVN3RVVjdPQTFFQy9UYmw0SHhBalV3WHAxby82QktrVFByaWllRVo4SWVEeklQUFRUTjkwTDA4STNwaGR1dU9HR20rNnJTSnFieUtpaU40SU5DVSt3cGNhdWd1bFJWY0Q5YzgvZEorV0kzUTgvVzlmVkM5cnB5S295ajBobEZUZ1c1UjNoYUJCSCtJK3AxV09zWDk3MEhENGlrTmR0OTE2NEVma3VmZ3Z0Zmh4SEdYRmxNL2VOaUcxS3N5dVBjWUkvN0dDQnFlUzY0dEZ0OE1uOVRHbnJNNjE2aWxsLzNrd2dVQS9CV2JvbEN6WGlBZUZGbUQwUnFSM1oxN3MyNklsc0orQmVqeE0rd0xERW9qOEVmOEhxY0ZCbzBtbEEzb09pVi9GZWVIOVI3TGppbjNxSUpzcGlMM3ZYWjFOVkd4akZKWG04eTYxNjJ3WDUweUh2MTRKQVBFK1ZVM1MvSDdDa2c2UHBzNktIcjkyUGk1NWMyT0M2WjdldVNIbXY5azRkd2Mvc3lWL1o2K2o2QnFIeFVkczEzYUFKL0tiU0U4dk9mRmY4V0ZjNXM5M1hWS0haODM2N0R6L2ZkK25JS2Jtd0QxemM4WVBzejd2ZjU5RzJQNlJFVjB4eEdmSGVKZ0ZkeG92bW5nSEd1SHBSRWtka1BxRDdpM0ErcnVqVkIzU3ptOHZVdTlnSnVOOTVxU3pFSFVJOFlROGRyZnpTZXRDL1lYYkRhQnhJN3dWOUxzT1lQKzQxNUI3NnMzdjZ5OFRNU1BkMHlldnZjMDkvWUZSQmlBWTNqUm9GR2xPYjZxazdML1pldmRtVWsxQm50SWRmdFVQNUJPeHdBQ1FZOWI4Y3Nxam5MN1d3RS9BVU5XdnBzQk5BSDk0clk5akhYbGxNZVB3TWk3VmNIVmVrcmtaWGUrYVNJQ2RaVWpuVjZMMlhsTjM0eHhYb1diakVVRTlYT0lDdSt4eXJMRFpMS0lYcG5aREhSSWUxZEI0SnNRZENpV1I2dWdEZTREQncwOWoyQjhab0UrbE4ybkRLc1VnN1R5SmwweWNkcXRZTEFsd2tRSHZLR0h4MXVPTHBxRGhPTGhsbUdEV2EyS1lzZGthRkNTbDhRQ05WSyswOTYwbDVobjNaTmRtNVZON3QyM2xQalZuMWFLQW1lc3Q3NHVRUG5tR2FwOEJ3dkN4S3luRktNVG4yMkNOdHdXMy9GNWVSeVQrU0J1c2xrcktrd1crOFBLWVl0SXRSQ1hocUNreDFlemR2T3I4cHA1VnE3UC8vQ1FHQjdpQU43dkRHZTQyMHBVN2lhWWs0aGVkYzYrbHdubEcrS0IxMjQrV3lxbDRYZUdKaUV2RFVWSmk2KzZJNC9SV1M4ZStKOHhRN3gvZkVhdXlEYzl6UGxYcGpsNWltZ0pyMURqWk4zaW56bWxiSm1zOTNqQWw0eW9wNzdCYVozeHVIaE5SNHR0NmlyTWFaZ0ZNNXFkRWxGWnFueG5GTWpLeHYwT2JHbUlDUFpRYVpNU2F5cVNwYzR4YVI1NDRrVlZIallkWlE3eTNId3o0dHJqcFhDeGkyeDVpQXA2VXo1elAvLzVHR042MW5PelgySnBkUGFaK1czcGxHTWovMnVaMjF0TXl3OThjSnhmOFgvS2pPMVRzNjV6VUFBQUFBU1VWT1JLNUNZSUk9Igp9Cg=="/>
    </extobj>
    <extobj name="334E55B0-647D-440b-865C-3EC943EB4CBC-9">
      <extobjdata type="334E55B0-647D-440b-865C-3EC943EB4CBC" data="ewogICAiSW1nU2V0dGluZ0pzb24iIDogIntcImRwaVwiOlwiNjAwXCIsXCJmb3JtYXRcIjpcIlBOR1wiLFwidHJhbnNwYXJlbnRcIjp0cnVlLFwiYXV0b1wiOmZhbHNlfSIsCiAgICJMYXRleCIgOiAiWEZzZ2VUMGdNQzQzS3pBdU1uaGZNUzB3TGpVemVGOHlLekF1TkRaNFh6TXRNQzR5Tm5oZk1YaGZNaXN3TGpremVGOHhlRjh6S3pBdU5qSjRYeko0WHpNck1DNHlOM2hmTVY0eUt6QXVPRGQ0WHpKZU1pc3hMakF5ZUY4elhqSWdYRjA9IiwKICAgIkxhdGV4SW1nQmFzZTY0IiA6ICJpVkJPUncwS0dnb0FBQUFOU1VoRVVnQUFEWTBBQUFCZkJBTUFBQURzRWhTMUFBQUFNRkJNVkVYLy8vOEFBQUFBQUFBQUFBQUFBQUFBQUFBQUFBQUFBQUFBQUFBQUFBQUFBQUFBQUFBQUFBQUFBQUFBQUFBQUFBQXYzYUI3QUFBQUQzUlNUbE1BWnJ2dnEwUXl6ZDEybVNLSlZCQmh6TXI3QUFBQUNYQklXWE1BQUE3RUFBQU94QUdWS3c0YkFBQWdBRWxFUVZSNEFlMTllNVJ0U1ZuZjdqdlRmUjk5Ky9SRldHcEk1SFJrUlNVUys4THdHR1NjMDRxUnBRYTdCVjFMR2JSUFpKbkV3TEx2WWlDTUNmRmNaaEFHaUo2T3JKaUhNZWNHb3lRYTB3MGpRZ0toV3dnSlFxUTdRaUF4Z1hOd2VJd1E2T3Z0SzdkbkdLajg2bDIxZCsycTJsM24xVE43LzNGMlZlM2EzL2Y3dnZycSsrcXg5ejVaVmgrMUJtb04xQnFvTlRBT0RiendUdks2OTQrRFVScVBHbWFhL3VxN2F3M1VHcWcxOEVqVndHTUpQVzRiVExsOE5jd3BiNkFhWHEyQldnTzFCaWFrZ1hlUzE5L3g5ZzhROG1jVDRoL0p0b1lacWFpNldxMkJXZ08xQmg1bEdwZ2pyNlVTOXdoWm1XYkphNWpUM0RvMXRsb0R0UVpxRFV4UUEvZGRHMUR1YzRSY255Q0tJT3NhWmxCRmRZVmFBN1VHYWcwOE9qWFF1Y1RsWGlma3doUnJvSVk1eFkxVFE2czFVR3VnMXNBRU5iQkFCcHo3ellSOGJZSTRBcXhybUFFRjFaZHJEZFFhcURYd2FOWEFxWWVFNVBPRVBEaTlTcWhoVG0vYjFNaHFEZFFhcURVd1VRMGNrTnNFL3c0NW1pZ1NML01hcGxjOTljVmFBN1VHYWcwOGVqV3dRY2dtbDM2UHlDWEdLZFJHRFhNS0c2V0dWR3VnMWtDdGdXblFBQjd2RUE5Nk5BblpuZ1pFVGd3MVRLZGE2c0phQTdVR2FnM1VHdGdoWklscm9VL0kydFRxbzRZNXRVMVRBNnMxVUd1ZzFzQmtOWENHa0gyT29FbEllN0pZUE54cm1CN2wxSmRxRGRRYXFEWHdhTmJBL1BLcmhmaTlhVjVYckdFK21vMjBscjNXUUsyQldnTlJHbGdtaDFIMUpseXBoam5oQnFqWjF4cW9OVkJyWUZvMVFJaDhsV3hhRVRKY05jeXBicDRhWEsyQldnTzFCaWFtZ2JPRWZHVml6T01aMXpBOXVscGU4VnlzTDAyVEJrNU44VWNIcGtsUE5aWkhzd2FPNGRCdUl1VEttRlYyNmhoZkpwNEF6T05vWldRd0c0Ly90c09YL1VvSnBPN3cvbnZIeXdmc0c0Kzc4L0Ixenh1VUFCbEZzUmZSbktHU1QyMXE5bzAvdnF0MTY1TS9xUXRHbnZMQzFOejNydWswUzgzOWx6c1AzeUFldWNwZEdrVTJCTE9zZmNjTXM0TG9uM3B6OTVsUGFwZmYwUGpvWGVUdVg4MWQvK0piN2ptOCt3OEh1ZExweUlZRUFzcVhQcmQxNis5WWFEK0ZrcGVQMDk0dDd2NU1kWnM3aGtOckptK1BoZlRlK0NoY24vbS8wMmVPOFdYaWRKalE5WXVmN1ZHNFU5dFZ6V01vTUIwZzU1WUo2UklpbjgzSjFTRGs2Ry84d1QvK3BrL0k0L2oyN09lVFpiUEFnZVBvUWc3QjZMSitST2ZJcXdlQzkwZkpaWVZDd0NSL1haV01PdUdIcWJqUGtSc3F6UkovaWxZbDVIRFhMaDFaTGdTenJIM0hETE9DL0Q4RmEvUVo1RnlIS3BqOGdrWHkrYXlNWEYrelNxY2pFeElJWThsL3h1RExEekpSMkVLZ0V2OHdXY0dPWVhQVkhSbytyK2h6N2hFYUNPbWRpb0hqb2JhaXRVaklhLzc3UDMrTTlMcWYrTVJBWFNwTHBNTUU1Vm55MVRMNitBTWJ3SVJQc1MyaHFua01CYVlEWTJPVit1c3Zkc2pmYzF5ay83MWpIMTl4MVlvcDgvUEpzdmxWY3VNSHZoWE1EbzI1VHd6aFk5Y0pJRG9IaS8vWGR3d2F2L2QvMFh6S0s4MTN5S3MrOXE0Zjd4QzN2bzROcHZ6R0FFeDE0NWxjSE1OeStSdnUrTUtMdWpjR3Fzb29FeUdZWmUwN1pwZ1ZWUEJwY3ZTRXJQRnhjcVB0dm9sSzlQWHZlaUVoMzJGY2Z3ZTU4WWN2ZWZzL0phVjNHWFhIblF3SkJEdzljdlFiNzhGZklQKzh3dmE3aEx6OHpUQjM4aXhWTkRXSlk5amNNUnphNmRTM3gwSjZieXlUSjkzeGhSOWZKdGNIVXJVYlVMaDFiTXNycGVka21LRGMyUExFTWFlMks1dkhNR0M2ZEhBZi81YnpRc3M1azEyd2xJbk1WUmVObURJL0gweG9XWnlmNlJEQy83MHVobVphblFBaXhERjFQS3c0TmNtSGFScnFraDlmVTVkR2xBakFWRnozN0RpR2dQdUw5TnBNNjdLcU1zcEVDR1pKKzQ0Ylpyd0s1bHU4aFQ5UzlyZjI2K1N3RFhKdkk0ZmF5Y3lRaHdlVXhVZW04QlBwUVlHeTdCM2thSi9DZjZ6Nkx1NWNpeTJRZkFPNmdobXVhYVhKSDhld3VXTTR0QzN5NTBtaUJ2WCtBdkt2S0FNRWthZExSbjNsZWtSQ1hpZy9wOEtrQ041RVBISE1wZTNxNWpFRW1DNGR6TFhFUytzQ1phN08rYncrTjNNVllyTUJQdG1DOEJZWW5wTm54QkpOcWhkQ1pNYXhYY25wTFBrUFBMa3pyb2RjUXpBbE1zelhyWFhGcG54V2VHTXN6d3lIWUphMTc1aGhTbTFGbkY4c3VyUjBRL2xiWm9pWXRhd2F5MDY5aHdhc0hscGo3TThHNUFIbTh5R0JNT2FSb09jVStMNFkzdmF3VU5MT1U1eHcvamcyVjkyaG5VMFZQS1QzV1RsQ21PdXFkWjg5Mkk5NWhCL2hTb2FaWlc5ZEJzdlNkVVdudGl1Ynh4QmdPcTN1ZnZuWE9waHdzNkdZWFF0L0lXY2RscXUwcS9wekFUN1podXdsNitndzIzNWF3N2thUW1URU1mMnNTMTgyTXgzWGJRNEhpSjlLQ0thOEcvTjFzM0hna2ppOHVWOGV5N2U2UXpCTDJuZmNNS1cyd3VlR21JNWwyWWE3Yi9mSTRZQ1JPYTBOZGtIMW9mN1VUY2lDQW1WWlV6cURuMW4rR3RmUW5CeFV6c0xlRTNlSndqcXZXT000TmxmZG9UWEpMMVhFWlZjUDZsMFBOQjhnWHhiM3JrTGQ1bkhKcHVuSXBjTDg0emQzR1VQcDRBb3NYTnF1Ymg2cE1BdXdSRUZIZnRNWlMrTlNpVVpkZkx6TE9qemJZNC8zUnA4QW4wWkxkaElhSUc0M0VJd3NHVUNVNlRpbU4wZ2FMUlc3ME9wcHl3MUtzQ1RGS1NvOU80NDE1V29ZeGxnWFZLWFJKUUxhTEd2ZmNjTTBGVER6MjJZdW56NnRoZ1ZZSW1qbnI5SWRjZG4rbUh0Sk4zTy9HamZUanJOV3ZHdWtKV2tDc2VrWU41VlRSRnJQL1dwTTJjZjRjakJTK0E3aVNWM0RhWE1WSEJySE0wUHlqd0VYY0NicXZTV3RKMnUwNUhvdWp5bXdJWEZzRjVqbUNwSmhib0hUYmUvd3pNZGNQYnl5ZVVUQXpBa1dsMFVmbGIzdEp0VnhqVnNYcFNMRmVkKzRaaWZueUpKZFlPVkNmRzVXTUxKVlFxNWI5NDRtRTBLazQ1ang0QWxteGQ4bjRPeGhJMjhveU5JVUp5SFFoU3hqUG9aNXpoSzdCREhKaXF3MHVuTklteVh0TzI2WWxnSTJ2TzNYazJFcXkxb3FUaG4zM3lmWDRMSnNTM3A5akFXZjF1WjE2UHJWa2xGOUhNazBnZWgwVEdpa3A3cmdxaHFyMFluTXlqaWtNSGlrZFEybnpjVTdOSUdqU1hZTlJNNWttdDdQRy84SjA1UnJQRkMyZVpST2toU2VaSmkvZnUvZi8vb01penBsckp3OXZMSjVSTUJVSWxWSjNLVC82UlJBaTFGcTUraGo3OUgwMWowQlpvRmMxaFVMcVJBZlBiZk9EdENBTXJZVzZBeXZJSVFJY2F6RlRPbkdCYzNVR0dWdjRPSzJ2bkw4VkpyaUpOL1QxNjA0dGlNSHp4aGF1N3l3dkcxWTU1QTJTOXAzM0RBdGNmdHk4R3VWeWt4TDIzUFAxYms3dXZtVkZGbFhUZExvYzNHZXhRdkpaYWpuTklFeURJVnU1M2lXcFMzcGZiS3NBWUZVVUJzcTdISmlhVjNEYVhQeERvM0Rtb2tRT2szdkI4Wnc2b3d3dW5ueWl5OFpLTDNNaGdjUTZUQVpOMDhjYy9Yd3l1WVJBMU9KWFNXeEoxZkU4ZUE3SVJjTHQ2NmJwdHRvRlN1b08yWWNkNnVMV1lpUFhJL0hIWFE5NzVLK2MxU3BFS0xzM09IODQ1OTc3OHV0TjFwcGpMM01FZEhraFdHQVMxT2NSTkI4by9ROXJLUXJYUytOWTB1eTB1ak9JVzJXdE8rNFlWb0thUG8rL29yNTFLYXNqVGdsaytxTTVXODEvY1hvWnBkZG9MNWVCRWVhMU51cTZyYVJKcElFeWpLSXNjL3hJWTV4NTNySzJGdmRNaVFlcVJpYWVGclhjTnBjdkVQak1KcEgyeHBQU1NwTjd6MzlNSFIyVnV6dHpGb2orZnVMNXBkSGtneVRFL1RFTVZjUHIyd2VNVER6b2tYbFc4YW1XTmN4OU9oZE5NamM3Tm9ua05mOU5oZmlZNHc0eGpTU0RTRkNISk9pNmZNR3ZOUFhlSFlSeVYxOTVmaXBOTVVKdmczeXM2YWJnUmNXRFVmWHQ0WUMweTlnU0p2dTloMDdURXNJci92QjEzUGFzalljL0pwTXl6UEtsUC9CeUl0cm01cXU5UHhJcVFyeXBoR2Zrd1RLTU5hVUZyOG5zUzhhQ3pEVTlyZEhMRUdPZkZyWGNOcGN2RU5qV002S1p3bTlHM1ZwZXU4WXc1MDVNZlk1SzF1Q2dWaDFQTGhnYXlvZEpxZm5pV091SGw3VlBLSmcycExGNWJCWmZWWFYzSExzUzYxZVVaZXhmdTdybUY2YkMvSEI2UGJuRktQV09CNzFDaUhDdk5DeUpZNHVGOGRNNVNqNFZSTkppcFBNVGoyRUNZQ2FJT0FST3ptYmFMVGtDcU9zT29welNKc2w3VHR1bUxib1h2ZXpUb2lxalRpMW9qSWlnZXRmbFdXUWppOWI1T0xZV0Y1NGtDQndUaEtJZnZMZ1FVSHNmcm5DMkNjM05pVURSSFpwVkxKbzFPZWtydUcydVhpSHhvVHJpVURlOVVYd05MMmIwL2FHR1B2Y2JKck9USGdnbWc2VE4yVjVISFAyOEtybUVRWHpPRWFGemR0TDZyNmUwWFZsWVdkZnB1akNvNjZyUzJYS2EzTWhQdFphNHJMcGtTWDVZWjlEaU54eGJCRjkrU0tIY29EazdqQlFKU2xPQW1oZXRPSVlWRGdRbDM3M2xoK1VsVVozRG1tenBIM0hEZE5XZ05mOTRGc2RxaloyanErcWpFaHNHZHRmaUFEQzNjRW14T2lIcml2NmhuMTVlc1BJSndtVVlRVmFMRFZrODg5NTJqWURCQ21WR3NhMDAyb3FJcWxydUcwdTNxRlJJR2RsRjllREdoT2ZTQ2ZwZlY3YURpTW1NcWZWR0FtbE82b0pITHhaMFJCZ2N0TGxjY3pad3l1YVJ4ek1NaUY5NVl2bVNMUHYyUEF4VnhKT201a0NWYS9OaGZqUVBxS20xM3ZJRk1nUHV5Q0V5QjNIYU4vWTVGQTJrTHd3REZSSmloTUFHcTAxTTQ1aHE5TllFQm9HeUFDTmtEYmQ3VHQybUxZVVh2ZGphaEFqZTJXY2trUkxlMzMyQ01TQVhkaFNjeG82TlN2Y0pHOGUwVGxKb0d6SDlBVUM0YkpoNUhTRnVoRE9SeVNKSUp2VU5kdzJaL293djBPakdIcWlDZWU4b1NSSjd6QVVyVVE1SDFzMEh4SHFtQmxkMTBnTkFTYW5WaDdIbkQyOG9ubkV3VFRraWs3MjljUEQ5SDNQd3ZKSnc5Qnh0dWZ0bDE2YkMvR0IvdVF6di9UeFh6MmJpSmFrYXNVUUluY2N3MHNCY3BDOURwVHRxbHhkOVpNVUp3aWVlb2c2VTlYWkVHNjliZVdDa1ZRVzBxYTdmY2NPMDViUjUzNFF1dlRTanA1dktRSUl3V3Iya21YSTdMTkxHTFh1OGpwWWh6RzJudFY5STAya0NFVGZIaWlPeXpxUVlrbGd4anNTaHNnakZVUVNUK29hVHB1cjROQUE0cXpjRnozdkhSWW02UjJHY2tYS2k1Y1NlYjg5TUFZTTU0dk5vdXJ6eEJCZ0NvclFtVGtUTlBqMFRaZ3lVbFF6ajBpWUJ0UG81SjdxZDdqbFFLMlpxZnRubFd2RTE0NExVVTVWb3dtdnpZWDRVSnRUcktBeWM5UmtjUmxhSm9Tb0pJN04vOCtCZ05CVFMwaUptSklVSjNqM2I3ZmlHRm95T0laTFJHM2ZIdEttdTMzSER0TUc3WE0vbUh6SUFRcytPMWRzYWhxbXRLOUJacGZUL3M4L0tYaGdMVkt1UU50Y1I1aExFWWhOS3JmejREcVE0cElvUkdnZnMxV053S2RVY0dnUXUvZHNMbnRqL2NHOFpzeDhrdDR4SXRLaDQ3elE4THBVT3Roc2VHTW94VEVFbUVLYzhqam03T0hWekNNU3BvQlM2UVFnbStxR1JjZDRhNkN1Wm1jT2pZd3VsaW12T3c3eHdUaFdyNFQxa1dsTHNxTTZoeENWeERFTlo5bjBkTHE0ZWlwSmNaeGRvN1Z2eGJHZTZXU3JJNnArUjBpYjd2WWRPMHhiTUovN1FZYzJYQmNwTEJCUXAzNVZrV3ZwV1lzc282dGF1ekl6cG5PS1FKaDdtQXRjQXZFcUNsZEVtb29jZkhCdXVKSW1kUTIzelEwMHdvQkRvOU94dzF2b0FjSE4xNDgwQlpGSzBqdWR6Q3NmZkpNWU5UUU1IdDNiall3ck9ReVlnbTU1SE9zWUtETVpLU3FaUnl4TWw0aWhNdWh3WDlVQk9sOXo2WGUzMVIxbXdtdHpJVDUwZUt0NE41RVptS1JIa1E0aENzWXhFSkRiNG1uNGtoVEhXZCtNSVp1NXJ0Z3ArdFUwaktHN1E5cDB0Ky9ZWWRwaStOd1Arb0llSlZOWHMyYmZTNzIram1QZDR0d0xCRVp2eERZbTcvT0tJWUhvcHh5TUYzSUY1WFZEOG1sYlZ3UTByKzl5MjV5aHNvQkRveThpcU1PN3ZKRmlTRm5Xd1JCK0lHQTFEWkZFa2ZGVkVnTzdtUndHVEVHdlBJNDV0YjJPVXRreGd1WlJoUGwxcmFmSnUwMTVxcWZwS3IrbWhBZHI5VnBLZ2RoQ1lIanBjOGRoUGx0R3VLY0NLL2J6NyszZWZZSG01ajlBWHJPdmlsTVRZVVRPNSs0MVd6bzYzZFhaQkpocGltTVExakZrTStPWWpVMmp6QkpnR2xRS3liQTJuZTA3Qkpqdi9yYWp2OHpndkx0NzlMd0NMbitCei8zc0dPTXErbUVxczYwcFZmdWhoMjV4VE5PM09sTzgzdU5yRm9WTEVZaU9zWXU5SHp1WUQwbyt0c2pSaWs4UktLMXJPRzFPU29PL1hyTGJ0Q2dRRlZnZVYvVjl4VlNTM3JNK2VId1hKOXBvRlljU2ZidFZSZ1JUQ0ZVYXg5dzl2SXA1RkxYNXQ4bXRlaEV1ZTFOUjlLS21TMHJva0tXdHJ1SFZUczlTN1AxSHFxSXo0Yk81TUorNTkzNUlVVjAydGlQd0Y2U0hQTVR0RWN6dk4xV2x4RVFZVVNDT1FWbHFRNC85VStxeFlhWXBqdWtCeTRwbUhLUENPVVArNUxUcGF0OGh3UHdwZ28rSFVVOTduaHp5UkFXNzhMbWZkV3NORFhGcXhTWnN6OGM2VnRSak5YSExKWFZMdk43amF5cmlPcEVpVUFhSmpSbW9KUHJTSjIvTEpGMHB2U2d6MFlwUEVpaXRhN2hzVHVMSDJYWm9Eb0UySUxBOExoczNGcEpKZXMvb2UzbmliZXZUOHNOZ21rV2paYkVlRlV6QnNEU09sZmpMQ3VaUjBPWXMrZTJzcVo1eFFaamIxRkpYVE5HNW9MSlQrbDBhVDB4YzlrNnQvYzk1Vk9IRFJyL3FXYkhtMFYvTVBrOWhuVHA4UWphN3JNb3JDbHFvSG9HSXZRZjlvdTk1MmIvVEdqTElyRnQvWTVFQzA5ZFpJMkFDMHpuYWJNWjhqQTU5MXJMc3BmY2N2WHpmZ0l3blFTZW5UUU5IU3p3TG1BNXpocng2Ry84K3VKUmx5MDhaWk05WG5jSmc1a242M0UvVGVxWUJRUWs4ek1QZUgrc1kweFplQy8xZWZTbStpdDZUV2loRklMcUlocFg5dVErMFhsY3lyNlgrOW9yUVFiemlrd1JLN3hxeXphVE55VHpPbGtOekNkU0h3UEpZTVc0c0pKUDBUdi8wRGNjRlNuWFptRlVJTHFjTUIwMmRiTkhnKyt4Ky9yTWk3bktlZkRERkRhVnhMT3lJUXVaUmdMbUJZZE9pMm5IRjdWZWNxR01LNmFoU2UybkVzZkk1MTB5SWpjL21LdkNoejBYcWtlRTUxcjQ5aklaWEw2RVZPOFYyamhIVFVTY0NFZUxZL0JZMUQvMUpBMDFvdm1YNnFTU1k2WXBicHh0MVJoeUROVUpSYjZQWWlma1NkQkpNTFhzeEZhRk5mWk5xMzNTWVcvUXA1Yk5ZUmJpWnpvMi9RWFVLemN5WDh2WHJYajZPWGJZcDBmSHBWVlhVS2F6SjNXY09jK0wxSGw5VDhUWVNLUUxSYlpvdlovUExrSXRjMXo3Qm9MNkJLL3NpSDYzNE5JSFN1NGJBcTJ4T3kyTTd0R2lCTkFHZFN0STdqVjQ0YmtEbnArU2Z2V25TV2ZNaEk1T05ES1pnVWhySHdqMjhxbm5RWjlNd2RaSXpweDNIV3grbTVONDAxamZ0T09iNEZKTWdjQkRhdGZiWlhBVStmT3Zob3VDNnh4NTh2WWw4OVR4MVZGdUZiUXF2ZEw2TEVZZ1F4N1lPZitjOTg5OUlqdFlLcEJEejM2Z0xrMkNtSzY1N0FWQ01PTFpJbTNXMjllcnQ3RVZFL244MUJac0VVMHRiVEVWb1U5OUVwMkdzZlpOaG51ZFRuaGJaMzd1RVdXa2htR2llenBUUC9jRFVqUFdIcnJHaXhrblIvWUtyaWlxdVcrNG13NGZ2ajdiVjVYaTl4OWRVeEkxRWlrRDBXWmF2WkMvQWhIMTJqencwTUtqSzVKNWU3bzlYZkpwQTZWMURnRmMySjRXaGJ4a05kQ1plSUgyUFRpWHBIUXVjVUQyZDBNOTFEWnNSMUJ2V3cyU2pneW5ZbGNheGNBK3ZhaDdzMDF1TFJFYWNwcm5EcFZVYmw2S1BwdXJ1UnNmSHBmZXRxdjNla2lvK202dkFKMlByeFJjNGt4bnVxTTZSb3cxNEZicVdzMUxDdldweEJLSnpoKzg4MnFkMHQvSk9DbitpMkRYTDBtQW1LNDR0SzVweGJBZUtHdXhnMnA1bG56T21qV2t3S2JXeUkwS2IrbGE2QU1IYU54bG1rNDF5MEQ2dnBWYmM5Mjd2YXY0cTVYTS9xMVljNjVoQmk5L2ZNaC90SUhuV1AwYU01WXQ0dmNmWFZFS1lpUlNCYUdEKzJqeWJjRFU2aEN2V3BNMlcrK1hMOWRHS1R4UW91V3RJQ1pUTnlZSXNzeHhhdEVENmZpT1ZvbmVRbWNjd0NNZHJlNDRkb3B1dHN0SEJGTktVeHJGd0QyL3BieTlFd2R5Z2kwZzc2cUZlZERoRG95ejUyUjh0Tys3SVZUMEY5Y0VEaU1NWHgyYjFGcStzbmp2N2JDNmVENGoyOWZMbURuOFdINVBhMWhVNjdSN2VmQ3dDRWY1L2JJWEpDUFk4d1hMNCtjTGZYQ2JYMmpLSDFraUNtYXc0R3VPdCtkZzZGTlc0cDAxTHM0NStueUVOSnFOVzhoT2hUWDJuYXQ5VW1QUGlXZHNlT2FTem9lVmh6c2RBakdtVncrNFU0OWlXVVlIR0FMaytnaHNhdi9kMWhIeUxGamhlNy9FMU5YVWo1Zk9uSVlIWVF1a0R6MkRVNEFqV0RMSThTVWVSbDNreVh2R0pBaVYzRFNsRlgvc1VVV1E1dEhpQkpFSHJuS0ozU3VoUG9GcDZmTHRGbFdYVzVYeUY1a1lJVTNBdWpXUEJIbDdaUEpaM3dYTmRSYStXMllNWW1rYUw2c1I5YkFxODRsUkVON0FycU53WlkzeXBDcTFFTlpzYldQZGFtYTUrVkt5enk2NklUVVk2cUNyMkwrdmU2RXlFNU9mSXc0TGNxdlVjNTZrV2NGelQ0Uit4WXBkVlBDYk1aTVYxV2FzYTY0cDlBTHhadkk2SFJZdTJFQ01OcGlEaVBFVm9VOStuMmpjVjVtblJQazBlVWxyRmh3WTFVMWVxa3Z1aG8wZnpBSGloWWI1UW9COWVmU0xCWWJxa2VMM0gxelNocUhTS1FOUVBYVjNsM1FzZXBQakNNMWJTcFNYRkt6NVJvT1N1SVZXamJFNFdZR2ZtaWtwbjhRTHBlNHhVaXQ0Wm1SNTBpMVhidGtGVEpMdDBoQ2FQRWNJVUxDckVzWUZFeGM5VnpXT09UYUMyaUlqVEdBbythQlBFTjdyS2p5VzdMdlUvQTFWRTUyTTZwNHBab2k5dDJDNDJjaUdiRzZpNlBqNzBrUnoxQk9hTUVCSVRJanJjQlZyUGV3R0tmRlFpUXZKelpGZVFPckQySUI5ZzZ2MUhPcEFsd2t4VkhOczZ0T1pqVFNEY3VNTEJRNTIzaTlSRXRTbFVhYlp2S3N6bVJVNjB4NThtWE01UG14WExra1RBL1JpUnEyTXVJbkpxR0ZUSlZUYjJ6NjhxampYZ016SDYvNUJpR204ZThUVVZjU3VSSWhEdGRsK1dUck5KaXQvdWFXcFBFNjM0VklGU3U0YlVqdUZUWkpIbDBLSUZrbmZiNXhTOU0wcGlaVkdNeXd6aUM5YUFZb1F3QlU5dkhCc29ZQTRQWHRVOCtHYUltb1doaFFwRHArZkFKTjNIRVI5dmxlQnhvRk0xdTBjcVdaTHcyWnhOMmM3bHlXRUNJYVBWVGNKVFlKT1JqbjNSMmxmeXRZK2J0ekhZT1VGVHhBZmtzRXRzTERLaG9QSFNMcm1tZEprSU0xVnhmRm5SM0IvcllXeTNQQkJpS0ZOSmhDbklPVSsyL3V4Yy9nYmR2cWt3V3hjNDdTMCtUWCtudVdXWjUrcksrOXhQeDRwY2RvN1J3dGhLZW4yMm8ydjFqODkrZ0pDL0lsbkc2ejIrcHFSdG4xTUVnanprcVRKMEkwZ3YyYVN6UmtzUEU2SVZueXBRYXRlUU1taWJreVdaNWRDaUJWSzNXNGtVdlhOQ0FFaVBYN0RJSW5OR0x1V3lDeU9FS1JpajY3SnQ5VHdPK3JVWFk0NWo1MmpseXVheFNQbGd5aVhZWWYvdGFvRnBkSUdOaCthMjNmZk9rT0pZSVZlem1zMlY4QUhOVmYwQ2FmOGk1NEhKRXhOeTl2L2tlQjQvR3lGNTR3bVNQSjdhVmNOdFVZWnVmMzBnMG9rd1V4WEhseFhOT0xhSGhsUk9GcGw5QmpRUnBoRFdlWXJRcHJwUHQyOGl6QVV4djZRYlk0ejZUNVFibGVKdUppcTVIM3NnQXpJdEl2blRWWDVpeFRGOHVwV1FIeEs4NHZVZVg5TVVRNmRUQktKUDlLbGhJako1ZHdaSEkvdEF2T0pUQlVydEdsSTEydVpraWVYUTRnV1N0OXZuRkwwelNqTXRmRVhCYkFCSnY2bldoRkF5U3BpQ0lUcHl2dUg1bFZBUHIyd2VHOVNqWTRMQ0hEdDd1RzlKWURqR2lhTFRuZC9HYXBHN3FUanJzNjRqRTdLNUtENHNSQjhOQkcyMkZZajBvZzV0NGdwT24xUGJFN29zUGhVdE9TUFpVbHNEaXNNR1VTOTdsTU9jZlV2cjZGVnI2aDUzSWxGeFo0VUhOZmJIOXRDc2FwWU9vSmNZWXcvTS85WTZmTTJ2dXRGRmxWYlFKb1pnc24ycndnUVVzOUZQeWFHVjlyQVM3QXZ2Sks5N3Y4eVVuZ1B1eDRoY0hXdDJ4Z24yOVdidDhtb0JBb1kraDIxZXNWenZ1RzRLbEpYWG5JMXFvUlNCV0J3VGlPa3JuREpvY1JuWWp2d3ZpWFM4NGxNRlN1d2FFcnRoYzdMSWNtZ2VnV1I5N3psRjc1UXdIcmhmNjZIUDZxNGgyYlhNN1p4UndoUU0wWkhMNDVqUGc2OFRFbUVlVWl5Yzk2N2dCL1ArRlp4dzdLak5KSjZ2OWt0M2lYem9GTFcrakp1cXBKRHcyVncwbnl6RDdwTlVTQ2F4dVlTYzdlYjNCUXVJZkFVVkVJRU0vTlJTamhyZEYxL2paYVV3WjFxb1JBNC9uTHMxbDAxVTNJNklXRVljNjRIclJjbGxVVDZRVUFyemZJdmMvVVJDWGlIdnFINnVvRTJqZlN2Q0JDeXIwUmRGb0NsdUVUOFc4aE55MnlBZ2lNLzlMRnRMeVIxSEhNTlk4aEpuTVB2d0Z0L0FOZm4xcGRvcldIRnFDNlVJUk5jVjFRU3orR0ZrN1BySjRVY1dyL2hVZ1JLN2htd1B3K1pra2VYUXlnV1MxZjNuRkwxVHludVlDUE0zME5YWW1ET0VrekU0anhLbVlGTWF4d0k5UE00OERGbXk1OU80czY1OGFMTTRVekJyQjlJQmRQcnVUc0dQNjJzaU5TU2JXeVkzQnBMMnZ4Y0orSVExV1NiT0M4dUY1MXR5TmZ6WmFNa1ptWjdEajhIVGlSbGhHY3o1N3RFL2VkZUx1dFpESWc1VWlZcnI3SEthUmh5RFVjaHhEaHZ6OEdmQ3kyRE90UjVxWjlsL2t0OTRjeUFNRmxYUXB0RysxV0FDaE4zbzUzWTVMblIyZTJyK1R2TDZPOTcrQWVNNWpCTDhpZTZuSXgvMHVQOTJ4REc1cHl0NVVaVndveTNUTzJyYUFtVmxOV05iS0VVZytpaUVscUdWSDdoQm5KK1hvc1VyUGxXZ3hLNGhBUnMySjRzc2gxWXFrS3dkT0tmb0hhUlBzVG5RQW5TT2c3cDNkWnkySGtZZkpVekI4cmh4TE1vOGxGZ3FzVXJrMEduVml0aXFRbVRDOWo5bm9FYjNqVmhuMkhWZE1kOVVleUY1dXZIYTJoMVc5VmcrN0pFSzFWOFVDYmdKbGFhSnh0c2YzOUpQVDFtWHNua0RoSm44V2J0YVBDSjZYOVBoRkRjd2ZoMVlSUE13TjQ3YXVFNTMwcXhxTkRNOHhjbGxSWE4vckkrRzNKUThZWnEyOXZJdzE2OFBhTjExY3NUT05LMk9vV3NUeTFlcWZhdkJMRzEwdmNqT1ljK1IxOUpFejRqbFNwN0dUeHMyc1hWb1pIN1VjaUIwejAxTTkraTlYYldPcnlobGRPdTd6YkxMKzZ2RlY5ZlFaZVNEb3VLZXZONUxCYUxmclRING9HbktXMmhvQXRIMUJiM0MwY2tMdkdjTUx5VzJlTVZYRUdpSVhVUGlORzFPbExrZFdsNGdTY0J4SHByZTRjMDZmTUR6YWJTQW11TnpsaHRFcnAyYkVFWUJVOUNQakdPRlNCRmpIcVlJSXEyN2pYb2F6VkVyWElUZE9XTUFVRUNuQ0VCeit5cWpFNDBXMWJ6N1VINlVWby9sUTErQ05sNG9sWnk2dWRWNnVJMmpWYVBYeVhyMDNIWERrWU5qV1RVZUViMmo3NGhGTkQ0c1NYTHNuSU01My9vT1ZyeFJkS2hEVkp4Y1ZqVGoyRHFncWZhaUVidHQ0c3pCYkxSMjJWWEUyMHRtTlpZZXVqYk45cTBFazY3dHVoc2RabXNCdisvYWdHS0hxeXFPSCs2SE1rb083Y1RwM2VBV2ltT293K2FCNzN5SVJqMzdkbERvNU5jYWMzb3ZGd2cyYk8xTytWcG9hQUpoRDRsTkM2anc3SjF5dGNGSzg0aHlTL1JzSGZHS3J5RFFFTHVHQkd2YW5DaHpPN1M4UUpLQTR6dzB2ZFB4a0ZoT3dFZGdqT2V6S05NdG8wazBpRkhBRk5STDQ1amZYMGFaaHhaQXBuQ2JzTExpM29Dc0UzVkdjeG8rRHZxeHg0R0t4cUlaN2xScFJtMi83RmpTMWRoektWRjhxUE5aTVc5a2FheVkyY09TNTl6Ni9lMk5vdWRnbGN2dzZBa0txeFlyT1FlemJ1NGQ4Q0wyLzduV2VsWWU1bW5oaktBbDlhYVJ1SGVJaWx1K0ltZ2E2NG9iVUVKYkZOTzM3c2l1ek9DY2gzbWV2SjVkUlhseGkzZlkyclRhdHhMTXJMVFJEMno1c282SWFtaTBDNGJjTElteXNzTWVQMjJwTGtidjYrYW5KNHdZVm9MKzJxRHhJOWpjNkRoMDF3T2pOVmFQLytUMVhpNVF2cWF2aGRiQnBlU29KaEJhUmpvVjRGM09kYmtOeDVnQVh5aTBES3RjOFZVRUdpV2ZmUndBQUIycVNVUkJWR0xYRU1xM2JFNlVMVG9kV2w0Z1VkbDFXaTlST29xcjZaME9tVFlGaHoxS2ROdGdadzJtVlBrb1lBcmlwWEhNN3kranpFUGhWd2tFeDhzODQzcDlURlVMSitqbWJsdFZReHpMUFQwc0wvVkxBdHh6cU9LZHg1SFpoWm5QaitHVDNaZUxXQXdBd3JZVk1GaGhXUno3Z0JNT0ljODA3WU90OWtWSnpqV3dBYUk4cFg5cHg3ZUd6WG1ZL2ErSnlxdm1xeGU4YkdpS2syK2FzdmdrNGV3QW1oS1hqcVJXTkd3NnRMYTBlWk5jZyt6WTRyQmJocTFOcTMwcndXUnduSTNldCtQRmduelBCWUxMRmxEaTM5eUNOdHlIL2U1T3ovVHFOSTVkVmpSMDRueUxrdm91RnVlTTJSdXZRRzNta3E1YjBEdTc1QlNvU2dzTlRTQ01pSTBaS0V6V25Nek90K3lJeGNYcXh5cStpa0RaMExxRzFMMWxjNklRME9WbDQ1d1R5TGhTU0E1Tjc3QUwyVzN4M0NJYTRZcm1CYjFkMVRtVkdnVk1RYncwam5ralJaUjVLUGc2c2FnR1F1aXJMa2wxVlgrS2J1NjJWUlhFTWFWU1ZjZ1Nlai9PTGpkenZqM1pXRDZOVm5FSWJiNWxZUEJ6ZWdEamVpQVppNGlUb1Q1cGtLZUlNaDB0Y0JGREZxc3QxRXhwUjBhS1BBV2VUMUxjZ1lwSkdQVEsxanN3NGRJNHRtUnd6c09FTVhGM3UrcnMyOGFkNWNsWWJkcnRXd2ttWSs1czlDMGI5Nm1IQk03Z1dvVnZlNzZaajJOY1J6a1Z6TDI1ZS9qZEtHc1p6NGZLS3RDckVSaUs1c0hxT1FVNmRndWxDQVR6TWNJK2JNR2NWdHhmV0ZHZzZLTVZmMnlCa3JxR2FBamI1a1NoMjZIbEJCSjF3NmNVdmVQWmM3MkNDMFVaalVDM1l5NDZ1SThDcG1CVEdzZThQVHpLUEJ5QzlGWDB3V0I2eVZFaHRvaE80dGRVWlJBekIyR3FQTU5qdUNVVE5hT096K1ppK1R6Z1dOcWlMN1ZiQTF2TzAra0JERGlCWkJqUjUyOVJYMlRJZHFDbjdUekZMZ292R0lVNW1BMXl1TXV2d2pndUcvWHl5U1RGcVdCcDdvOHRtbkJwMzdoazhNekJwQy9uY1hTcmRqd3diZ2ttdzlya0pPejJyUVNURVhBMmVtN3o1WURjSnZCMkFsYnJjei9yMXF5MVpVOXBDL3B3WFllZUxlK2YxM3U1UVBtYTBTMlVKQkRnNmpubGxoNFVBU2VlcXQ0dnlFeG5vWExneEM2V0svN1lBaVYxRFlIWXRqbFI2SFpvT1lGNDNVWm5UZHhVZWtyU2U5UDA0SHZXQXJWcWVKdXpBMmJVQzVNK21JSkRhUnp6OWZBNDg2QWNYblFudWZYN3Q1VTB5MFErcnJqakgrcXJPMG9TZEcxTVd5alU5ckN6SW9Rd1IyZk9PdDczb0NQNVpKM0R0b1A0Z1pwK0doZWRMczI0SGtpR0VYV05LTFVCUGJYekZEc29YREVLY3pEQlFlejk0M21wd2dLWGNaK3ZzNFpnTGh3T0pDVmpQbllLeUpTMTBEaDJXVmJDT1FlVER2bzIyZVhsZ05zM2FPU1RJWml5dnQyK2xXQXlFcTVHejIrK29LMjRQUFFmamdlU3MrdnM2OWVnWXV3V1FvVzdMZ3Fpak01bEJFOWRDeTdCR2hibTljNXF1Z1E2ZmdzbENiU2NpMlBHeVBWMDdyVW1MbVM4NHZPaVI1dGNTdGVRTFdIYkhDOTFPN1M4UUx6dWp4V2JWcEtXNXlTOWR3d1BURGRnNUhJQ2lLODdaeWtPbUhFdlRQcGdDbEZLNDVpdmg4ZVpCemk4anh4OWM0dmNXSk42MDhMMkhmNVYxb281bzY5ZFVQVVdyYjZyaXRuRDhJWjJqUXRtMG1kejlMM0tDRDZueUxOTmlqSU5JWlhvc2l4emVnQjFOWndJSWFMZk43Z295V3dnTTZDWm56SW1hZWo0MWtTbmI4TkVYeEhEVmN6SjlVaFhrdFRuRk1YQkkrUVBFS2JZMjVKQmZqN1d0MkZtalY4WDg1ZXU1WGJsN1hGbk1LemV2cFZnTWh5dVJzOXZ2cXlyVm1rYTBkd2xocTlmb3k4WUQrZEF2SDBYQlZHR3B1YjZubnZpVTVXbDBpaHR6bGY2T2IyWENwVGxhMGEzVUpKQWUrWks2cGFGZlpuL0RXQk9BL0dLUDdaQUtWMURvSFg2RkZpZXc2SGxCV0lVL3NneFJNa3BJa3ZSTzZLU1NRNS9DS1d6YUpJck9pZFRSWmlSTDB6NllBcmlwWEhNNThIanpDUExYa3grRXgvSjNTTFhCcHdiWXFNY0s4TGVwSGo2UEdlK0ZtT2w3OUNWZUtwanR0SkJtYi9GdXNERCtUc0xlYS9OeGZIWk9ob0lzajhoRXpRUEljMHNMY3FTNDFnSUVSMU9xNFhyZFdRb1UrcXdkbW1DSHF2SVhHWXAvcE9EaWUwWllaSkZ3elB1OG4vUUsrdjRHOGdkeDhCUXh6RmFaY2xnbUlPcHJxQkRxYjAyVlJpYkNNQVVaSEx0V3gybUs0NGhUbHV6M1IwbGJ0OFZPUXlKZlAwYXpTOW0wN2dCcXRIelc0T0FUR0lVelJkSTFvMk9RdlZ1ekdrcVdQR3hXeWhKSUdoTDJUdTFiZTFQejZrdjdNeCtVb3FNYzd6aWp5M1FxSHlLMjZIbEJjSWZEZjd3cjZNVk53MmhuY2tVdmM5YVJvSWRETU5tdW9hMzBZd0xNSDB2VE9yYjhCYXNYTVV6QysxMGVSenJtSG80TUNORnBIbkFlZjRRWlFZZitrdWNLYnFON0xuNDdMb05CTGxHQzdvdk9mSk5zbWRxYWlQM29JS2lETmpHNEZRVjJ3bXZ6VVh4T1M4RnhJYmN3Q0NPVCtJWU9aRjB1YlJpcmZLU0VDS1l1dmJyZmVHbzdrZWg2dXpMeUZ3MkdPUmhkdVZvQS9NeGRaTlJYeVpURkRmelcrcjR0OEJJTXlCTG56MVQ4d0xxVDY5SVhqam5ZY3BMR0tNdXlYVGxjMGliakdDK2ZhdkRkRFU2R3VxeWlSZjVmWjV2R3RIY3JDSFR2bjROYmVpaEcxMVVrVGU1emxBeEMzcU5GaXEyUlEwNkh6UHQxcWwzbDBESGI2RWtnWFlNZTZkeFRFOVk5dFR3Y2xINkhTcGp2T0tkb29OQzBPUlN1Z1p2aHJ6TjhkSURwMFBMQzBTWDNNbHJUUC9ON3k3OHB1aDl4dmJncHd5Ym9jT25Dd1ZtQmIxbnZoY216ZHQ5TUVXOThqaFczc01qelNPN1gzU29ubHltZ0hvdmNyNlFWSThhSldRNmFTZzdsbVFsY2U2Yld6eklYTXBkNTlsMVo3UG5xbnB0TG9wUDg4WkEwSnczUnc0UVV2YXB4Mm1lVGcrZ0x3ZFRJVVIwUHFaNmJWTnNkZUNzM1ZzSG1TWE5wd0R6YlVmQ0NESHUrSXF1VjBpbEs0NlJ4REJOTFdNQm1lRE4vMFY3VXpNdHdKU1hFS1BiTWwzNTNJK3hvMEw3Vm9icGFuVDRwQ3NjNzh3S1BjOHZ2NXBuczU1L0Z1VWRuMkt1cUo5NVFrYXBWdEMyVG5DQXpGVG9RMTFxdms0TnlCaGt1dlh1RXNoZEV3eURMZVJ6VkVHQkZzMU92bXc0bGhuOUJaYWRpNGJjMFlvL3ZrRHBYYU5nYzB5QWRWTldKVkplb096bVcxN3pLeGpER0wxSDFiVVNLWG8vYTlnWmlKNDFMSTA2Y3RXTk5jTUN6TTRsZmhGU09hcnJHMzB3UmEzeU9OWXY2K0d4NXBIdEhYRkZBdjgrWTRkdXM4TDV3amdkSS8zblFINzNjYlFtOE1vVGFGNlNhZHJ2T1NkVkloSzRJQmN5ODVkMDNtdHpNWHdXZEg5Wk1OMEdoQlRjRzhhbzJPVUJOSmh3S29TSWpzVjJKWms5WWZjNGE5L1VSZWFLck1FK2VlQ0FTYTlqWkg1UjF5dWtraFhIS1pweGJOWEFUdWNGYmMzVXJVMWNYNVZhMW5YalV3Y1JkbFJzMzhvd1hZM2VsOTBpTzdocUE5YVBROW5sTXVmcjEvQzkyZ1l4RUNrT0Z5VVZuQ0g5Q3MxaWZxR0hOdWlsYXZ5RmEyNjl1d1J5MXdTSllBc2xDUVNERndObXNGbzJIRXYveGdBbDdPaGZraW1jb3hWL2ZJR1N1MGJSNXBnQVBlVlNESG5jQXFYR3NaQWg1ZVpqQzBaWWc5bkpwUVVmVE84TGsrYU5Qdk1ROWNyaldHa1BqemFQbHVoRTRNSE42Q1lWYitDN2NuM1h4QjJSQnMyTHF0cFcyZmgxMWRuczZqNmU4TnBjREo5MTdUak95d2tZSmEzWGc4L3FHc243WXlGRThFbFBVUktpVzdNQk4reGYrNmFXYldadW1KVEVvaFh2RkZHWlNGWWNKMlRHc1hYaFdPa1ZDR3JPYnN0Z29ueE5JcXArRG1tVFVpeTJiMldZTHJjUHF4MXd3RDNlUFhnR3YwWmJxVEl6NGUzWEhVTnIwRTF4UW4yMit3cEpyQ2QwUngyUEd0cWdsNW9qQTdmZVhRSzVhN0orRUdpaEpJRXcrdGN6MEk3MkM3UEdTSGZ2aWhRWjUyakZIMStnNUs1UnREa213S3JWTkZJbXAwQ3BjU3dMR05LQ3NaQUlJTFBHWUlJT3BmY2xPSDNPdzR4K1lkSnJIcHcrK25ISmpLV3NoOGViaHh3WlFxeXJqTnVpbWo5aXpMZWtCVHhHQ2oyUE9XaDJxK085QkU2eWF5NmRsM0h4Mmx3RW56bERsTk44K1BzWjFtOGg1R1hPOUl3eEtuWjVnREpvcnZJUW9qbnlKWDFiU3d3aCtyQXMyYzRZYUlsZEV4OU1TcU5YTmo3Z0RGSVZKMkRDVzZnd0R4OTZTUlRUS01wSEJWNllDeDN5N2ZLT1k1eEQyZ1JKUi90V2htazFldU5IR1ZDOStTTCtVRlRDQjZaaTlKRVg2ZG5icjlGb0Exa1pGcWpVS2N2b0Z0Syt5TWhkYWt3OGRPRUIwbGRwQlovZUxZRzhOYk9JRmtvVHFLWHRoejZkZGtVSXQyRXNqblkyYVdHODRuMml4d2lVMmpVY05zZWt5amswbjBESmNhem5OeVRRRjRwbXB4bGpnWTNPNk5lTWl5VXd5OS9iTSs2bFNhOTU4THJsY2F5c2g4ZWJoOXd1TnVPWTZFSG9LOHl5Y29EanMzREcwaS9UOGF0OG1tUHV6WGhDVWgvUVovaFJOcS9OUmZDNXorZ3YvQ3NWNThsaEd5QTJWTEJldjExanNqMkFMbzlOQlJHMWhJNUJVRDJRc0FOTkxBa08xR2t4eUY2WXRISkxCQkp4WS82VXFqaEJ6NHhqbUV5cTRRbHNoSzA5ZTJBdWZNOWRoSHhmSGxlVmZGQ2JHWGFqTlVIeEZaS0tNSE1QcWU2eHQ1cmdCd1RoV2YwdUhlT0VLSGxGczNTa3ZQMGFhbE1Hc0tnR2p0bmYvYXR0VG9uYXhFV2V4RXlHQjB4YXBxVHNJN09FQ2g2OTV3VHkxSXhyb1NTQnpOZnQwSnh5TFhxK1JZWGdSNE83MVdqRkp3dVUyalVjTnNja2dYaW1RL01KbEJ6SFFvYlUwbllHYk9ma21CMXBtSjBWeDBwZ2JxZ2dzR2VFVE41aTFxL1hQSGpOUWh4VDlsN1N3eXVZeDZwWVY4Ukd4MlhHRFIxMGpiUHRLWFBqK2VxL1czb3hBZDFST2ovUTNkVzBxRlU3dHVGMEJaYnkyaHdXSWRTaWhadFBvN3VpQ2ZZWUVEVExKWlJ0S1gvRWg0TzhXbW9jQ3lMYW83ejVBWC9MM1JOR1NIeHVnM0lVY3ExNFlhSWlkditGd3hQa2NxZEV4VWxxWmh5RFExWERrejUzcDlSTmxXbVRMbUNRVjIxTFNzYzVINmQ5NmZpZ0NremI3VVAvZFA0SnNVV1RpRW04UXQ4azVucXFLdFlKYjc4RzNSVlpkVjM1QjR4S3hTWVNIY2FJN29LT3VjbXJkcFdwMGo5SDVKM1RvM2Rib1BRV1NoSW8yOUdSRzhMSmVQeUE2cmYwSVlRQjVJeFh2RWYwT0pOTDdCb09uOExhS2VmUXZBSWx4N0dRSWUyUkpRYUsvOXdrVFFuWkEyRkI0bklaekhXMVd0RDBML3g0ellNenljY3hiZThsL3JLQ2VYeitsbDNHQkU1MGhTWEFiSjhsR2kxN1Vzb0txLzNzYUFvd0xkRWRFV25NOFFxYU1qbU9CZm1jUHZ5bVQ3RGpNWS81bDI5aEN6SjBkSHNWMHJRa3JobnpNZWJrT0JaQ2RLQmNMUDM3YlI3SFo4Z1BEcVIrVWNqYXd3OFR0WGVJOHpWU1NjZjdJUlI2dDFwM0tHMGdSZ3BYMWJvaVhLS0t0OHZjblFaZ2Z2Wk41UHEyZ2xROUVZUlpiRjh3cVFyVGJIUndwSnBCTTRqVjV1WmxDellFZnJaVlVNaDQrelZ1cDhiSERqbVN4QjRmbUs2eE12cHNvb2hqZlNJTnMzbjlQZUlXWnJZMEJQajFiZ3JrcjVsRnRGQ1NRRFErWFJIb0Vabmx3TFh6Rk40dC84ZGovc0lITzh3VWR5QTU2b1VWbnk2UVA0NEJpTUNyUDBwRFgwOVN2c3RwYzdnbDU5QzhBaVhIc1pBaDdTaTRWSmltTkNXa055QktteGJ5b3d3bXlwZDRqYjQwVG5GSDd1UTFEMTRYb1VXdXliR0NkYUpJZ28ya3B4MVJWdDA4YUhqbVhRZ0d0OGxJd3R6a3NFbXlxSG9HclF2aW5nUFZIWUhUSkV4TlE1cDFPWDIvelFYNXdOMGF4eVh3b1o3aU1nYUJoN0ovN1pockFhWUhLQWZsdVJKQ2RFNi8rdHFUQ3MrNldnOTl3QnVBdmg4bUtuUUN5a3RVbkJRUmphYjdBTVk4RkJzT2RDTTJnd2pDM0xJdG1OOGQvUnZTSm4wQ3pqaG8rK0tvQ3ROczlDYVh0eWRYYmVmbElnVW5UWjl2YVl0a3ljbmZyL2VVUGpCOHZ5eElyRUtHSlphbW5ZSkxnZEdrdElvem1xV2NyL24xYmdya3J3bW13UlpLRW9pK1dTZ0NNeDA4N1RJcDJiLytRRkp4c0lGU00xYng2UUlsZGcybnpVR3VuRVB6Q3BRY3h6QllrNkhCYVVobmpXNkxkMzhOSDdjT3JiZDVNOURmTXBqb1JQdThGbXEwZWNyNTZ6Y1BkZ3RvR2M4ZzhHODlMSEZpemg2T0NHUWNVZVlCZllpZ0JkVnkybnM1cnB4aHRkK3UrdGRhOGJlQXVCM1NtTXFsWFZMMjFITGlmcHRESjdsZDNPdmtRME9uY2F5Z0xpYmtORjd2L05rcUY3ZlIzUlVVNk1uMEFFWnhoV1FBVWRZVnI1M1Q0WnRjWE5rNGJFc09YVEh1ODhPTWVNd3NUWEVTRHZYYmVoME5QWFdKWDRHbE1YY2Jna25WdmF1SVZVOEV0T2xvWC9Db0N0TnM5QzFtL1BQa2NhSmJQUEN3RFhyTEd1ZmExM2pPMzYvUGtNTUJyd2ZzYStKK05McUlhZkJKUjl1c0ZKZmI0dktjL2hBaDdVUDBMci9lVFlIOE5UbXBYY0hJZlVvU2lFNDI1YWg0V1UzdFY0MU9LYnBCdE9MVEJVcnJHbTZiZytweURzMHJVSG9jQ3hoUzFoSGpJZHFtbjFOVFltVDYwSDJibHZLakRHYjBDNU4rODJCTUZ0VXFQZWZaQllUTFBPbjA0S3ZWemFPaGgzM0xmT0NFeGN1SStDSlFsSjN1a3o0YVBtVlRWS0pSVnBvMGluTE5Ya0lwWUhNQlBudVdRaGdTaUVkQkxLL3NjSEhOcGRoaHhMRUFvbXpuYU1CRnZVK092T25rNitsQ2ZOcEpMOUMwSHlaOVd2RVo0cGFTVTVyaUZORWVBSDFZNWZia3VBcTdSQU5hR29KSmgrUFdVRXlSaWtzRXRPbG9YMHEzSWt6VDdVUGVKYnliZHgwVHpnRW9XWHNoeUovbER3a2hWWHI0Ky9WOFMyNlFyV3ZGTEVQSlM1emc4c1A3UEtISFpSZ3pIOUxZUlk4dHNVTGoxN3Nwa0w4bXBSbHFvVFNCNk1JaTl3Q1lTTjFPK1lrMzRpQ3pPSmlCOUdJVm55NVFXdGNvc2JtQ1EvTUtsQjdIUW9iMEFMazJZTXFtUml3SHpMU2dENjIzeFJXY3ZEQlp0Y0FMazM3em9CVG1xSDAvZ2RIaVA0YTk0NzhoQlRnZEtXQXg1aEZqSG5RSldIUWNRYkd4ZXF1eGhtOHdyNVJFTysyeUd6YjBsZ3BkRUpCellWeWoyZVQ1bUo4UERaWG1RYjNCUERsQ3Q3cjVDQzZKS25DMnRZUmZkWmdlUUJWV1N2Z1IwY2tDajFsekxkbUFJTi9rSHdsajIvaDhBODBQRThxVDRiQU1YS0N6aG1CU3NqTWYvTjRPVTkvTGZ1QVBPQnVFMlFzMEJjWHlhV1VBSnFyMnJWN0R5Y1QvK21HNjJwZlNyZ2pUYlBRZDlqL1dxNWZSdjFkQTZRWEd3SXRTYnVxUG5OR3M2d2owNnczQ1ozaVE3SXE4dlFrdE03MWlJQ1Y2OVovb2ZrbTd5dlVCcTB0NytENU4rZlZ1Q3VTdlNXbUZXaWhOSUwxdzJWYzJDNDdtd1JhOW9oV2ZMbEJTMXlpenVZSkQ4d3FFMW9jWDhoOXBlbTkwMU9DNEtZZE9qRjhUcW05cnpsNllyRnB1TXFWdjVTay96UC8zd1gvenpTM1cySGQvNzIvOXZyaVhRaEQyVHBlbGRsbXhqaFI5VmwvOXhKZ0hCbmlzR3FVRXovcUQyZno3ampCUldHS1VVMzVlek9NWFduMVhrVm0xQ0ZPRCtJcTZWcFlJMkJ5K2Rzd2VQWER6d2FLWWRXeFRMcjBiKzlrQ1hkM2JRL0Q0NGpMM0twSzk2UUZrV2NXekZ4Rm9yWk52d1c5ank3VGsyUlo1SG1Yek5pd3J0V2tpQUJQK2RJblZLdjlKVWh3bmE2eWd5R2M5OEFEaGdJRy9oaE05dk5xa0ZSYjF0Sk5tcXg1ZWJUcmJsM0tvQnROczlMUGtIMmJaLzhJZzRUd2tiZnlSWWIyVWJ1NHpDYlNvY1BqN05lMWxWK2c5ZlJIUGFCcUtsdkh5TEhuMUFDV1lkUHdEZWtVY0x5RFhhZmlheDBEMnRieklxM2RUb1BRV1NoT0lqU3ArQ0tBL1Q4aDNDSEU2VnEva1hpQmU4VjdSS1llUXlTVjFqVktiWXd0TWhrUHpDalNFT0JZd0pEcVlld1hWUnVNYnpka0RHN2JvUFhwcWFUNkR4LzB3UlVNcVN0RSsvT1p4WURhMU5ITEQzdW4zNnZNZXZMcDVaQjhuMTVoelo5QStUUWptWXBzN3BvZTFNY2ZuR3F2a1dkdlpnaDRVNE5hWnpzOFpCTEFWNEg5eW5OVU4yWnlYRDkxTk1BOUdjYUVGS2FrM25tbVJlNHkvcldFWExRL0FTaXIvZUJHQkdwelJkLzdhWDRKSE10OFF4a0Q3Mmg5ODRwY0JkbGN3OU1LY01aeGdDY0FreFhHYU41TmJicjMzbGErODY5NWJXaktPQWRXMVgvdmZXR21Rd3lrdlRFb0dxOG5oV1hlSkRDajJhdFBadnBSV05aaFdvMytFSEhiWjdQaXg1S2pGUFlGRzExVE5vOHZ5S1grL3pySlBrOE5memREeDFGb2hDSHpEalUxSnBrbXUvVDQxaEFkbEFUdnZFZkprcW5mVjdsNjlXd0o1YTFMaW9SWktGQ2pMUGtMSWs2aElUNUVpZGMxT0tWZC9vaFdmTEZCUzF5aTFPZmIvQlJlbGlEajdCQnBDSEFzWlV2WjM0Rk4rL3hQL29tTzZlTUE2TUhlOEF6Q3BORGNSdlhCQTgvbkRieDRIaDdlKzdwWDh1UGNXR2NkTWUzZjA4S3JtOGRGdjdaTHJiUVBYdTU5STduNEN4dnJtdk5PNFhDazVpMDUzRHlIUEtyOXBOU1plaG13dUMvUEpJMWg0YnVzTmJWbzQ4OFJEK2Y2cHJHTjVBRmxZOFJ4Q2hPQk9ELzIvMEpUK243Wlk0ZUdIRlRNZnpLWjZSRUJWenlkR29Eaks0anpEZWJpcjJQbGdzaHUwNzFYM1ZFbUV0T21tVlFtbTNlZ2Z2ZlBvTnhuUnIyczlsU2NVaXhtOWVLSEtDZ2wvdjBiMTUyUFMzU0tIS25MWkZPYlJMWEE4YTJBVk45N0VTc2x0cXRpbmQxc2dYMDNLQkdNb2UxSEM0a3gzNTNJRitheGZJTlIrSHdOL1cvNitYRDVhOGFrQ2phaHIwRyt4V0kzcUVXZ1ljU3hnU0ZuMkk5eG1MQmZQSnYvMkdNa0RrN1lRdHNKekRXVm5nK1poVnkvbUludDRPVXphWTI1OHFFQTRzSzlYcUY5U01QKzRPdzlmOXY2U2k3VDRmRXQrUXR4VEtXaHpXWkNQaDNyaGt1MEJDcGZqQ2tLSTV0OTd6OUhMUDVtak5mKzR1OGd6bjdTZEszVm5aOGdiM1JlTTBsRXBidll0M1Z1ZjNEWVl1Wk96WHkvS3NTeWhobUh1cW9IU2tEYmR0MGZDWkRkSE4zcFRQRXZvWmlsS3cvMzZyYzl0UGZQSmEyVkVHbys3aHp6ek53cFgzL3JjN3VITE1KR0xPYUlFaW02aFZJR0ErSVYzSGQ3OVgyT1FsOVNKVW55MFFLUHFHbEVPalVzNGxEaVcrUTBKM3k1Nzd6MkhkeGRNNlgxSEYwclU3Q3FlRDcwd0dUWVBGMW16N0hnOTNLVFErQm02SjVZN0FzT3pYTzBSWjhNMk4xUUFVUjVncUJ5UFE2ekhkNmRtZnR0ejg1Z1ZsMFBTNk1yRkNEek9JeGNsYzNXbUpodmI2R2ZGQnMvanZhT045SDZkckpnWWdlSmJhUElDUlNrK1hxREpkZzNXdXNPSlk4bUdFa0VBKzRGdGI3WEptd2VGaDkzQVhIVEdJeE1wR3hwZW1hdGZITFBOeFhpQTZrSU0rWTZ6NHZtak03NzkxekVyTGljaXpPclBlUkhpV05wOExFZDVCTm5ZUnUrSlp3bTdqNFE0RnQ5Q2szZFVVWXFQRjJpeVhZTVo4TW1KWThhRGdPNnVOM256WUxpMnhPSjQ0MjhKbU5qMlhYSWpua1RwRExrOFRyYXhMbTJjbUFxOGVtSTdZL0ZxNFpJdUdMUGlOR09Xd2loT2dNVHVpM0QvdVNyVGs0MXM5TFB5SVEvMUpSMm5DRTM5L1JQbjlURVV4Z2dVMzBJVEZ5aE84ZkVDVGJacnNQYVBpbU9UTjZTWUZ5WW5iaDY4UStINW0wMmEycEwvTjdrUm1rankrOGIwYS80UnpSaFl4bmlBTWNEd3NqZ3JaOUFibHp6MXhxeTRIQkk0RmJHWmpHZHN2NXE3T0czWnlFYnZpWmNmNS96cnBPdit5K01RUGthZytCYWF1RUJ4aW84WGFMSmRneGxBVEJ5YnVONHAwdkFMazFNQms3M1NTcGNSNFc3WVkvejA0MWRUdFE1MDV6NXIrREg5eEhpQU1VRXBaZE1USzNiWjNrcHBIVndZcitKeVNHQk9YK05GZUd6WE4yM00zVGVSYkZ5am41WFBpSjczenk5UGY5ZEVoRENaeGdnVTMwS1RGaWhTOGZFQ1RiWnJzSWFLaVdPVDFqc0ZHdkhDNURUQXBGRDVQbnhmYnNkRHc3ZlQ0a2ZuRWVNQkpxeVpzL0k3OTUreG4vS2RNQ3liL1FKNTZqWXZ3ZlIrMDc0MmRibTRSdTg5bXdOdnJOdVBMVStkT0hGZlZ6czVMUlNwK0pNakVDd21KbzVOZzJIRnZEQTVEVGlCWVptdEk2N0s3WGhNejhjNkE1b1NMUWdZeGtmdnBndVlSdE1qdDlDamhaY20xblRwdEtYVS83NHRrMmxZNXZlcUo2clI4V1ZGcG5lb1hjNkh2VVFuZVRGS29KUFNRdEdLUHlrQ1VjczRJWEVzNm9YSlNWcTZ3WHVQMFAzcmp0ekc2TW4xUmFQS295ZlptL3FIRXVnbjl1UWhwanpUMkR3YllwVWFUNytLZWN3MG91U1lvaG9kM1VRZXZzZEVwMExLS0lGT1NndEZLLzZrQ0VSTjVJVEVzYWozOWlacjhqL2NGdng3N1BuRXJ2ajZDQlM4TWxsZ0UrUGUrTkx2dlFpdTZua3YrZEpnWWhqQ2pJMXU3WDl1TGt4cWxEVm1DWC9KdlIvNHU4OVJZb2loSGR2bzV2RGhhZ3poU2RXSkZRZ2ZyRDRSTFJTditCTWlFRE9Na3hISG90N2JtNVNoYzc0UHFHbFhrMzNJZFpWOTV6dlRuOUdmTEx4SmNGOUhFT1BIRkcrQW9BT29ZNm9YN041QmJ2dkpySUZQRnExTW9pMmplYTRyYmZvYmZVUFZJK045RXlSYUVsRXhWcUFzT3hrdFZFSHhKME1nMWs0bkk0NUZ2YmRYMVVDSFczOUw3YTQwMlh5c2Y1SFJuMjNSUmNaSDU3SE9Qb3Q3N3oyM0VMOUxtNmgyNkw4RXlNUC8zTnhFWVlMNXgvRTkwaFpoSC9lZk5CUVAvOWhHNzB1bDQ3emlvVGZ4UzdFQ0FlaUphS0VxaWo4UkFqRUxPUkZ4TE82OXZjbGFmSWZ0aWxFTVdLaGF5YkxUL0ZOSGUrcFBheVlMcitaKzhqWHcxcmUwRGwvK2hKTXZ4eU5YZ2tkY0M1MFlnVTVFSEl0N2IyK3kzUU54YkpNaldHVVBLRGE2RDI1bmMzdmtvY0ZrY2RYY2F3M1VHcWcxOEFqWHdFbUlZNUh2N1UyMnBSQzlCaHhCaTdEbkJUNVBEdkUzSzk4cENpY0xydVplYTZEV1FLMkJSNjRHVGtJY2kzeHZiN0tOMUQvOGRnNEFHdVhiUWY4UmZ6N20rNXVWeWVLdHVkY2FxRFZRYStBUm9vRlp0UncydFFKRnY3YzNVUW5PeUljRThGbmd5eE5GVWpPdk5WQnJvTmJBbzBvRCtGZStsU2tYR005TnlHT0tYNWljay84UE5lMHYrRXg1YTlmd2FnM1VHcWcxVUVVRFgvckNUeU5JWFAvWWU3NVU1YTR4MTQxL2IyL013SExzMXZtL2dwNkU3eTNra05mWldnTzFCbW9ObkZRTllFMVJIdUpSdTJtVVpFTml4UG55TkFJVW1PWTdoKzhmWko5Wm52b1BNVTJ4RG10b3RRWnFEZFFhcUthQldYeXA4OTdYM1hVdlBwRTZ4WEdzYjhTeGxXb0NqcmYyUW9lUVcvQjE0UFo0MmRiY2FnM1VHcWcxVUd1ZzFzQndOREQvK0R2Sk03OTdRSW45ZjUvdjE4NzJqZlN3QUFBQUFFbEZUa1N1UW1DQyIKfQo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ZzZ2VUMGdNQzQzT1Nzd0xqSTRlRjh4TFRBdU16bDRYeklyTUM0MU9YaGZNeXN4TGpBMGVGOHhlRjh6S3pBdU56UjRYeko0WHpNck1TNHdNbmhmTWw0eUt6RXVNVGQ0WHpOZU1nb2dYRjA9IiwKICAgIkxhdGV4SW1nQmFzZTY0IiA6ICJpVkJPUncwS0dnb0FBQUFOU1VoRVVnQUFDdkFBQUFCZkJBTUFBQURHbmc4ZUFBQUFNRkJNVkVYLy8vOEFBQUFBQUFBQUFBQUFBQUFBQUFBQUFBQUFBQUFBQUFBQUFBQUFBQUFBQUFBQUFBQUFBQUFBQUFBQUFBQXYzYUI3QUFBQUQzUlNUbE1BWnJ2dnEwUXl6ZDEybVNLSlZCQmh6TXI3QUFBQUNYQklXWE1BQUE3RUFBQU94QUdWS3c0YkFBQWdBRWxFUVZSNEFlMTlmWkFrU1hWZnplN043TzdOYnU4S01BcGppeG5yWkhGQ3NtYk5Jbk53cCt2UlIvaHNMRHdqWkJ3S1FKb0pDRmtnaFQwcnpoZ2tzSHE1UTdxVENMdlhJcEFkZ2UxZUErWnNJS0xuT0dHd3djd0lURmhDUmpNV2hMQ3RnRzYwZ002SDBTemJKM2J1ZzB2Lzh2dWpzbDVsVDgzMDFDaXEvdWpLeW56NTNpOWZ2dmNxTXl1ck9zdWFvOUZBbzRGR0EwZGJBOU1QdEhmZnZGejdOaHdSbUxYWFl3T3cwVUNqZ1Jwb1lLck5jSXgrdndaUUtBaEhCQ2JWaEthczBVQ2pnVVlEVWdPejNkMTNmUFNWWGNiTzFWb2pSd1JtclhYWWdHczAwR2lnTGhwWTIxMEZsRk9NUFZvWFJGRWNSd1JtRkh1VDJXaWcwVUNqQVU4RHMrM3ZGOWRyakMxNkJmVzZPQ0l3NjZXMEJrMmpnVVlETmRYQWlSc1MyRFJqMzZncFJBN3JpTUNzc1FZYmFJMEdHZzNVUndPRHB4U1dKY2FHOVlFVklqa2lNRVBZelhXamdVWURqUVlpR2xpNG9qSTNHTHNjS2E5SjFoR0JXUk50TlRBYURUUWFxTFVHV215MEtRR2VZT3hTYmFFZUVaaTExVjhEck5GQW80RTZhV0NHc2Nja250T002VldIT2dHVVdJNEl6UG9wcmtIVWFLRFJRQTAxZ0dkcTZ1bmFGR05QMUJDZ2hIUkVZTlpXZncyd1JnT05CdXFrZ1ZuR3JrczhaeGo3c3pvaDg3QWNFWmdlNXVhaTBVQ2pnVVlEQlJyb3NtL0pFb3g0djFsQVU0UHNJd0t6QnBwcUlEUWFhRFJRZncxOGNGZTlLb3gzMStxNzFKQWRFWmoxNys4R1lhT0JSZ04xMHNBeHhzN1hDVThCbGlNQ3N3QjlrOTFvb05GQW93RlhBMmNadStKZTF6UjlSR0RXVkhzTnJFWURqUWJxcFlFZVkrdjFRaFJGY3lnd0Z4YWpXSnJNUmdPSG80R0ZHci9yRk5kSWlRc2RVNXRhNDVYL1hPZTIyZU9UYmw5SlowVGhIQlRNMXJOdUhiM3VONk1pczZ4YjlCbUxyOS9WM2YyZTZ2Y3JVamd3dFo1eDkraStsd3dEZEYrL3EzM2JSRDlnLzZWM2RWL3dQYXNCQ3VmeTZ3L2NPN3JuTTBNbkI4blc1OTdJN25tbm4zZXdWeVRNMTY0YTRhMi9hSktIQVJQQ1gzMjdneUJNRWtaeG1zMkgxRFc0SmdBVExpU0JiNm05VlRWb2hnZGg1Z0xsM1RGTGkvdXF4OVM3d0thRzgxN0dYaTVvbU9Eb1cxcGhQQ3VXdlM4d0kreG5GaGpyTXZhV1NCR3lHTnY5c2QvOUY5L3hCWDE4VVpIOUxMNGdqN0xsZUsza1hGcDRsazBESEpkenp1UDRLcEhKM3V0bEh1UUZCTzdtVURnQ1h5b0JQZXFwWTZZamNuL0ZvVHZnSkEyenYvdHNKZi9NMHE1Rk1ubVlrRDJ0ZHhSWkhEWkZHY1VhdTJnSjY1S2lBQmU3a0VRL285OG1xRXRqTkk0VnRxMlQrWFBNMHVLK21xOXJjamJZYU4xYzdEVkJ3Z1RUd05MZ3hkRjRSb2pmRjVoNS9xMGw5cFpoOXZVTyt5ZjVzaXpEZTNQK29iWi8vQlpqdi9EekgrcXo2OE5ZcmVROFduaVd6UzZ4R3k5K0RoQ01ManM4LzVoZGY4ZkhQL1FialAxZEovTWdrMTltaUZtdHo3TWJxM0VwSDJZM1B2UHpIL3FYZUNQSEllRFluL25SbHpNbVB6NGFyN212dVNVdys0ejkrbC80ZVBhMWYvZ0pkOS82NUdHaXphMCtFWGhKbytqV01QQ1NnQXRkU0hYOXlab0cza2NZRVhoamxoYjNWY3JBTy91d2k1ZUVtYmUwb25oMjBEQWovQitTTDA2ZmFVZi9od1B2bHZqSE5jRUNyOVA5RFNSbUZ4ZzFZNHhJQzdKbzRaZ21pSUg0VkFmdnVneE4xZW4yWStMaUVUWmFOcGtIbVpodHk0OG9mYmJnODZGVDdFa0I2TFBtSlhTT1pvV05Wbkg2NEg3YzFqbS8wcU1NSmdLdk9UWU50NG5EaE9UVzJ4a1JlQ21qd052OUZ3MzB1aVFvd0ZsVzRFSWEvRlk5QSsvL2JST0JOMnBwVVYvVnJZeWRiMmFzc3YrU01DRTB0TFNTempnb21CRytNMjExWTFQV0U1REEwUDNqc2lDWVl6ZUdQSEZUdGFoU0lodzJLMWVZc2RGYUJIb2hPMXZSUWZnMUUzcmg4TlVxU21oN2t6RHNiKy94b2JqQVM0WjJld3hXaG41WjVDNVZ2RGxaT1NXcE1waE80SDNTc0pvOHpDeDdjQUdLVWk4dkdTQW1RUnJGUmcwREx3azR5d3BjU0xVWE5xTStYR0FVVUlQRTdOUFFROFVqM3BpbHhYMlZha3ZQOFdtS3JyaXNCR2JFMHVqT2lFcXFEalBLOXFyK1VoQUc0ZHQ1aXB0NEJ6aUhOQklFd2pzbGJhZFNWQ2tSbnEyTlZxV1lGU3cyckN0ME15YTR0YnBNbGF1aWd6bTExSUEzeTlhaTRlS01VZHpBR2ZMMjJHZ284Snl3MEE4R24rSmFCak56QXU4NWcyVGlNUC9QdTdyQ25nb0RMMmtVblJvR1hoSXdINXo0aHg5bjhXVkVQOFAwektFbHpyenZWb2s0RWc4RXFLaWxSWDJWYXNNVTJ4MVM1V1ZscFRCamxrWjNSa3hrVlpneG5qeXZZNlp1dmRpS3kwbmZhTlFiZml0bWtyQkJtODNVKzR2a2l2d1M0YTIyWHNqZ013UVY2clBqMWxDdnNrc2svLzBwUEdIYWlCdk9hcDduVmJNZmlHdHJXUkpnTVVaOS93Tmptb3Y1U252Sm9iVlpCdE1KdkhZNWYvSXdlZmkvNDhQRWlKY3lDajcxMlNkbGp0TUJ6MXFucUNuQXFCZDNJYzJ3ZHlpQmwyd1FsZ0RZNlBjNjBZR1lnQjJ6dExpdjZsYkd6bk5zUHBidDVsV0RHYk0wdWpOYzJUcWRBRk9Uam5PR0phdElrUjAzOGNWaGNCYWQ0QjdidkF4VGJyMy9EcDEwemlFUGsydmtWcGt5NFRjWmJObVMvVWZTclNlTWxDazlYRGM1QjVIbzZSQ2FaZTJZMi9mWTgxZWxYRDZSbVpmSmgreXFRNzlnYVZnU2p2RkxhN01NcGcyOEw3UXlKdy96M2ZmLzBqTXpqUE9LUnJ5a1VXeEF3UmN0K2dtbFpuU25SdVdSZ0ZFajZrS2FFMStkc2dNSm5YdlFaN3BCTjk5MjM3OWJ4WWpNVE9SQ09ERkxpL3RxV05PNXhvTVI1eXFhckFnelptbGtaOFJBSk1DTVZTdk5PODdNeGlJWWtBaXJYcDJOM1QvOHVNMVlrWC9IRExmUndRK0djNmN0ejZVR2hudXVDQmxsd3RkMGVNK3lIUmpvc3VEUmNyMmdTL0tQeWR4RFh0dU9xM3V4ZU5FMWcxdit6RlJwQm5hN3JtUnQ2RVdIUGNqMnF0RGFMSU9aOVVlQWgrTVhIS2FkaWNNVXdvbkFTeHBGWitrd0F1OFphd0NPNm5TU0JBeWlxQXZweWljZVBZekFTemRJWW9ObDVNT0JMSXBaV3RSWGRTdGo1ems3cW9vVjg3eUtNQVhid05MSXpvamhTSUFacTFhYXQyWEhqSWloNTNQMEsycStMQXBhYlVrd2NLeS9TOTY0NWtZNWprNUdtZkNGcHd3eG4vNWNGRmVuMktiSnpYcXhxYjh0M3BjVWhyR1hOU1BFVUowMDV4YWdxZmpQay9KeElOWkd6RUFHMDV0TlExMGxRV3F6REdhVzljOC8rSjQzM3ZkalgzUWdUQjZtRkI2NGc0TW9vNHhpYW5kRG00RmI1YURUVXhISHNESXB3SndxNmtLNit0emJIRVBSbVFkK3Boc2t4WGNLQTIvVTBxSytTalJraXIyTktKVkYxV0JLSG9HbGtaMFJBWlFDTTFLdFBLdnRMT3gyN1pUYVZPeTVzZmdtRmVZd3hOdlVGUDFJS05KbFdVYUdDa3pjdjJsSVk4TFpvaW0yWThrVDd0ckdtbnRoaVBjM2NkeFoyRVVNWFE2NWMyaHNLSE9Sa2hNb0VKcVpGRzRhcmhiRCt1blhwRGJMWVBMQW14TTFlWmdTUXVBT0xpN0tLSGEraVpuUFJaZDZJbWs2QUZDQU9ieW9DeW5jTGZhUGpsN2dqVnBhMUZlSjN1bkpyVW5rWXd0YTc1SjU4ZjFCbGdlV1JuVkdERzBLekZpOXNqdzhXN2xtYVBwTXJpU1lEQ1NXcmpoWGN6S1dvSktkaFF3aW9jaFdJVU5GbVhBTXgzN1JzR3JyRFFObjNWaTdZKzhBaG5LL0V5dU1HWmFJb1l2bVFpV0N3Q3VYUjFESkxHS2lIZTY4SWF5ZmZrMXFzd3htTlBCT0hxWnNiZUFPamdwSW8xaTRVci9BU3dMbURZdTVrRzd3c2NjeFNUSlRJNTE3NE9kcUVTMW1hWEZmTFc3SUtlVkhKL1dhWll5MEdrekpNYkEwcWpNaUVKSmdSdXFWWm1GM2hSMUE5SndJbzJ0MnRuVUt6OVFVTFovMnIrdnN0VWdvMG1VbEk5NHk0WFo1QVF3WHRJRnV1S0h2ckh0aHhlNXJDaStnR1g1WUI3YzNLcDBMZGFnRkNMN1VJRzlPZmJQWUs5Nyt5OS9SZE9WeHptVGdMWVVaRy9GT0hxWnNiK0FPamhJb281Z2E4YlYrYTdCT3RRTk5rZ0dBQWl4UXhWeEl3NTA3ZndRRGI4elM0cjZxbTVrLzk5Ujg4R3plblN3eHFYZEYxbkVHZ2JhbVRRV1dSbldHcldSU1NUQU45UmlKczI3WUhFUjJLTmdJbStGUnRBeTNtR3JvcWJWNDZtVlhZbk9TeVZCUkp2d1k1SmhQOUd6aFFyQmZjMFBmSkVhOGRqK0ZlQXZKSURLTjdldkJ1SGc3VkphM25mOVA1ZUY0YUtnckpFaHRsc0tNQmQ3Snc1VE5EOXpCMFFsbEZGZi9ySWFCbHdJczJoVnpJZFhnVm52NUNBYmVtS1hGZmRYcFZ6OTVTazliMTZqYjZBRUVYcUl6ZklUaUtnMW1wR0pwMXNCdWV1S3ZCK1RHankwN3k4NnlMUlZ6TnR4QUFydjdWckVZTWxTVUNZZDM2bi9GdzloWkMxMHhXOWtnZGtWM1lER0VxaVdZUk5uTkZWaFd5QTllTWViWmxGSXc3WlRMMW55WGtMMGY0V0s3S2d4ZW45Sm1PY3hJNEowOFRLV0c0c0E3SUN4eTRVb05BeThGbUxjMjZrSktEY2NlUjdFem9WTFpCMzZxRk5HaWxoYjMxY0tHOVBUYTI5WmlJVTJXVllLcCtQcVdSblZHQkVnYXpFakYwcXd0RXpOQXVwTi9DRFJ0WjlrWXppMUtmaXNJSklZekFxOTVpbVF5VFlJS0ZYaCtyUU1XNkNQQ2VXY2ErYkJ2ZWJmYWNLUFlsbnNITTFMM05ZRm51TGFCY0pQOHRvYnN2LzYwa29pVkNQa2NqVWRnTzRuQ3hlWitZS0swbVFBei8zQnQ4akNWR254M2NIVkRHTVdaMGJDR2daY0FMTm9WZFNIVjRzR2RSekR3UmkwdDdxdHV4N3JwVS9vMTFLL1lEVU51dVVydmYrQ2xPaU1QSUJGbXZtSjVUc2ZaS3NWM2V0dFJtcW83dER4T3d1N0ZNVUFnTWRsWWR5QmVrcUJDUlZZbUhDTkpPNzdrUWxlNVZLQjh6RWh2bThCc3N2WTdBWk95OGpLZ0dCWkw0Qk91VFY2TVVZRVRlTnZtdFlyaXFpa2xsRFlUWU9ZRDcrUmhxbVlXQjk1T3NVVmV4ZFJxcDNacnZBUmcyZGloN1ZyalFqS3IxZDQrZ29FM2FtbHhYN1V0OTFNOWRvRWY4SXY4SmlHSGN2OERiemEwN0lQT3NBVW1sUWpUMEkrUlFNdnRKQmdoVGM4QVlpeVdkR0VQdFF3Qk5pUkZ4b0M2bUFvVlBJaVJ3dmw0VE12TTVuQXg1R3pSNytaemtGUFVNb2ZHVVBFTXJUaHJLUkMrWE13UXRCSWtIL3JhRVc4M1A1VW81a0dVVU5wTWdKa1B2Sk9IcVZwWEhIaWh1Q0tqV0Zxc1krQWxBT2U2MHJpUUxMa0p5MVpIYjZraGFtbHhYODBwUUdaZ3pHeU85UUlhbm4wQWdkZVJGblNHVTZLU2VaaFBheitmOFA0OGg4SWN2c1puT1dId2FpZlZ1VHBuekhSNUM3Vk1NUUl2TVFha1FrVzU4TDR6K2pGQytTaHRwSHp6S3BzM1FMS1AzYnI3VjhUVng3cTdMN0haVlZNYlR2VG43d3diTlVRWUQ3UUdlWjlkTXdSZGR5cFJBU2FselFTWStjQTdlWmhLSjRXQmx6Q0thVDdqMmdsR3ZNbmFuUDFFOTU1elhQcnM3N0MzS3ZOUllFcFBWQUFnQU9mNFdoZVNSU3QzNWdOdmNvT3EyRHZWSUkyNjQ5NEJkU1kveHkwdDZxdWNQS0o0N3N2NjRDUkZSeVdZaW1taHBRV2RrUUx6WjlsdGRncWV2WjJZNlJlMVNPZnorOVNxdnVCZjg4QXR1T2k0dXF0TGVxaWwwMklBdW15dXdnUVZLc3FGejN6aTl3ekRCVE95YmtQODlhRW82T2pWRDF5OWlyRzJXQlE0elVZeVllcFdTcXlvNTJXU1NUZi9BTkxoanRLTDR0SWZTbmFjMkYwRkpxWE5CSmo1d0R0NW1FcFpoZTVBR01WeFB2SFkwUnFXakpLMU9iUEE4TUwwWmRUYVloZWMrN25DUTUrb0FFQUF6akcxTGlTTHNOSVFqbmlURzFUSjNxa0dhZFF3V3NDTEhIRkxpL3NxOWxMbUZTODJ2ak41bUtBU0VYU3dJMTYvTTFKZ1RyUDNaM1BzaWtLS1FRczNwNzBkK0JpcjgzUUtnWmNJNGd0bXEvTUF0WXc4dUJBQmdBb1Y0d2dYUTAyMXVXQU9FdVUyczJQT20yOVQ3QzNyK0YrRGVlejQvZXZEN0tWR1B3Ym9YaE1RWjFxTy84K2lsbXZoaE9xcGdiOTQyckhMeEpWZ1V0cE1nTWtENy9SL2U4NXozMmxVTVhtWVNuUmg0Q1dNb2orUHluN2dUZGZtM081ZnloN2g1bjFzOUd6OG41VGRwMkowUVNTb09FVUF6bkcwTGlTS2J1YmU1aTgxcERjb25USUhvK0ljdnR6UzJzNUdvSWppdWRYcGd4anBWWVNwbWwxb2FYNW5wTUJjdzUzL3JBazVXQis0RWxGdFdoWWY4YXdiVWdUZTRodlFsQld6Z2xxbUVnKzhtK1lxVEZDaFlnemg4aStJMUZMck1VaGs3RTBRdFRCYU5RTDdmSy9iS1F6WmIrTFAyNzdkNk1jUTdEWFJDd1B2cFVKTytOVFg3YktRajRPdUdicU9Yb0hBMjJOVllGTGFUSUNKd1B0ZmdNdDVIM0R5TUpWT0N0MmgyQ2lteFlxV0gzaVR0WG16MkhiWVk0dlowa1U0ZE1lWjU1bGVLazVRZ2JjWWNJNmY0MEtpYklVL3l2WURiM0tEcWhrUzFTQU51MU0wNHUyVk9RUWYwU3BmelNvcHZoSk0xWTRpUy9NN0l3VW1meFNLVlFFOU50Mkl2UFdnZFZkNjl0NUI0MHNOeGMvSmRvVGRDNDRRYVFNdkt0bVFuQk5JaFlveGhNdlArSitYN0Z0dGlPVEQ3TmM0MzlrNExZZWFiYmE5QmM4Q2EySzFPb2VTek9pSGRxWmdSQ3AxMmU2NnpPWXJmOWNNQlliSmFvaFZEU2FselFTWS9mTTNzeGY5MGZEQkx0UC92emw1bUVvblJlN0FlODRmQ2hpTFBDbDJrWHVCTjEyYlcrS0dlSng5NnpTL0xVTlhtNlp6RWhKVUFDZ0duR1BzdUpBbzY1N0R5UXU4NlExS3A4ekJRQWJWSUUzZktRcThwWmJHbnh4b0o2bWsrRW93VlR1S0xNM3ZqQlNZTjNFZlBtdEM1Snk3U3F1Vmxucm1tMEJVcUVBVllMUUJOV1N4OUpqSjhkNWNPNHRLaTZZb1RGQ2hZZ3poL0F1UzlnYnpFYVF4T0grdFdORlZFdWZrVUxQUGZwVTNhRUN1Vm9jZzZlc2xML0IyM0lBYVZQeEo1eGJVZHArbkFhMmFVbFdEU1drekFXYi85dTQvNDVBUks2NG82Qk9IcWVRV3VZUDR1NGE0UllxVkJuK3BJVm1iVS9LMmZEUGJYWHRDN3ZWYlZFQ1NUbFFBR01PS0hSZmlZc1ZLZ3g5NGt4dVVwVlBHV2tnMVNOUEQwcmQxMmp1WFdwcmpxOVVVWHdtbXdseGthVjVuSk1GYzR4T1VEYk9WQUdydzFJS0xyNzZzNkhoRlFNcG43WEV6RHdpemFYTVBFNDVyYXdFSlgxZ3RPS2hRa1M0Y3pBZk9Na2hyQVRKeFhMZlFaOVhtakI0Yjhmc1NDUFp0eEF0ZWNGWjlkSW9DYitzLzRXK3F2bHVUOFVHVnFjWEhsWEtDVWhFbXBjMEVtUDJSQ3Y4OWZSK1lQRXlsb0NKM3lBcU5Za2FhM0k3emNDMWRteHR5VnlLV0JkcFhzTXlML3RnMFBaV1FvQUpBSWVBY1g5ZUZlQ0cvQi9najN2UUdwVk55R2JtRGFwQW1ocVhIQTIrcHBRMnNyMVpUZkNXWXFoMEZsdVozUmhMTWhVMndYREhodG0wV0hiVEcxRlFjMXBVL0xtc2llYzViemRBbk1GY256U0JKamhpV2Rja0FRaTdxaTl5WkNoWHB3c0cyNis0dDRPdHFPUGovSEt2amhJcXpjekxldFoxdEJKcGtyK2VjbmZFYlgrNjRoUVA2WHBzOWNCRHdod255UlkrS01DbHRKc0RzNjNDRFVkcWloRHB4bUVwREJlNGdnK0s2VVNQSTlBclhTVG5qMm5Hc0xWMmJuVTNCVWowSTR5TXlZNzlHRnBHZ0FrQzZGYnN1eElWMUwvTmZkNmtodlVIcGxGeEc3cUFhcElrN3lZRTNkQWpIVjZzcHZoSk0xWTRDUy9NN0l3V212UE9icitCaU5DVXRVdXNMRDY1aFYwWEh2Q1hqS1c0MVE1UGxtTG5KMDRtQit6aWliYWY5NHY5azloNTQwNFR6UlNsdjc0UmNiR0NiR2wwMmQxNG1lM0w0alNpMGFNb3FKc0RMc2F5T2QyVlk0MjgzY2V6YTNXOXdidlZsQ3psRGtJRzNJc3lTd0ZzR3M2OW5BWEIyQlc3aU1KWEdDdHlCc0VpK2RJOWp4d204eWRyRVY4M0VnUnMybjNuQTZzbUg2WkxZK2FVQ3dCNWRDRTh0cEVtNGdUZTVRVlh0bldxUWJqY3NmVnVudlhPWlF6aStXbEh4bFdBcXpBV1c1c1d6SkpoeVpjaU1jOUZLK3pGeEpldEhlQkNJSHJ2TG5nckZxdTdRWkZHQjEvdVBuWjVkSk9SdkZMQkxoa1dZb0VLRkw4Ni9DdmxjOVgxRkRlcHRjOXJuWkkyK0hNdDhSRC9NQ3ZuczRicmpoVnIveW1QMzFkOWg3Sy9xSFBnNFgvTVFCNktiMmk1U0VTYWxUUitZZjZWd3FOaUZxeTI5d2pSeG1BcEtnVHZJNXd4RFJlUmVxWlVHTC9BbWEvTzR1czFnY1p1dk9jeDJuZW1ia1VVa3FBRGcyNjEvNWJQMFhFaXZOSGdqM3VRR1plbVVQZ1oxUlRWSVY0QUp4UU92YjF2K0ZhL3MrR3BGeFZlQ3FkcFJZR2xlWnlUQlBNczNhbUJReTA4NE1HdThKbE43K2ZYdGhGK3R4OW40Zi9tR1NISmUwWW5oOWFWNEplUlNvU0paT1Bnc09RTWRYRDRkNzByd1E4ZTJNL3JaTis3R0FzdFBGYlJERkk3MzB3a0RyMW03emZIcDJaZVpjVVBTbVBpNmtBeThWV0ZTMmt5QSthV2hScnhtMURscG1BcEJnVHU0b1paVFdvdFVLdzF1NEUzWDVrQlpLMGFuMXpqYjZUL2l2K2tIRlFDU3JkaDNJYjNTNEFiZTlBYWxVOFliU1RWSTE0QkJiZXUwZHk2ek5NZFhLeXErRWt5Rk9XNXBmbWNrd1Z6anBvTmJ0N0FnOGJSLzNsUExXQmZXc0hrMTM0WThSc2U5Y1RVV0xmVTNGSTdoei9yMnVNYWJMRnpjYUhhSEZ0QnIySytvWmQ1L0xqT1A2VW0wWGt5MXRGaEY2eXk3bCtPbVlXZE9xUFd0THVDRkRZeWpWWlUzc091SUN6QkZNYThrWUw3OGJuYmZwd0oydWN1U3dKc0tVMWlObWllTkNmT1ZkN1BiL3ZaNkRwaWZRY0ZVbEhGM1FHR1JVZlF1eVpvNzF0b0liUWFkTGg2TG9QNVpXMWx5eTZiL2UzdjAxbmVxaThJVEZRQ0tBT2VZK1M2VW5kcVZGTTVTQTlHZ3dEd0l5cVFlb2hxa2djUFN0M1hhTzZPQXNqUU14WXl2Rml2ZTQxaDBVUW1tWWhxM05MOHprbUJ1WFFGSEREa1hKZU1OYisxVDVxWC84Z1VxNjBiY2hvYnh5Z01kNkdWeDMzeXVjZVhUcURRZnI0UmN5Z2VUaFdmWnc0eXBFTXNsbmVZajNROUNyb2x6WjVVbFJGYThzK3duaVRmckNvSGJnZ1hheml3aFVnTjdSOEs5OGFJc20zNnlyM1kxRk1OOHVtak5IVU9QVys2QzB1WTRNUGs4U2UwREh3L21KOW51ZDdiWmplVWNNaStEZ3FrSTQrNkF3Z0tqbU5XUEdIYU1Xck5pYllLUDErbmF4amRDWnpuZFp2ZmN3dGpyUGZqNUN5b0FGQURPTXdsY2FFUGQrWnpBVzl5ZzBEeUtLZE42aUdxUVJ0NHBDcndsbHViNmFxSGl0UkQ2WEFtbVloMjNOTDh6a21DK2xBZktGVE9jbXF1eWpiZkl6UFBxNlBqQkZhMDVKNGhhRng1aDVpYVFyN1pmZ1hlQjNSaGE3Z3ZpVnZ4WkNOWXg4ZVpOV2VvTXhRMzVINFRlWmtyU0VpVjI1akhoWHFpalVrYy93THA2WjErdFVCZkMvQWo3dFZkOENFdkU1bm1jeDlWY1VCRnRISmg0dzgvY1lzZUIrV3IyWHF5UTl0bjFvWUVVUzFBd0ZYM2NIVkJZRU1mMFUzeDNxYUZRbTJEamQvb0hsTlNCN1IyUk05TitmRFhqYi9OOXZ5SW9PRkVCb0FCd25sUGdRdXBCdXJ2VVVOaWduSGtVVWliMkVOVWdqYnl6eDhEcittcVI0cldNa25NbG1JcDMzTkw4emtpSHVjVDBBdUtTMlZkVzBvaG9zVzgxSitHT1VUTCtsemFiWGtsSExUMGMreFlHVDM1WjYyZWNYY1Q5a1hQeE1uN1BzRWVxY1BIYTJpL2JlbjhpMXpsYWFIcTRzb0R4MnpWTGlOVFhmdnpkSUxyczVlbUxEN25RYlBydkR6V0JQUHNSclJ0SzhJaWhKM2FueWtHUHI0cmt3amFRNnJVUWtSUENuR0cveXZON2tWdFlzamJIZ1NrMmlad1RVUGpjZmxXa3ltRk95ODl4WWk3cFREOGtsMlNZa3B4TFZROHBWSVkrRlJoRjc1SWkyTEVqWGwwbDFHWnhwL2NEKzE1NWRNaVpyTmk1c2VicGI0Wi9PZnNCYXg4dmU0VWxRcW9Bc0VmREx3SVgwaXNOYnVEVmRjSUdGWnRIU0VuMGtMZTduMnFRUnRGSkM3emR3Q0h3MnByanE0cFpxSGd0STNKMlgwS29CRlB4amxwYTBCa2FSamxNNjhobWU0T3VQTmFaUjAwYkRZc0RMenA0MjJPTWlzdkltTzFlNFlaMzJTMjdpb3lDNHpHWExuaEpxVmc0bjhIckY2UTVnNDRhVkU2ano1bi9mQnBNTHJveWVQdmVHdURUNVZ4ZzlOREwxNHB3U1ErcnhUVmtYdE1jSXVlT21jUHpCNEtDMDBjZTUrOXplRTBQWVQ0a2g1QXdoOXcycDJSdGpnV1Q3eXhlVlBEVFlWNVZkNCtlV1dneUdraUdxV3BFM1lHWDhSNWJOMnkxVVppVkJuZkVxNmxDYlJaM2V0Y0gzbXB2Q2g0WS8zdFd3ek5iYlFBcE9DNkxXdW9uRHRpbGtPbkFoZlJLUXl6d2hnMHFObytRa3VpaDVBWnA2SjNRNTNVQmJXbStyNm82Z2VJMXA4aDUvMkFxNWxGTEN6cEQ0eWlGQ2I5UkswVFJSVTNOcC93TUFHcTh3Mm5SalFVajNyT3VOd2kybjJYWHY1aDlaZWx4OFRSazI1VzBBaTRGaHhzKzVmYldWVk96V0RnZkxDd2FPcmltRG1MOG5YQjNuVi9zOHR5MGxIRGpDMi85VGRUMlBFV1hvMDN4UTdOWGhIMmpiSjdScFFOdkR5eVhWY1V6YmZiWGhxMi9oMXRESnhqZjdRU1RoTTVGV1dWRnIrQW9EamdocStqd3RUa1dUQXhhemI2VWRKaGJ1MUtSZ0w5dEVZclVTaEZJNTBia1ZvbTZBeWVJV3lUK20wd2RrSzJVcFhONExONDBGMGdVZGpxV1U3Mkp4Mm4yYTZJZThuUERiNjZob21QZWxSWUg3RkxJOUZuZmhmRDNjZkp3MW5oVlRxNUJ4ZVlSTnAzb29lUUdhUlNkZkMvTG9qN2xFTDZ2S2w2aDRyV0l5SG4vWUNybVVVc0xPaU1aSnU2eWx5UnhiQnV2WXBOeTRtdDlxNFlRc1U4OWFqVlpLakhJUitSUGNyUEVCOGw1d0Z4MzZXOXE4NUxvb2IvTklzbFRoV2NQZWY0eXNKNzNHa2d4THNtWkRtellNNUNLQXUvcGJoUWpHNzNKVkJXSlhtaG5sL3h5NzJvTlBFMWdPTjNtRW41UVJPc25YTEtCRC9PTWZxU0pmbjNLcFVNNldadTljV0JDSjNiZ25nb3owMTg1aGkyYk5pcTR5VEFWZmRRZGVGbmNLT2JPcTNxeEVXK2dUVUVaN2ZUd0NjQnhmVXZ1K0NOaHdlRkhvS0w0c2J1c3dmQnpITEJMSWRNRHo0WDBsbjMvelRWVkM2U3VDTUk4QWtxcWg3TFVCbW5vbmFMQTI2TXN6ZmRWeFN0VXZCWVJPKzhiVE1VOGFtblFXMFIyT1V3RTdFMVpFYTU2TGNJaU5RdHgydys4OG0yYVhIVzdwbXlMZnU1Vzl2eHpZb09GWG0rMlpTWkZQV2RKRmQ1cXF5ZDVrbXZiUWR3SC9xRVJKajQ3NVZ6SlpOUUhjMVRGR1hPaG5WMHNwdVVibHB3eCtNeTd1cU1mQW5YYmppOUZYY0IyZVpqeFhObjhoZExtV0RDaEV5ZkVKOExFWHpWSjh5Z3pPZ3FtYW5mVUhYaFoxQ2hhTmhEdDVJTitvRTBoSWRycEdKeDZ6b0xPa24yNTVQZUh3bWhQMUVPZUtHQmIxYVI4RjlveDYxbVJFVy9RSU1JOEFzcmtIcUlhcEJGM2lnSXZaV21CcnlwZW9lSzFpTEp6SlppS2VkVFMvTTdRTU1waERreTR4RTE3WHRmYnc1a1A3SmROUFRETHJUSEt3c0toc0FpOEJaVjRWY29IVTRVLzdFMEVwOXoxWHI3WXNHM3c4NkZsL3M0UjlVR25UbGx5eFc0UkEybmJXL2JJMWVYai8veldoTEJTQUhPSDNhRVlkWXFtSExLYzBtWXB6TmE3bjJlNkdoSGV1VC9vVnBUQWhGdkxDZEZCQnQ2b1VaalE0Nzh5ckhBSDJoUzUwVTVINThoQXF5b2k4RjRTeVNxQk53cFlDWEJQV25reXo2dzB4Tlo0Z3dZUjVoRlFKdmRRcFloR1dacnZxN3I5b2VLUlAvMUFlL2ZOeGg0MVlYQ3VCRlB4aWdaZXZ6TzAxQmhNZjUvM0F0T0R6QTA5VzlLVnh6dkRQcDNBQlVOOE1sb2Z4dVV2S0RwVU84R0RJNmNJU1NwVUpBclBPcU5WaCtrSkx3ejN2S2RyMGJXa3FBODZETXVTYTk0S0lCUzJTZFJBTitkdlhvRGxMVE9ITUNIaHN1UzU1US9nUTBHVU5rdGh3cXpNTFlHclB2ZW1lUmxNUEMyVXk5OTRubm9waE9aZVV6QVZYZFFkZUZuVUtQQXY2UHJZQ1lLbm1Ldm5yVGJhNmFpN3FmbndNMjRnVXU4TDlQME93L0R6YmowdkhRWHNVWWdMMzRYNEg5V3JBMW9QQmd2cDVoRlNKdmNRMVNBTnJPT0dCcDNKejVTbCtiNnFhNFdLeDhTbURRdGtvOS9YRlBGekpaaUtaY3pTL000d3N2TXdzUXJuN2ZPMks1c0RNL1kxMWNkS29QWG5USVd6WG9neDJXSTdsN2VVNmhSbEt4RVh0dVdrRDZZSlA4WnV0L3o0a09lYWM0a1lNRzh2bzRzMFVSKzBkVXBUMElvSldNT3hHdzBBQUJaRFNVUkJWQm5HRk02ZFN0YWR1Y1VPSllFbjlDUHgzcDJ6UENLKzdtWm1tcHdGVkhoUnNwb0wxc3RscnZtbHRGa0tjd3VHcmpueGFCR3VKbWN3UnhKbTlzaUZUY0VBSVh4UmM0cWRLWmlLUHVZT3NnZ2djaGE1aEV6L2NHd2d2ZE1IN3ZRTzBscnZ2a1BLN09admxncW5QSkVCQU1CeWdMM2E0Z0p6TThlRkVQTER3MVlKRzdSU2FCNGhaWElQa1ExU1NEcDVTNWNsaEtVRnZxcmJOQWdVajkxUXUrLzQ2Q3U3cnVZMHJYdXVCRk14aWxtYTN4bEdZZzVtdU04YmJxT2Z3dlpqcTFNenpxWkRQL2tLSTBRbG9OM0xKbThuTnYva3BmQzAvS0JDVmVzRjY1ZUdtMGlRUHBnbXZMODdWRHgvaWlkV3ZORVc1c3lYVkNsT1dLVEpoUk0raHJKTnRMVEpLZlNjSE9qeEdueFV1QjVVWFhHMHd6MHE5NEFTejE5TXlPTjFRNWdiNXU0eENDM1VGMFZwc3hSbUI5QldGVDhlWTYvNXZNVmpJaEttb1llZExKdUxTSUtDcWNoajdpQ0xBTk4ybDdMSUpjRDFEd2Q4cUUzQkp0cnAvWUw1QkRyVnV4SG1ta1FHZ0U0RWNJNUQ0RUprNEEwYnRGRm9IaUdsRVZ2V1EyU0RGQmUwYTlzd2RCT0VwUVcrcW12bEZMKzJ1NG95K0FXeFNnbUNTakNWOEppbEZjU3pITXlWUjRlY3l3cFRJUWlBZFh6cFJ0WUFXbTFXZUZpYmxyaTIzTm5YV3NRYkJkbU9OK2lUTmZYdmttdDNPdE9jU1I5TUVuN2E3dFlYejlIbTNDRXUvK1Q1SlNPTVc3ZHpwZktqUG1qcmxLWndlN1IzSFREem5vdWh0bEQzcW1MRFI3eTV3QXMzczZFYmhDRk1YQ3NUbjdPeFVUSDBUcFEyeTJEeWpYQW1YbUtvbEo4OWw4RTBVTFlpUm1jS2thQmdLcnFZTzhpaW1GRTg2MzNtUUN0ZWhJc3JpZzlPb1RaRlNiVFQ4YzlNdHBxVGd1cm1uY3Q4a2d3QU1jQjVGanVlQzAyWjlyenZQK0N1eks5c2xiQkJ4ZVlSVWhvZVpUMUVOa2h4NlJpck5HeGxvdGpTUWwvVkZVUEZ6N2JscTRKckpWT25TakNWOEppbCtaMmhVY0pEZlB2STdmT0doNXlYMUxoWGV5NHRjdmx3cHVpWU4xSmtZdUEySFJjWGczSjV1ZUpaalUvU0xSaEdTQ3JTQjVPRXo5MFlLb0d6WWp6Vzg2ZTVQUmN5RkhwRkVrOHRxa3BpMWZDeXVkaERBa0hLM3BkeEVheklpZWZ3WnUwUTNaeVBTdkFQZmFNVThrT1lzd3R2VWJoNitmRzBpNWpTWmhuTXJBTm9ROFdOUDRwZmREbnpkQmxNVGQ5cTU5ZUhkWms0VXpBVlljd2RaTkhBUllhTHdDTDd1WnhRbTRKTkxQRENXZlJzL3hrS2hqeGRwVzkzSlNPdkVzQkswa3FSQzJIVUdsaFUyS0JpOHdncGRhdEtlNmhTUkN1MnROQlhGWjZjNGsrb0ZpTlNPYXQ0R3IwOVY0S3AyTVFzTGQ0Wk9aaTVmZDd3a0VYSkZqcklQU1BKeHRteGg2NnpsdDByR3J5aVFLOXRXSzNJRk5EYXNCUVdsZ3grVW9TZnNTOGduaEhkRll4NEIxb1ZYUGJBM0tSM3Joa3NNUjgwaFFrSnROQjZCaVliNFowT0F3QTdZa0xYR084MnZOSE9SWE9CUkJTbUlMQlBUVjE2azZZaVdobE0vbVZOTTNMbm1NOFp0aXFSQ2hQMy9lMndybmROd1ZTRU1YZVFSU1ZHMFhjTlZ0U0lhalBXNlhBV1pjVXRmOWF5cFBPOVZqZ1haQUFvQWF6WTlJeHdoeTlQNWdOdnRFR2lWbWdlUlpTbFBVUTJTQUhzRkhWem9hWGxmRlZ4eWlsK29NY2hTM1lzb0dpOVV5V1lpbFBNMHVLZGtZT0pYVjZYQlplT2lnQW1nL2VhalRBZTVzUUx3RHB2U0dIVTYrYkNUVUEvZnVEOVYrWURWWWhFMVBvWTZZTXB3bGRzMERzdHhpc0RmelZoeFF3MkFSZ05HRXJjdllzR2Y4d0hUV0ZLb3NQczBpY1Uva1JRQnhvd0EyM3huNXhTVmFlNnI5ZUU2T2RsbmVibktFeEJFSW5hYmtWU215VXc4Zkh6MFRuTmpLK0lETVhGSG1EMnlSNEhWeEttaEJCekIxTnlYcWJ3bTdkSTVOaXVGWFJSYmNZNkhYMm5IUDZVTlNxd1FMN1hQVWE2U1pBQklNV0t4UWVsZlJmU3pDSGRRek9PZVVTYkRzYWxQVVEyU0NIckZBVmV6SjNpRHBIelZjVXBwM2l6bVc1RGh6YXREZjljRGFia0ZiTzBwVENlQ2RJY3pMUGExa0F2S0pDaFhBZ0RySG5KZjQrL3puSnhmQmVzNE5zTm9pdnVxTnFLU2hDUVBwZ2dmTVpwM3dreDFsenpielZ6NG9GUjYyVUtwMTZra2Y5bkpUSmpQamlXdGhBM2g3b0NtaHY0ZllZYnBUWFJIYVN2Q1dKMDFyYXFaUmJpS1ppY0Znb0p3N3BpSVUra05rdGdabXRQRFEwejNMcVZ0NDhQOC9QdW40d2FqbTZDaENrSlkrNGdTMHFNb204N2dOS20zK2xmV2VhODBYZVhwQXo5VlhWeGRhYmovbGVlSkFoK3lRQlFBbGl4NmdZdVpDUTRnWmRxRUtlMzVrRlRsdmNRMlNBRnJXTU4ySUNWaVFKTHkvdHFGbGQ4aTQwMkpTZVl3U1daaXY1V2cybEU2RmhsWklTZEVZZkozNGE2Sk9vczJjQ3JmSHFIdm1NWVNZVUpUQnNzTEx2aU12TXVmUC9QSG9nbTNyQjJBdzhFVk9sSzBTaFpscE0rbUNEOElXZi9zSHpiNTdnREdETDZJdFJ1aVQrK2hMY3A4dW5SVU9HcnZzYkwzMUxWSVpUM3hUbkYrZWVldXlwUy9HVUVnM0tBaTNtZXpYUFBpM0srVFV1RlV3b21wMFU4dkNMcnhIOUpiWmJBekk3YmpzNDJkSWVPQy9Oeno4SFdxOVU0T3BOTHdwUlV1Y0NydGNuM2pWaWcxaUkxODc0TnZKUTJ2Y0I3bW8xV1VYL05qRkpXN3RUc3p2endHeG43bS9xcTZFd0dnQUxBSlM1a1JEbUJsMm9RcDdmbVFWQW05UkRaSUFXdDQ1Zzl6N0lOS3JDMHZLOFdLQjZkbzlicnNPVDFsQklYTzFXREtUbm1MQTNaOEUwM25oWEF6Ty96Umdjc1M2Njlzc2NDc2VaNGVYMjdSSXNBb2JVQXZwdVdES2JsTHlVUGtER1U1UXRhaDViY1RkRStXQ3E4MVYyMDNIb0MzV2tiNVhoUm0zY2grbzhQNEdERDZ1bUpIQnp6OG4wSXZHQzdLRGpoWjhVMEhNTVB0V1RhZGNMbEZqU3p5b241T0ZocEUvUDZ5enlMaHNrSjVwaStuL0dyL0VGcXN3eW0rbk5Gd1JVdzUwVmlYSmhMYU5ZTis1ZWVlWWc4aDRRcHE0VHVZTFdKZWJKNWFPQllwSmJVTjRFM3ZkUFIyb3VvajZwWEpKdU83QTljWU83RzJKdlhaWGJoTHgwQTRvQjd0QXNaV1Rid2tnM2k5TVk4S01xa0hxSWJKTEYxZ3NCckd4UzN0SWl2RmlnZTNhcm1XM2pJcThZa1JoOXVvaHBNeVNtME5PU0c4YXdBWm42Zk4zaHRDNjZ0ZG01ems0czdKYjFoT2NBSWxVRkNNKzR0QVhjb1AvRE9JV01vdU1OeEwxRmlhQi9jS0JOK1l2UWRYeERIdDMzYnYzNUF6dUV4Umx1MkVxZUVlUERoaXpDNElhazc2WndEeWh2ODJKcnBLVWk4cHFuMXkxc2lCQ3NnYzQ5K1hCZG5iZjJza2U4YlVJRjN3TVNvUE9QanpHS1lZQUZCdHh0T3NRU3B6VEtZTFR0dTV6QlhoWUR4WWJaZTIyWi9Kd2JPNXBFd0pSbE0ySHVldlFMVnFHN2RpQm1GWVk2NGNsRmVnSzVZbTI2blF6R2lBOXZhdnFkVWYwZytYMzA3ZTNUZDhJOG02QUFBSUxwV3VndnBHanowcXlnRVBzVU5BcjAxRDVveW9ZZm9Ca2xzSFR1NTR4bE9USWhiV3Q1WGl4U1BmRFZGUlBod2g1NVNzUDJ0QmxQeUNTME51VEFPTjU0VndUUTRFS2dsU3R6d0xvdGNqS1hNSk5lUWpaY0FyM09xeG80T0VHSWM0RERtT3ZjMlQ2d1lZN21xUGJoQUt1MkRwY0lYSU5rZTB1TjZicWkvS3R4MVRtNmU3YlhWaUhkV096Rkg1ZnBnQWNxUzdDMFRKTkFGbHhReElvQWFOWjVVUVF3RmRnREpkU2J4NHU2b2xFZkNSRzNZeUtyaUhqL1IyaXlCbWZXZjBGd3h2bFIzcUwzQXhJQkhtNHhtNko5cG1JSVc2NjBLZ2F4cXRjbm5CWnE5dFVnakFJU1g1QVdwVGJmVCtjMEZkVTZOOUloM0kzRDJ2dWxmSThaUDBBRWdDcGdQcFNrWE1nSkFxTzREWklOQWI4MmpqTEswaCtnR1NXeGRIV1hrcGR1Z3FLVXRvTVgyNExaZnFQaXVYazBDaFJkWXBDanpXeEdtNEJOYUdqS0RlRllJVStOQUI4K0xOS3hLSnJZQzg5V1U0NXk3NWk4VDFCZXhVUmxndFRWd1ZqeWNlUHJaWWV4dFVzYVNYeUF6bmQ4U0h5d1J6anZiT1JZRjR4TjZoSUNyVmtlc0xmU0ZIbWJaTTVTdFAveWtBOEgxUVNkN2pPUkpwcGVNQVdoWlZld0MyQ1dSbmhFTHpDTEpGU2NKRUtKMzEwVWU2cXlLQkovckl0b1V3QVJKNmNOb1dwc2xNTE9UdTBPSmc2OTJMc3JrWG1BQ3A2dGZ4ZE01MFRBRjRWbXpLaVRyV1czeVo3eDNLbWJXSWczM2psazZKN1hwZGpyQ0VCK29iSHhqU2JwTnE3dHAySWtFQ0lJY3Z4d1I1SHlRNDEzR0FKZTVrR0dBY0tyV2w4Z0dnZDZhUnhsbGFRK1ZORWlBZzlhdUdKUitUSWhaV3NSWEN4WC93ZDF6a3JOOVhPaElzc21LTUFXanM0R2xJVE9JWjRVd05SQTd1bHlRczFqQUxvbDd1aXB4ZmtndnFlRStBUE1VQjBiUzd1MDZBTXIvN3VRemt0QUpSS3BxY0NyeHdSTGhXOERoSEJKZXEydi9JdXRoR1VCNjRrNTA3RkZNR29ZQTRLMDI3Y09JZDdhdDQ5U0tIYWN0QU5pOGJPM2NhRmttWVBCbThMVHc1TGJNdE5HRGhNa2ZXbzlXRlorQ0U2M05NcGl6K2gxQUVLclpMZDc4R3h1bThFSFpGWHVDeVN2TmNPMDkyNm51YUJPZlgxYUx2STVGYWxKdThrOE94UldwVFRmd29nNGZleTRzYmtpM2VkaXNJV3V1WGR1dE9zczdsd1NBR09BeUZ6TDgwUXdtdnhWRE5zZ3pqeExLOGg0cWFSQUg5eXJnK3NiUXdJVFAyNWdRczdRdGxEc0hONUJ5eFlQcGVTc2lsNm9Jay9QTFdScnl6Z0NuTTVBc2hXbjNlY3VlYmkzZDVxdys1bEFuWnNCRU53WHBtcHFuNDRJUHZwMGxPSDdwQU9XejkwVlJwYldnNXd6aU12SkRod29lRkRkRnJhaHdyaUQzV0pZQy9vVHBRRGVsWEhSRC9KWEEwcVdzSjREOWhEUEgyNCtsQm93UTVSQVBjSzlJRFB4Smg1a1NBOFpRWkdOT1loWlMxNVI3LzdITkltRnlqcm0vTXRQQzFMbEVteVV3c3hXbHQxZWJBUzhlOVk4TlV4aXVadzRCeXBLSGEvL3YwKy81empZVXhkZzlQL3ErMzlZdHcrVTVsWTRaaFNqNnkrKzVTOVM3OFYwZmdGK1QyZ1FQa01oamx1MGlmZE11QWdGdjdIUjdYaFdZMDhCTVNreVdseWdKQURIQVpTNGsrRTk5K2tjN29rV3ZlL0h2bGpUSU13K3k2Wnd6UElmc0licEJyZi94dmgrK1JlRGEvYTRYZjBCMWk5ZWd2S1hGZkxWYzhXY2RoL0kwTGk4cXdveGFHamdIOGF3TUprYkV5d3JjREgrK01mdkozWWZNb0N1Q09qWHIxVExnUW5PYnBzcVN4NWdyOVFsVHhoTzlYVEZjNmJFYjYxNSs3cUlrVkdTa2NNekN2RVBMNnFzL0dQOVNWem5yS2ZaUHMreC9ZU1o5R2lHdzlRZE9Rd0RJOWNFY3ZyUU02UHNLcHh3NGMyd005azE4L3duMjZEYUtaekZ1RS85YXlXbFBzYmNNeFltOWlWL3lnNFFKY3pEOEpIbit0MFNiWlRDbjJmVlZNSDNFWGFBYUd5WkhaWmI0K1VYK29HSHV1SDJxbSt4cU0yb1VYQXFzVWg4WFM3VHBkWHJ2eG5aMnBvdTcyaGIrcmZQckMvbDFrck42UFQ3ZkZwRkRCNEFzQ2hoZzV5Mjd2QXZ4TXJSYUg1aUNwSnNIVGNrNWwvUVEzU0NzUHpuSFBPZUh3MjFRM3RLaXZscXErQjY5R2JVaXpCMm5GYTV6aFoxQnd6emo3dlArTW1NWTdWN2VjTzdyVWp0NytNVy85YjV3UFFQN0g3Q1ZwenEvYUMvRTlvdnp6clc0WjN6ZmQvenZoWEx4dEE5aVZZQVN6dGZKM0VORG1Pa3lCdkVQTUxQei9iTnMxQlYvZ2Z0MHR0dG1yOWVFNHV6NW9GZVNmdkZsTm5wbmxuMmU2YUUyci9udE55NGJCbHNBOUcrNFBoeW5ubVBYZi9zTHYrRUd1WXlDbWMzNTl3dkQyMG1VYWJNTTVnZlo2RC8rejAvZ2pyRnVtWTRMazlkRVExY3RoMXlLaHJrenV1MitOOGpqL2dzNjhIcmFqQmtGRjdJMHVuQS9xdDUvN3dYeDNKTFNwdGZwWjlyd0ZqNHBtV3F6ZTlWTjJ3T05HVytGQVdLSkZRdEpQSmI1THNTemIySVhicnYvRFc5NDQvMFgybnp0aDJxUWJ4NGtKZWRjMGtObEVlMENVSW5qamZlYStZRVhFM0tXRnZYVlVzWHJwK0VjY3VTb0NETnVhZWl1b0RNSW1MbDkzaCs3aGQzemJIUUc2UUNScHNTeXB0Rkw5ekwyd2xpWnpGdktSZGpmRWdGeDlHK0w2OGdTMmdkQlV5NDhJbUlhZ1BoaGQ3NS83dTdkOXdyQ3A3V2ZKeE9tbXVlREpuZk14RXZ4ckt6TlJqYlUrdlZiYjVlQTdoamEvRmtKOG9WT1ZrYkFuQ0kzMWtpMnBkb3NnWWxiQnordUwxdVUyWmd3UmMwdGQzYms4RkxKVXBqNUtuNU9vbEVRMnZRNy9jeGQ3VjlmNVNLbWJobXAxMTQ4Z1ZnaWN1NllYcEc0b0FNQVNNb0I1MTBvTDJZTTh5Q2FMdmlXOUZCcGd5TGcvS3d5UzVQVUpZckhuRDkvTjNMa1ZJZnBNSE9TWVdjVXd4UnprdncrNy9DakdRN3ZjWkt6ejdoNzlMcFBFVFZPdC9YbnN3elJsLzVXZS9STHJnT2JFaTlSN29PbHdqMSs2cUwxeWx2YnR6MjNYRHduOTMwd3hpMGw3OEc3MmkvNFBrTGdnM2QxUjYvRHFOZzVXcys0bDczZzN6c1paSEpPYllLZ2lNcTFXUWJ6WTdlMjczdkowSk9SRHZQSFYxWEZuamVOOXJqeGkzS1l1U3BCeHA2TXd1V1IxT25UejFSVjFPTVZsNEdYTGc4QXBZQWpMdVNKS0x0SU1ZOHNTKzJoOGdhVjRjbktMSzJVQVFnMjJHaWRvdHNIbUZIMlkzVkdiSjkzeVkwNktuU3ltZFY5c0RMZUpCK3NMS1VxZzFOcXE4YXpLRXM4WEcwK0xCOEdvS1Z6OUpybzRjSVVQWkhTNmRnZWMwVjJHMFplWnB1SHpQRi9EeW9BK0ZLb3F5VHp5Sko3NlBBYkpCcmJvVmQ0OE5qalBLV1VTWlhsOW5samtaaGNtcG9VTUVMT0VmRkJvZ1VUS3VxcDNRWGQrZ2Jldm5tNmk4QTdUK2psaUhRNm5sYXJOeWtRZU0xaWM2eGRoeDhBa3N5RDcyWmNsdmhMZXVqd0c4UmhPdHNGWWxybmo1SnFFWGlCYzVNRGJQMERCUlBQQk9aVnNxNm5PZS90ekVOQm1UTDRPUlJncnRCVCtzbWFlZnZVTGRYcHc5Vm14NnpzWWdWeFVXT0tuQThYcGdDVTB1a256SVFSYTd6cXZoZHBEYkxraStueHNvbmtwcGxIbHR4RGg5NGdvYldlZmZNb3JzVjZ3T1N2OUR6R0FmYjF0OEhYOXVYWldyek4rNVM3UWs3aDlra0l6U2JGQjJrT0V5anRxVzNUTTZTK0RsZWJjT3ZMVWhWTGRtOXlURGVIQzFNZ1N1bDBCRjdoVDJKYjE3ZGlEZEY1MCtydGIzMDk4WE9hZWZEQW05WkRoOTRncnNFcFpsNmxMRkJvTFdBQzIwQUVXanhvZTF3Q1hhSW5TQVd0bVdqMmlSK2NxTGlZc0JRZmpOV2JaTjRwUFVVOFRZNjhEbGViQ0xkRHFaUzIvU3hNVEV1SEMxTWdTdWwwT05KVEV2N3hzaGVSN3Q2T3RYTmllWW5td2JmYURpV29raDdLRHJsQkF1UmMrWHk5RGpDQjlheDRwb0h3SzRkRk1LNDdwWnFiWDBJREtUNUlWSjlJVWU5MkthYTFvc1pnRTVFNnBwREI2SHRsRFdpMHhqQUZ4cFJPUDhPZXR5NGJ0R1pHaW1PcVpFTGtxZVp4bEhvSUExNXlDOStFVkpza1J1N3p4bTFOUGduQVZPbHdiOFJKb0ErZEtQTEcvNkZqQ2dEZ0t3MFgrTUhNNDU2QW9CYVhKL1ZvSEhaNHFSYUlpa0VrZGJyNTJQTUNPL3hIRWNWdHdTdHRpZVp4bEhvSVcyT1dpVGJYcWtqdTgrN29UL1QzOUpKRHJVRFdEZ3cyYVM3V0RwUVBhQXNSVngxUCtDVjF1cHJSdTY4R0pkc3Zhd0E2cWRQWDFKSWRkZ2VwR1VjTmtFY2dKSnZIVWVxaEtmMkJ3MGlEYTVJVjdQUHVNdWtBbUUwdDFnUmhmV0g4NmRkK0JtYjc2QjkrL0Uvcmk1Ri9nZFljMTJxTWMwVit6YS91Y1NwTDdmUnBKdDhMcXZtTlpBenpPQ285QkNQdlhSOXlVNTk2UC8rdDVSSHU4MTRTbitMSzdOZnphb202SHFBdzQ5VEg1WG9naXFGWTB4aHh2aFFqcUVuZWJHZjBxV0gybFFWNjc5V2hnMDN2OUErek8zNDZhK0h0MThWREIwMEFHTU04amtnUG9iR25sTTVQMW5lS0YrN3pIcHdYblRUZFpwdEVielZGWEFQVFdCMjcvejcrRVJLOXo2YU9laGs0Z1hleGpnQTFKbnhKaVdFaFduempUT2ZWN3p4R3ArUGJGYU0yWTk5ZHYwWTRpTVl4ajZQUlEyaGNUejFaTzF2ZktWNjR6L3VFSEtOdnVWOFRjN3FwU1RZYU9EQU56RDdyYnZhQ0h4b2VHUCtKTTM3d2dmYm9Iejk3NG1JUFR1QVI2YUZUK3V2TGF4Y1BUaGNWT1lmN3ZGdmR4OWF6bVMzMitMQWk0Nlo2bzRGR0E0MEdEa01EUGZXeWRyYTFlQmppazJUbTluay93a2I0aXVPTGhrbTFHNkpHQTQwR0dnM1VTd09uOUZmSnZsTGpKY0Q4UHUvL2pJL3hVbDl4ckplU0d6U05CaG9OTkJwd05kQmpZdDg2bHRmcnZKbjNxT3p6ZGpYYnBCc05OQnBvTkJEWGdMdEJiajFPVW9mY283TFB1dzY2YWpBMEdtZzBVSGNOWUd1OU9XcU05WWpzODY2eEJodG9qUVlhRGRSR0EzajF5eHkxZmxmN2FPenpyazIvTmtBYURUUWFxTEVHK0wvODZrTi8vNk9lY0kvRVB1OTZxcTVCMVdpZzBVQ2pnVDFxd083ei92L0ZCS29MOTFOTTBBQUFBQUJKUlU1RXJrSmdnZz0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4618</Words>
  <Application>WPS Writer</Application>
  <PresentationFormat>Widescreen</PresentationFormat>
  <Paragraphs>532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Helvetica Neue</vt:lpstr>
      <vt:lpstr>Calibri Light</vt:lpstr>
      <vt:lpstr>微软雅黑</vt:lpstr>
      <vt:lpstr>汉仪旗黑</vt:lpstr>
      <vt:lpstr>Arial Unicode MS</vt:lpstr>
      <vt:lpstr>汉仪书宋二KW</vt:lpstr>
      <vt:lpstr>SimSun</vt:lpstr>
      <vt:lpstr>Office Theme</vt:lpstr>
      <vt:lpstr>BIOE 598 Case Study 3: The Trebuchet Simulator</vt:lpstr>
      <vt:lpstr>1. Research Objective</vt:lpstr>
      <vt:lpstr>2. Method</vt:lpstr>
      <vt:lpstr>2.1 Hoke Designs</vt:lpstr>
      <vt:lpstr>2.2 Data Coding</vt:lpstr>
      <vt:lpstr>3. Training Data</vt:lpstr>
      <vt:lpstr>4. Results</vt:lpstr>
      <vt:lpstr>4.2 Fitting response-surface model</vt:lpstr>
      <vt:lpstr>4.3 Re-fitting </vt:lpstr>
      <vt:lpstr>4.4 Displaying response surface</vt:lpstr>
      <vt:lpstr>4.5 Testing Data</vt:lpstr>
      <vt:lpstr>5. Conclusion</vt:lpstr>
      <vt:lpstr>Appendix: 1. running code</vt:lpstr>
      <vt:lpstr>2. RSM model 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zongfan</dc:creator>
  <cp:lastModifiedBy>zongfan</cp:lastModifiedBy>
  <cp:revision>41</cp:revision>
  <dcterms:created xsi:type="dcterms:W3CDTF">2021-04-11T11:03:27Z</dcterms:created>
  <dcterms:modified xsi:type="dcterms:W3CDTF">2021-04-11T11:03:27Z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1033-3.4.2.5348</vt:lpwstr>
  </property>
</Properties>
</file>