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st.github.com/CasiaFan/6a83b4a159fc5a2f3ed75e9a76f38a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/>
              <a:t>Case Study 5: Deep Q-learning for Tic-Tac-Go challenge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Reporter: Zong Fan</a:t>
            </a:r>
            <a:endParaRPr lang="en-US"/>
          </a:p>
          <a:p>
            <a:r>
              <a:rPr lang="en-US"/>
              <a:t>Email: zongfan2@illinois.edu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885"/>
            <a:ext cx="10515600" cy="4351338"/>
          </a:xfrm>
        </p:spPr>
        <p:txBody>
          <a:bodyPr/>
          <a:p>
            <a:r>
              <a:rPr lang="en-US"/>
              <a:t>Train an AI agent with deep Q-learning to play Tic-Tac-Go.</a:t>
            </a:r>
            <a:endParaRPr lang="en-US"/>
          </a:p>
          <a:p>
            <a:r>
              <a:rPr lang="en-US"/>
              <a:t>What is Tic-Tac-Go?</a:t>
            </a:r>
            <a:endParaRPr lang="en-US"/>
          </a:p>
          <a:p>
            <a:pPr lvl="1"/>
            <a:r>
              <a:rPr lang="en-US"/>
              <a:t>Similar to Tic-Tac-Toe game, but is expanded 4</a:t>
            </a:r>
            <a:r>
              <a:rPr lang="zh-CN" altLang="en-US"/>
              <a:t>×</a:t>
            </a:r>
            <a:r>
              <a:rPr lang="en-US" altLang="zh-CN"/>
              <a:t>4 grid. </a:t>
            </a:r>
            <a:endParaRPr lang="en-US" altLang="zh-CN"/>
          </a:p>
          <a:p>
            <a:pPr lvl="1"/>
            <a:r>
              <a:rPr lang="en-US" altLang="zh-CN"/>
              <a:t>The winner is the player whose final score is higher than the other's. </a:t>
            </a:r>
            <a:endParaRPr lang="en-US" altLang="zh-CN"/>
          </a:p>
          <a:p>
            <a:pPr lvl="1"/>
            <a:r>
              <a:rPr lang="en-US" altLang="zh-CN"/>
              <a:t>The final score is computed as:</a:t>
            </a:r>
            <a:endParaRPr lang="en-US" altLang="zh-CN"/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3820160"/>
            <a:ext cx="4924425" cy="709930"/>
          </a:xfrm>
          <a:prstGeom prst="rect">
            <a:avLst/>
          </a:prstGeom>
        </p:spPr>
      </p:pic>
      <p:pic>
        <p:nvPicPr>
          <p:cNvPr id="5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424045"/>
            <a:ext cx="5067300" cy="3695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97000" y="4970780"/>
            <a:ext cx="3209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m_i, n_j is length of chain in the i th row and j th column.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80" y="3275330"/>
            <a:ext cx="2574290" cy="3367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 this study, we employed deep Q-learning to train a deep neural network as the agent.  </a:t>
            </a:r>
            <a:endParaRPr lang="en-US"/>
          </a:p>
          <a:p>
            <a:r>
              <a:rPr lang="en-US"/>
              <a:t>As the lecture said, the pipeline to train a deep Q-learning model includes: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Construct a network Q(s,a) with random weights W.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Generate a trajectory s</a:t>
            </a:r>
            <a:r>
              <a:rPr lang="en-US" baseline="-25000"/>
              <a:t>0</a:t>
            </a:r>
            <a:r>
              <a:rPr lang="en-US"/>
              <a:t>, a</a:t>
            </a:r>
            <a:r>
              <a:rPr lang="en-US" baseline="-25000"/>
              <a:t>0</a:t>
            </a:r>
            <a:r>
              <a:rPr lang="en-US"/>
              <a:t>, r</a:t>
            </a:r>
            <a:r>
              <a:rPr lang="en-US" baseline="-25000"/>
              <a:t>0</a:t>
            </a:r>
            <a:r>
              <a:rPr lang="en-US"/>
              <a:t>, ..., s</a:t>
            </a:r>
            <a:r>
              <a:rPr lang="en-US" baseline="-25000"/>
              <a:t>T</a:t>
            </a:r>
            <a:r>
              <a:rPr lang="en-US"/>
              <a:t>,r</a:t>
            </a:r>
            <a:r>
              <a:rPr lang="en-US" baseline="-25000"/>
              <a:t>T</a:t>
            </a:r>
            <a:r>
              <a:rPr lang="en-US"/>
              <a:t>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Compute Q-factor target for each (s, a) pair as:</a:t>
            </a:r>
            <a:endParaRPr lang="en-US"/>
          </a:p>
          <a:p>
            <a:pPr marL="914400" lvl="1" indent="-457200">
              <a:buAutoNum type="arabicPeriod"/>
            </a:pP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Compute loss between the network and the target using MSE loss.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Backpropagate the gradient to update network parameters W.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Go to #2 and repeat.</a:t>
            </a:r>
            <a:endParaRPr lang="en-US"/>
          </a:p>
          <a:p>
            <a:pPr marL="914400" lvl="1" indent="-457200">
              <a:buAutoNum type="arabicPeriod"/>
            </a:pPr>
            <a:endParaRPr lang="en-US"/>
          </a:p>
          <a:p>
            <a:pPr marL="914400" lvl="1" indent="-457200">
              <a:buAutoNum type="arabicPeriod"/>
            </a:pPr>
            <a:endParaRPr lang="en-US"/>
          </a:p>
        </p:txBody>
      </p:sp>
      <p:pic>
        <p:nvPicPr>
          <p:cNvPr id="5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9595" y="4452620"/>
            <a:ext cx="4689475" cy="3371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29070" y="4436745"/>
            <a:ext cx="471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r: reward of the state, γ: discounting factor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2.1 Player 1: Deep Network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The input of the network is the borad status, including: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blocked positions S</a:t>
            </a:r>
            <a:r>
              <a:rPr lang="en-US" baseline="-25000">
                <a:sym typeface="+mn-ea"/>
              </a:rPr>
              <a:t>b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empty positions S</a:t>
            </a:r>
            <a:r>
              <a:rPr lang="en-US" baseline="-25000">
                <a:sym typeface="+mn-ea"/>
              </a:rPr>
              <a:t>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palyer 1 occupied positions S</a:t>
            </a:r>
            <a:r>
              <a:rPr lang="en-US" baseline="-25000">
                <a:sym typeface="+mn-ea"/>
              </a:rPr>
              <a:t>p1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player 2 occupire positions S</a:t>
            </a:r>
            <a:r>
              <a:rPr lang="en-US" baseline="-25000">
                <a:sym typeface="+mn-ea"/>
              </a:rPr>
              <a:t>p2</a:t>
            </a:r>
            <a:endParaRPr lang="en-US" baseline="-25000"/>
          </a:p>
          <a:p>
            <a:pPr lvl="0"/>
            <a:r>
              <a:rPr lang="en-US"/>
              <a:t>The output of the network is the probability of action to put on each board locations.</a:t>
            </a:r>
            <a:endParaRPr lang="en-US"/>
          </a:p>
          <a:p>
            <a:pPr lvl="0"/>
            <a:r>
              <a:rPr lang="en-US"/>
              <a:t>We define the dimension of input and output as (N, 4, 4, 4) and (N, 16).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7844155" y="5045075"/>
          <a:ext cx="19069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5"/>
                <a:gridCol w="482600"/>
                <a:gridCol w="494665"/>
                <a:gridCol w="4705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120005" y="5622925"/>
            <a:ext cx="272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position code: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430"/>
            <a:ext cx="10515600" cy="1325563"/>
          </a:xfrm>
        </p:spPr>
        <p:txBody>
          <a:bodyPr/>
          <a:p>
            <a:r>
              <a:rPr lang="en-US"/>
              <a:t>2.2 Network architecure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345"/>
            <a:ext cx="6694805" cy="4559935"/>
          </a:xfrm>
        </p:spPr>
        <p:txBody>
          <a:bodyPr>
            <a:normAutofit/>
          </a:bodyPr>
          <a:p>
            <a:r>
              <a:rPr lang="en-US"/>
              <a:t>We designed a convolutional neural network with 2 convolutional layers and 2 fully-connected layers. </a:t>
            </a:r>
            <a:endParaRPr lang="en-US"/>
          </a:p>
          <a:p>
            <a:r>
              <a:rPr lang="en-US"/>
              <a:t>Rectified linearUnits (ReLU) is followed after each layer as the non-linear acitvation function.  </a:t>
            </a:r>
            <a:endParaRPr lang="en-US"/>
          </a:p>
          <a:p>
            <a:r>
              <a:rPr lang="en-US"/>
              <a:t>The final softmax layer transform the output values into probabilities.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58910" y="946150"/>
            <a:ext cx="1835150" cy="671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58910" y="2446655"/>
            <a:ext cx="1835150" cy="325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58910" y="1850390"/>
            <a:ext cx="1835150" cy="3257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58910" y="3023870"/>
            <a:ext cx="1835150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58910" y="3970655"/>
            <a:ext cx="1835150" cy="325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58910" y="4547870"/>
            <a:ext cx="1835150" cy="325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58910" y="5125085"/>
            <a:ext cx="1835150" cy="325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58910" y="5702300"/>
            <a:ext cx="1835150" cy="325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057005" y="1021080"/>
            <a:ext cx="18389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CONV </a:t>
            </a:r>
            <a:endParaRPr lang="en-US" sz="1400"/>
          </a:p>
          <a:p>
            <a:pPr algn="ctr"/>
            <a:r>
              <a:rPr lang="en-US" sz="1400"/>
              <a:t>(c=64, k-4, s=2, p=1)</a:t>
            </a:r>
            <a:endParaRPr 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9212580" y="3079750"/>
            <a:ext cx="1527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CONV </a:t>
            </a:r>
            <a:endParaRPr lang="en-US" sz="1400"/>
          </a:p>
          <a:p>
            <a:pPr algn="ctr"/>
            <a:r>
              <a:rPr lang="en-US" sz="1400"/>
              <a:t>(c=256, k-2, s=1)</a:t>
            </a:r>
            <a:endParaRPr lang="en-US" sz="1400"/>
          </a:p>
        </p:txBody>
      </p:sp>
      <p:sp>
        <p:nvSpPr>
          <p:cNvPr id="17" name="Text Box 16"/>
          <p:cNvSpPr txBox="1"/>
          <p:nvPr/>
        </p:nvSpPr>
        <p:spPr>
          <a:xfrm>
            <a:off x="9724073" y="1850390"/>
            <a:ext cx="504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BN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599295" y="24580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ReLU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599295" y="397065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ReLU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599295" y="510349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ReLU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57005" y="6293485"/>
            <a:ext cx="1835150" cy="3257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9736773" y="4524375"/>
            <a:ext cx="479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FC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9736773" y="5716905"/>
            <a:ext cx="479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FC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9457690" y="6282055"/>
            <a:ext cx="1037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Softmax</a:t>
            </a:r>
            <a:endParaRPr lang="en-US"/>
          </a:p>
        </p:txBody>
      </p:sp>
      <p:cxnSp>
        <p:nvCxnSpPr>
          <p:cNvPr id="26" name="Straight Arrow Connector 25"/>
          <p:cNvCxnSpPr>
            <a:stCxn id="15" idx="2"/>
            <a:endCxn id="17" idx="0"/>
          </p:cNvCxnSpPr>
          <p:nvPr/>
        </p:nvCxnSpPr>
        <p:spPr>
          <a:xfrm>
            <a:off x="9976485" y="1604645"/>
            <a:ext cx="635" cy="2457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8" idx="0"/>
          </p:cNvCxnSpPr>
          <p:nvPr/>
        </p:nvCxnSpPr>
        <p:spPr>
          <a:xfrm flipH="1">
            <a:off x="9976485" y="2218690"/>
            <a:ext cx="635" cy="2393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60815" y="410845"/>
            <a:ext cx="1835150" cy="3257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9598978" y="407035"/>
            <a:ext cx="702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Input</a:t>
            </a:r>
            <a:endParaRPr lang="en-US"/>
          </a:p>
        </p:txBody>
      </p:sp>
      <p:cxnSp>
        <p:nvCxnSpPr>
          <p:cNvPr id="30" name="Straight Arrow Connector 29"/>
          <p:cNvCxnSpPr>
            <a:stCxn id="28" idx="2"/>
            <a:endCxn id="4" idx="0"/>
          </p:cNvCxnSpPr>
          <p:nvPr/>
        </p:nvCxnSpPr>
        <p:spPr>
          <a:xfrm flipH="1">
            <a:off x="9976485" y="736600"/>
            <a:ext cx="190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10" idx="0"/>
          </p:cNvCxnSpPr>
          <p:nvPr/>
        </p:nvCxnSpPr>
        <p:spPr>
          <a:xfrm>
            <a:off x="9976485" y="2826385"/>
            <a:ext cx="0" cy="1974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9" idx="0"/>
          </p:cNvCxnSpPr>
          <p:nvPr/>
        </p:nvCxnSpPr>
        <p:spPr>
          <a:xfrm>
            <a:off x="9976485" y="3663315"/>
            <a:ext cx="0" cy="307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2" idx="0"/>
          </p:cNvCxnSpPr>
          <p:nvPr/>
        </p:nvCxnSpPr>
        <p:spPr>
          <a:xfrm>
            <a:off x="9976485" y="4338955"/>
            <a:ext cx="635" cy="1854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20" idx="0"/>
          </p:cNvCxnSpPr>
          <p:nvPr/>
        </p:nvCxnSpPr>
        <p:spPr>
          <a:xfrm flipH="1">
            <a:off x="9976485" y="4892675"/>
            <a:ext cx="635" cy="2108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2"/>
            <a:endCxn id="24" idx="0"/>
          </p:cNvCxnSpPr>
          <p:nvPr/>
        </p:nvCxnSpPr>
        <p:spPr>
          <a:xfrm>
            <a:off x="9976485" y="5471795"/>
            <a:ext cx="635" cy="2451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25" idx="0"/>
          </p:cNvCxnSpPr>
          <p:nvPr/>
        </p:nvCxnSpPr>
        <p:spPr>
          <a:xfrm flipH="1">
            <a:off x="9976485" y="6085205"/>
            <a:ext cx="635" cy="196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334E55B0-647D-440b-865C-3EC943EB4CBC-5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5125085"/>
            <a:ext cx="3171190" cy="893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2.3 Player 2: random player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 comparison, we designed a random player who randomly choose a empty position as the action when it was his turn. </a:t>
            </a:r>
            <a:endParaRPr lang="en-US"/>
          </a:p>
          <a:p>
            <a:endParaRPr lang="en-US"/>
          </a:p>
          <a:p>
            <a:r>
              <a:rPr lang="en-US"/>
              <a:t>After the intial deep network player was trained, it could be used as the baseline AI agent for further optimization.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1325563"/>
          </a:xfrm>
        </p:spPr>
        <p:txBody>
          <a:bodyPr/>
          <a:p>
            <a:r>
              <a:rPr lang="en-US"/>
              <a:t>2.3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055"/>
            <a:ext cx="10515600" cy="4454525"/>
          </a:xfrm>
        </p:spPr>
        <p:txBody>
          <a:bodyPr>
            <a:normAutofit/>
          </a:bodyPr>
          <a:p>
            <a:r>
              <a:rPr lang="en-US"/>
              <a:t>We trained the network by setting discounting factor as 0.95.</a:t>
            </a:r>
            <a:endParaRPr lang="en-US"/>
          </a:p>
          <a:p>
            <a:r>
              <a:rPr lang="en-US"/>
              <a:t>Reward for win, lose, tie is 1, -1, 0 respectively. </a:t>
            </a:r>
            <a:endParaRPr lang="en-US"/>
          </a:p>
          <a:p>
            <a:r>
              <a:rPr lang="en-US"/>
              <a:t>Adam optimizer is employed to update model weights with initial learning rate as 0.0001.</a:t>
            </a:r>
            <a:endParaRPr lang="en-US"/>
          </a:p>
          <a:p>
            <a:r>
              <a:rPr lang="en-US"/>
              <a:t>1000,000 rounds of games are played to train the network. </a:t>
            </a:r>
            <a:endParaRPr lang="en-US"/>
          </a:p>
          <a:p>
            <a:r>
              <a:rPr lang="en-US"/>
              <a:t>To exploit game states, we play random rollout in first 1/4 iterations with proability of 0.6; it drops to 0.1 for the next 1/4 iterations; and the rest iterations uses 0.05.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055"/>
            <a:ext cx="10515600" cy="4351338"/>
          </a:xfrm>
        </p:spPr>
        <p:txBody>
          <a:bodyPr/>
          <a:p>
            <a:r>
              <a:rPr lang="en-US"/>
              <a:t>During the training process, the maximum average reward of Q-player reaches 0.65. It indicates more training iterations should be done to achieve higher performance. </a:t>
            </a:r>
            <a:endParaRPr lang="en-US"/>
          </a:p>
          <a:p>
            <a:endParaRPr lang="en-US"/>
          </a:p>
          <a:p>
            <a:r>
              <a:rPr lang="en-US"/>
              <a:t>Several game sets: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340" y="4210050"/>
            <a:ext cx="892175" cy="1536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45" y="4210050"/>
            <a:ext cx="927100" cy="153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315" y="4210050"/>
            <a:ext cx="939800" cy="15367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89075" y="5979795"/>
            <a:ext cx="324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Q-player: </a:t>
            </a:r>
            <a:r>
              <a:rPr lang="en-US">
                <a:sym typeface="+mn-ea"/>
              </a:rPr>
              <a:t>player 2 (o)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885" y="4210050"/>
            <a:ext cx="939800" cy="149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720" y="4184650"/>
            <a:ext cx="9017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065" y="4171950"/>
            <a:ext cx="876300" cy="15367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722870" y="5979795"/>
            <a:ext cx="324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Q-player:</a:t>
            </a:r>
            <a:r>
              <a:rPr lang="en-US">
                <a:sym typeface="+mn-ea"/>
              </a:rPr>
              <a:t> player 1(x)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460875" y="6349365"/>
            <a:ext cx="274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 is blocked positions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Link to access the code: </a:t>
            </a:r>
            <a:r>
              <a:rPr lang="en-US" sz="2400">
                <a:hlinkClick r:id="rId1" tooltip="" action="ppaction://hlinkfile"/>
              </a:rPr>
              <a:t>https://gist.github.com/CasiaFan/6a83b4a159fc5a2f3ed75e9a76f38aa8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2MyTnZjbVU5WEhOMWJWOXBLRzFmYVMweEtWNHlLMXh6ZFcxZmFpaHVYMm90TVNsZU1pQmNYUT09IiwKICAgIkxhdGV4SW1nQmFzZTY0IiA6ICJpVkJPUncwS0dnb0FBQUFOU1VoRVVnQUFCUjRBQUFDOUJBTUFBQUFud1h5VEFBQUFNRkJNVkVYLy8vOEFBQUFBQUFBQUFBQUFBQUFBQUFBQUFBQUFBQUFBQUFBQUFBQUFBQUFBQUFBQUFBQUFBQUFBQUFBQUFBQXYzYUI3QUFBQUQzUlNUbE1BRUdhcnU5M3Z6WWt5UkZRaWRwbENVUU5LQUFBQUNYQklXWE1BQUE3RUFBQU94QUdWS3c0YkFBQWdBRWxFUVZSNEFlMDlhNUIwUjFWMzl2WHRleGNsQ1EvRExBcFdXUmJNbHMreXBKeEZTTFFLck5rQVNZb1VPS3VTTDd4a2xoSkRWT0N1bHNSSEliTldBVXI4TVZObEttaUl6SXFKajlMS1RLbUVLaDdPVWlEaWMxWVJJeVdWK1NEZnpwZVBoTFNuWC9kMjM5djMzdTZaZSsvTTdIYi9tTnUzKy9RNXAwK2ZlL3IwNmI1M0hHZEMweVBJTkYyZDBKNmt6dFpxelZRMDZEQjFKczRid3BheHpCOC9MeUphTmhZTjJqNHZzc21zbjIxem9XOW14c3hrSVY0eEY4M1hKNnNIVThoTncxem94MVBZeldGWVhqSVh6YmVHb1dQYkNCSllwRUtQbklTZjhabFBmZnhMLzEwVmgyWlBhSDZtczNYYTY2aEp1UEFkbi9ub2k5NS9neWlhd1ptV1J5NmRjNms4dCtLSlBmc3ZiL1RrL21RODZObXB2VUM3L0kzNEhoWCs0TmY5aGM5UlBLeXRUWlRBdFZUb1R5VUNQdmNyVENPdkpJSk9CTURIN2tTMy92WkluQlNZbm5XU3NCUWVyakxaN0NlQmpyVisrZEhhNlYzTnNiS1FTSng1N2FlSmdJNXpQWlA2b1FiczJFRyttMmpJR3pkSFlhUk50V3czR1VmaEh5bm9SQWZEWnNqek5malY1TzZNRTZKUEpYbWl3Y1BTM1FSMld3TjAzQ0NmUUs5LzRGUHZSU2hoc28xbmM1Mks1dWw0S0ZyNysyU3dJLzF3SFJRWnc2eFdULy9sTTM5VVJXZ3JZMEtqb1orblF0ZnpDcitJZ2FjZ3FyR0VYb3VsMGtPamhRU3J1THNJSGVsSWVJMG81RWoyV0lmTThEQ04wME5vdkliUUpEODBqck5LWlk0NldqMnRBL1FUV3BCakJYcmtNbEVNQ05tTUpQd3VsVTJ5YzQwN1MwSVZCMlB0ZGh6eDFkcExTWFZqeEdjMGprWXFkU1VxOUgwdFpJVStRbE1RMVhCWmIxcWp6VTR6VkRTYUs3am5BZlNlbGhUSEFYU0I5UUsyblVaeVlqTG5mWllLWGRQcUxkYzA1Ni9NK1k0aHNJS0llWFFjNk50STNrV1p5dVlnaHBaUWRSOUNlbTZQMENhM2JKc0xBdnJFcEpNYmJUTkNWU3IwcGw2cjZ4RFNNNlY2NkRLQm11TkxFSEJHUnRvelljNzFOL1c0TExoSTA1VHE0VXNWcW5MQzBIVVJPazRWYzlySUdsUWZmMFlUYnhsTmRGUUQ5NktJM3NnNjR5S2RTRlprejltZTRVRFRvSUE1UG96RU5kNktBaG9jVUE0Z3pMODdYbDRTcU1PU0M2ZkxDV0M4ZW5HME5RSkhrK1cxNFptQStvaVRVdzlMQnFFZFRXN3JvNjNuTmFrTUF3WlBGcHNwWU4zRnArNWhFT1hRcGtLRnJtdkZ5eFB1ZnpoT3kvTXBTa2d6Y0JBaDVqa3FHdDFKZjNaaWh4cVdNY3lYZ0VXYVhzQWdRaVRaRjdNOVE5MXBlQTRkQkhoYXVTMVFrUFB0NnMvS0JMdWVSV3NqMUpUcnpPNzRucUh1TkZ3SkxRc2ZHb20rR2JjaTlDTmI0aDBPNjdFSkVIYmtOUDFoQ1VHT04remtxYTZYNUZUM0FzejEzeG9veVB1MnVpTlJoR1hJRVMwQSs2aXJTaElHN3daTUxVNjZ6dlY4TUJpMlB1aDR1SExOekFmOHJ5cGYrNE45MUxVOHVUSXNFS3RUb1c4TFJYSFpiaUNBTlR2aW1NZlIwcXU3NXNxbUNMaGFlUlc3N1kwNFg5TW90MzVZZlRXNEcxY2UxOWdYcW04WFJlTDgvZWtXdllmbHdvVFAxNDdleVNxdmU0dUJOV3RsN1BaL3RYYVR4NTJVcVl3Y3ZYZnBzN29sb1kyK3FlOUtkWE9qdVFzU0xzT2JSMDZsWjlSckRTN3hubmN6bVJtelBVUEhxUjJLL2JnUXRBbGlaVTc1Um9Ud0VlS2h5R0VaQVY4VUoxMlRzaURiUXpjd2xRekx4UkR0bHBENkdkMUE2R1FJZExrMmFST1phOGVsZXRzaWQrV1FEeS9XNXBOZlVRZnBVNWliREE3azRhNnVTUnZtczZHbFh6N2lJRlRhNnVCOGIxUVhKb2N1bUp5c0FuYVdtd0pQaTlyUk9hRlI2dG02cEFjYy9VSUt0cUJQbjlVVGpqUGhlcjlZWHc4c0tzUzZ6UE9MNm1Cb2JlUXBJM1BPSGFkS2hYNDBCS25XZU1LUkg1TFg5UFBLVGJEU3lPNmo0N0E5dzJGMnBwZnpEVWN1WGV4STQxZFZoVTFoZWIwblFVM2tqYUdYSlBTaFVCdUxpN1RNd3hlTWxWVlZFQVA4WWxsckJiNjFzNmJPdFlENDJudzk2eGFQY2pFV3VxcTRSeGNOT2dLTEU1bzFPMWtsZHVLQzJuTVRRVExJdzdtM2dNSHFCUmI5bUNqRURhU1YxM0NNbE9qY3NXL2UybFY3Y09hSXRGckFlVGQ1Zmx0VExRaGMxWU9yaFQ5WG9ESVYrb0V4MFJMcUdMY1p1VUVCRHFvSDlIRkJzWFRvcDdJVFlYWWdUK2pialBhcVhHZzBkUGI2V2xBZm5WcDRwUWtyaGViUUpISnN5UFlNalNPSmhYRjR4MzliZ2Fjbm9JOHo0ZWQrRFExU01JOE8zek0wSHNkaWpvR1YxUmRnZ3lMYlI2Y1VuaDU2NkUwNWF0WHdwQXhQVm5tRThqOUI4REQ3UEVGQUg1MXFhSElzUlVUZ1BPWTFNdzA4MVBwN2hoN1czQTZlckR4MkEyVXhvSS96SVY5cUJrVUVhajJtSnlYVG96M2FNZVNua2FNTm9LejFnZEUzZmpKa0g1MTIwRHJNOEJNRTBWMmErVnAwblY5amVDQ1BOMXpLYmVyQTRickIrOXlRZlZ3SlRpSmdNWGM0ZXhOK1pYdUdxaEJCSE9lVjNLTTkvM1B6ZTc0SHIxU0M5bkUrR01jb0tUektRRmNhZXZGQkdHbWNqZ090RTI3bmNvdjJyTjkrNjM4ZE9tNUlINTFxNEhqSERBcDdsQW05R0ZjMTk1TE1QSzc4YklBc0Y0VStydkVEcHd4eVJtTXgwMVlzeW1WQzVNN3dRQjdEa1BmVW9kREhYdUFaS2szSFlvWUlzSVZOZ09sWjlybndLa0l4bnVrWEtmUVJUdVJMZEVxbkhlbGVkVk9TbTZoQWNCazdrS2VudkI2U1NuZzE0ZFZsa1hIRDlyRW96eGt6NkhWWkVNNEdKOXN6Vk82N1JWSXNxa0pja2REcFZTajAwU2xMRHVRYW91OGJ2N2dUUTFWVEh4M3NzMExhamtFVnFpcU05dXBPQ0Y5aWdSdld4MW5acStuUjE5TDF2T1pFZWxrRFFIOXcyaktoMDB2MjBVelFhY09xOUxFbHJTWjc3TUdxZG1LUTZ1b2prTVBKYUNkcUxXOWZ6UTNyNHpKL1NZSElZSTA5VVBOUHhZaGtjcXE2Uk9abU1kenFPS0xoSURLVlBtNklySy94QndYRkNWaFhINGZaTTV3WDJZbGpJcTA2aFQ0NlNCeWZIbHZNYkZ4S2kyU21lTmllb1ltWHRDUTlmNWx5SnlOWDZlT2NhSkI2ekpZdGhhS1NJaUpkZllRNENVbTdZdU9FZkVNeTF3bkFhVlNyOUxIQ0gwc2dzTWFudnNaK0d1U3l4MUdtUWovUnA3UXVxb0IrczlFaFZmb0lzVjRQOFJwZlNDN0crc1BhK3NqMkRFME85L1lGVmZENHlqS2owc2VTNE4vMytPWmIzY2dQenBMbGVOem1KNnMyTkdJcThUU0hyRlhwSTB5cWh4eGRqNTNyS2JSaUE2cmErampFZ2J6Y040cFYrdGoxNHg5cmd3NlZ6bk1DUVNBdXM0bTdtdThadHRDbDhmUkNwWStnTThlTUc5aTV2b2dUR0h4dUZKUjg2dXRqQTFCQjBuM1BrTVNJbENTekszVEQ2eGs0dk9rOWp6MUVSRktEWGpTell5SlZ6RDNnRmRLK050SzZBYXcyVWgxQXBUNld2YzJ3T3UwSS9vMWRTK3JySTlzempQVkdKY1lYYzNldFhZVSt6bnA3cHV5ZkM0aGdPcHpUd25mZGdPNzRMWDVIcjRYUDN6SjR6YitKWmJqazFjL25KU3Mzdm9IdXNuN3NsaXMveWd2SmRmWHpkdzUrdWlrVmpYYkR2c2FndjZma3lqN1NneGZmYzBnNGVDNThxZnI3R0M4dkZqc3pHbjkrYTZVK2xyaTFGbVVmYThEMTlkR3BrSkdVKyt2ekU4NWRrRjNybFJ2ditDb0JLang4NStEVlcySDQwVXRVK2doclZJWlllRVI1a2JNRW5ib1pvZHRFMmpOUWRndENyL1RMVm1qSlMxaEpmMUFqVXZnSVFsWDBMaC9NZVZZVmw1dzJoYUlSczN6UFVCdWwvRVN1bzR2MDJ6NXdNdlNVZlM4R2Z6QVMrRHdla2JOZ2M2VStOcml6MUVCKzJnMDJGZThOOU5IMFFONkdISW91RHhBNWVaS1JQSENuWEhrMFNEL0JCVHZrR1U4bTNyS3ZqbDZ4NmF5K1VIekk0Q1BqcjlwMDRNdmNUZElNZmxacTZPYzd6dlY4RE5kUER4ZnhRWkYxOUN1YnprZUViMGpBb1A5NHgvbXNXWkNXRTRtNHRpalB1bDRTN0tQUjNsSjAvZGM2ZFR4bHJxRzNIVHJ3b1VqSVFxRGtxNXZPbjN1ekJnVWMvVmVwanh0Y0ZtMVA5QWw3S2diNmFQb1JqeFovT0VoblovRW80c01idlFHWXlmdFNsd2NtNGlyMEVRS1FXN2pPRWY5dGpJY2NycU5mdFhaNm5vL3BMTG1JZm51bWY1VTBnKzhuVjlCYmNQWVQ3RE5pTFZDT0dpQXR2eG5xeXY2V0ZjeEp2NFRocnBGVUFwZU1rTmhFcDNmcWhYeWlXQ0MyQWcvTEF2YWZ5NlIvWGZvVVljc0lLOThUQVRDRnJGSWY1NDIvdkdhZ2ovQ29rYlNqeVgyZE93OEV2a1JHOFJnK2tKcU5QREFScFQ1V2ZZMEpNZTZ5cjNyTStHZTBlbHlFNjl4VExpRUtCWFBuQ2NaUVBYTEFkOW1idzZWZ3Z2WndHYVNDaTBjZTBsS3FTd3JvRTA1WWFCcHBUb2o0d1l0NFR6b09lS0RPM0pVT2Jnc2h1NDVUb1E1R0pYNVpvVUVxQUtMVXg5bkFpWXBBRzhXdGlUNENTWng4VzZMQUp4UlZoTWdmV0JReWlwZTRQREw1aHFhcnNvOWxUMk1FM21oMjFvc1d1SHk4NFF6RENhbjh1eHJiMkFFTHRVM0JTOFFCV2NHVFBid0gwdDhGSGF6NW4rNkRid05ERjNFcVAwV3ZxZngyaWN5bHFTWUc3NEkwNzdTQlJlalFscnREbXNBTWNUTEhMRzBiMjhvMGsxSWZnYmdoRFJOOTVIdUdoM28wcUx2Q1lOa29Qbm5Ca3dlZk0vV1FhVUVwOWJFdm1Xa0pUNHVibmJ2UkRxdW9vQ2RJRHYvWE1sV3Z2amZFQytScG44UFBZeG1kWXNjUit3Q1hhRXZ3WnNBYWtkVGpHWGJ2T00rK1B5bzk0TUZFWk15K3hyQWhxUmwreXNBb2ZwbkpIRnpwM2Y0T3BkTXd0bHdSL1BGaXBUNUNUS2JEQWZTdUp2b0lCOUJKMnRWRHpTME5nV2FqK0hSNWh6Wk9YUjRZcmN0MWlOS2d2NzNvbWNsbDB6VE1hZnNVR0tTNlEzSjRMampDT1JoUFZvZXp4NDdUL1RxVUFpVWMxc1hlM1E1Y0lUV1F0eWhxQi9XUnI1SUJPcFFBWTN6cTB5YmI4VkNzdGl2T1hxdTRlN2dqKzdTMkFPZGgrRW9PekM1VXBwaVUrZ2dQVTlPTWhwRStHaDNJQTJ0NjdQTlNaS1BJbmJKaTJ2TEFwRnlWUHJZak53U1d1TFBWOHFia1BtTHJaUmd2K21qMy9FY2Nudlk5V0kvdEFLVWFmZGl3OGVyQUxTd1FhbjYwdFlkVlZVeHNKUWpBNGJRakFxcnliTTlRNzJSVml5OW9NYVkxYkJjWGdHUUgzNUZGalBkc05yeFNXamZ5cjFJZndTSnZtV0UyMGtlK1o2aEZBd1pCZ0N2dEFGOHdpdHkxZ3ZIdVFFbTZ5VlhwWTBNY0lvbmVPcCtKNjV4VkNGWXkyOWFDZ0IwR2hsNTRtZ0RhZHhXVWZvdU9MREV2WmJaQXg4TU9kVFJWTHZFY3YvNVFXQTlaeVdtVHcwUmR1WmZVaVFJUXkwdml3M2NCY3c2QzVoM0Fqd1UzRWUyMDdZRlNINEgzQTVHOTVMeVpQa0xuY09KS0ZZc2V4cmJwQS9CUjNHSkZqZHowc2NzOFFwOFhucHZuSnEzTkRTVnd0VTlyaTB5L0hpRTJrWmJCMC80dHg4SFBFV2dtY3pQL2lpRURsZDVtMlZVdnh3cEd2SlJBNHBCMmRkRFUvYWZDY1Rid09MVzlMamt3SW55NnhuL2Nwb05QSDBhcGp4QnM0MUxSeEdTbWo5QWpuTHhleFJFQjMrclFyMmVqeUtkcmZIek5yMHdyNTZyczR3WVA0SVNvYlBCbll2SGlmOUxLcW9kZ0JnMmF1QXhRYnVFclRxQ1BqenZMK0FVUGNGd3VrU0wrZzQxWWg5MWNFUHZOQVVhNGd0dUswOU02S1BxaXJXanRRWk8rUHd6QXRlZlpscVZCWEhKZnFvTTlEaVpLSC9makdvWHJ6UFFSMXBVa25ZUVJoVXFnOXgydmtJL2lWVjdTbCtTQlMxL0kvNkdFZzVoZlhVK2RoTFliM0FvS1pUUUwraWhMQ3g0MzczV2k1M1F3RUV4eFhnbTJpcGVkUld3WXdhZmJ3ZFZlZ2hVUmY5UUtGUzNOOFpvbVp2aHFxSmtJaWRmOTJFOW5xWDRBbWFySEdPWjZqMVZCTVZ0MGs0SnU1RFBMNFJPdjQ5RkhnejFEZUt3M3ZWN3dVZlRHMzVYa0FYQ3dXR2g2NEVObURQVVJmTDdCNTBSU1VBQVRzcGhnQ1AwU010OHQ0MzN0b3UrSVVlaUdEM2RmUUZWRmRNUGxBVGxPc0tHUW1DUjl2TGNERVZMdVdVRFRvaC94RUl1aHhvOXBKVktJQW9qU3g5Mm9CdXB5US9zSVV4Wk93cWF0R2kyVVN2cklSL0dBZ3d0aW9rV2dDMXU4Y3RpcnE3YVBVZTRGaUJDaHU1byt0WjRmM1dhRjRGYjR6ako0SUF4VjI1OEVLV0NadDRUL0FhZWVwWTkxNUJ3OHFqaHhBeHlIcnlMYVJ3d0lOdDFiN2JkODhZakZBRlh4MWp3QzhrK3BZNlovN0ZzWkFWajUvZ3hld2U2SlFNcDg0UjZCVUg4ZzNOemZVVFlRQzN0RU5JRjVUZ1R3OGpDRkJUaHYreVlRNWtGUFRMUUZUSjRkcnkzUHJJck1DZm5mNVFEeTFmVUY3bGZRS0xaLzcrZllPTjkxeUl0cXdRa2NwalZoSGVGUHl2Mmc5d3RTMlhlY1o5enpZcGdIUFhRYzdjalhDcUNIMUV4RzVBYjhXc25UcmZzakVuQ0FXK2draEJ1bUJuVUtEQnhycUxhUE92ckk1bHdWTVg5dUNySEhDbUJNY0ZMekpEVUNCcVY3NGxyemtvQThvSGpkOTdVNUVIWitJbExUaHhGeXJwaytjc2ZzQ3NPR2pmK3hnSTdHZFE2OEVqRGh6T2tTbkRKU2l5TXBMUDFVeDROUExjTkc3Q2daWVVnZlFhdmdRYUhKNWVhZFJDVjNlREZjVi85R3VHSFpEZDZqNEZXdEpHcDlyQWFmanpBZGZBWWdLb2srcnFJbEZMRXg5TlpwYWloY0d0WkhZUlJGTVRFVUg5ME00NHJpTTZBMnZLR3Iwa2NneGV1RFZ5NEpKbUc4MjlLUllMQUZQZlJLdW55UkcvQyt5SG9iM1h6enJTOTc3Ri9sOWw3VDBUSlUzWFUyV0VQNldCUWlnSng5WUFhNmNwekEwMklWT3E5SWczY3BHNnIxVWNjK3p0WVVWR2pSYlVwU1VpRWR3MjJwVEhrVDBrZHhGRFhrZ1pHK040TFRPenBLa3E1S0g2UG5hM3dpa0tZRGdnNDAxMTlNSzByYVBMUWM4TDdvcHB5U281UUs2NWpOZlExa0lmOFJlRzZ5ZHFEVm5oa0JoUDV6cG9FM0dTUktIM2VUbTRvUWh1c1p1bVdyNVZxSC9FZHhGRXVweXdOM3lsWHJZOVI2QmhiMVRDR3ArOUVOL2V0VDBadWhNZm8rWDl5RXZBMll5WFZXR3hqSlVBa0dXKzh6Z2RMNkdwTUNuamxGTVBaZU1LanFUOTI4ZXNUcnVQUVJEN3JXVnlXbDlUWHVyRGlLZ2lzem9oekU1c0Rha1hoUDhndHhvbC81Q3ZRR3hwcEF0cmo5ODNBMC9EQU9sTlc0alFKREtodXJEV0VxOUJxbm1NSGg5cmZxNEF2cG8rQWpnWUhneGdvODViU2pBR3A5REFvcXNRL0c5aEc3SG9OT0l0NUF2QWZEQzZNSThrMWJIcGlDcTlMSDZIZzRidUk4NTI0WWF6cW50WVU5YUZMblFBazFuZmpXWCs0VUJhZU1BRUlCM3lTbURkUCtyZmpUYml4cWFYOEdJRVVmQ1I2YUU5WVlQR1UvakJXTFVMc3lTaDkzdERFUVFITjloTWZNSDZNWVltQU9PMUsxTUlvd2RhUXREMHpLVmV0andpcnRYc1FHcW9lQ3EwR3BCQzl1YUkvYVFlMkFaL1NxMU5mQXpaSVFxNUt6RHdRZzFiZWdQM3I2WGcrTWplZ2pOZndJTC9nWDNGU3FDWnFYS3ZVUkhvZHRNMVRtK2xqM3V4VkxDbVRZbEFDRVVRUlRtYlk4TUNsWHBZL0Z4TDJ3SHR2OTY0ZTRra3BBNGt5em9YaFQ2bG8zcE1sU05ROHNJVVU2bGlBamJ0cEJneHdCQndiZFc3SVFFTkZIZ201MldMdEc4dkk2aWtKVXVWSWZzejdmQTh6QUU2YzMxUUxna2NROGpDSy9oL0U3NFBrVXIyNlFKTVlkZWI3bnc1d3llTHI3T0Y4UDdrcmpFbEpESUdFUW1SRVVuREtLb3lqc0ROTVM2VmNJVDZKZzJwRWcxVGZnS2VnRWU2QnhJMkJIUVV1OERnai9yQXBEMFFIb1A5ekU5Slp2dk9NWVgwZExTbjJFam0rWm9UVzJqekFxMjFva1FJZ3lMNjYvQm9WeDdnQVN2TUZLMHZWMzNzRk8yTENDNFM2dVNoK2xJNm9DM3BMM1B3dkE2UTZ1NklXNkpwV1VlYlhvbEZHRUd5SExTc3Y1N3lqbkh3SEhJNEpXY1pUcWF6RmdMSXJDZ3k4b05UczhYRDBFTElYS0ZmZTBvMFpuVUtyVVI3QkpUUU1jQUdxcWorSTU2SGhLTUdvSElvUTRpaXpjNEdKNVFGcERiM0FEeWtzckRIOWRsVDYyQXk0Vnd3bmVvQmVpWVp5MmZZZWZBWldFRXVDZnpkTHcxQWM4YUdHcFpzaXlEbmlocW5WZ0FLT1MzNThoN3o4MkdRbDQ2cmdQQ2gzQVd3Q3JKTnA2emVPd2RiSFBnSWEvS1BVUmhOd3hRMm1xajlmb25UUEJUQWhqaVcrRlVRVFJFSG53K2J2eVpuZ1RKVERFdUlscFV1cGpUNzEwNm9KNmNmenNLWWFpRTE0RTE4WVdqaVY0SmVBUFk2WWhRYzRMNU5FU2NOTjJhWTc4ZnJJcDNJeWVoYUhXWGYxNVI0d1oxVHAvaHNnQktvNEYyTVVkb0YrK3F4eW85Mm9OK1ZicUl4QXlSR09xanpEa0hVMFNWZm1wRTBZUnNsZzBpMng1Y0FFK29yd2EzQnJSSkNLQktmVXg0djNDRW84NjRsMXF1aTBEcTg0ZEg5OXFiUXUvaGJETlM0cGVIa1Fmc0Nkd0V1MFNoNE1ac0hyczM2U1FLN1BuUlFQVlhFQ01RcHgzenZkeFdVZm5zUW1ZZ2RpcjlOMVFEU29xRUtVK3lxK0RxNW9GeXd6MUVWeC9iVHRXUVhzaU5XQjRsOTJ6NlEyL3JvNVRlWWNFeWpvNFAxSlM2cVA4R3JpSHYrK1pPMWlpVWNNblc3bHJZVHFIa2gzZXdoL2FqWUFuUXJnWExPWTEwUnRDSEpuSkZTWTlQdEVtTmdQWVRSRklpTk1EMTl1c3FrdGQrOVllM09OUFZ5K2dwOFZHUStXVittaU8yRkFmZThGRlNnenZQWGxXQTNtY01HZ21qOFlldVYvR2Y1Z0ZrWUVtcXgzK290Ukg5bFdKSUZZd092dXM3QUk3NmdvOFhQTEFDdFdiQ0ZlOEJHdzYzeUZwaFhtRjd3UDRMVjBPNkJXTmxHbUgxRDhhSFhoQ2gwSXQrRWhlL0tmaER4MTBZQk9nM0MzNHdTL2FkZlVWSGxxb0UraGorS2twK3VUVnJVS2xadnFvSGV6QmRCcm9xa2dPaEhERTdwazhLc2ZrL2xvTUJwZzdySGI0QytqalZyQTFMRU00V2FtcWpsN1A3OXNjb2l4bzFYM2tiK1g4a2hieUZxSDFnQkVDUE9LQi93OE9PaHh6R2xkUXNZU0F2a2hGbG9EZ0l6azlYOEl0TXF1VGQwakkxMS9xMnY2cFNFck93NXhIWnhteHVHR00yRXdmNFJuYkVlbkY1amZrQjBZWVJkQkhhRW5sQVdHL2JiZ3g5M3dWdEt1S01DOE1aMGNCNmpTd0IwdlNLdUt6MWJYK3lLL1Jqbm9sOEx5OG5UY1FBbGU4U0pnblozeEFYanZTVlQvWWc4bFV2RWtaM3drK0V0UjRoNWNhSkxSQTNLVUNMcFMrSklMYkRaRTJCTmZBYTE2U1hUYXZQRHBqcEkvNndSNU1jRTRPNHZyK0YxZ1RIR3FaWi9hOTFzRTNmdlFGN29aTXlIY0pQQXp3b3FDWEZ6UGtjMUNrNEVPZUh3SFRHN09seTlVblNCMlViSkZNM1ZkVkNCelFTbExCZmx5dUI4c3UxMjZ4ZXZpOFFiQUhFNmxMR2dCS2NzSkoxL3poV0NCWjh1bVVWWmdsL0c1eldQTXIvcEFtZW42d1habExKVmdSZVcra2p3YkJIaUM0S0d1QzhQeFFlZFIzS0ZmZml5L0JRQzZ0TXZ2OUFJamtHNXVCTnJQK01FZzFoZXB0OVA1NWduYTEyWVE5NDE3cDBGcTJBZmNCTkdDYVNzNVYrTTRpeDNrZHc3SlNPVDNrWmFsY1lWa3N1VDBKU0Z2U0RObndQVjF3amozL2puejRjTkg3bjF0WXBDWmdqYTkrMXZ1Ly9QSWF5QjZoMTN6L1k3OG13dUxQRXBvbEkzMkVaOEJBMlBEWWRYeG1ZTjcwUm5FTkc4TTFUeDRZaUd1QzM4QW9WL2pOeDM3Z1JpS1MwNWY5MlA5dUNXMFgvR0VRU2lIN1RQUnU2RXpoejlBVnYwOXdRUGRId0Y1OEFWMDVZc0NrcEhDdllHZndhL1hDWXBvanJhQmZCbFg5Zk8xMGk1ZWtjKzM3S3FXRFVQNEliTW4zZE1IaDhMbXVvc09saXZlK1l2SU9menpsSWhFOCt4RjlYUmp6emZpbW9Wb1RmUVFmejFPcEVDSkZnVGY3NFRwcEZGMHNEMmtWR2hFbFZHQlZGdUhORXovdENEQU5ZUmlFWXNqK0JVSzMzd0tMQmE1NnVCYjh3Rk1vKzdrbXZpRUpsZ1MzUStIbitEMlozZzc4TzU1YmdVMFVhUGw0a3hla2N6VUo5bUNLOG5UUThtMC82TWFKeDlKMThQWG14ejFWa1Q2eTRzSG9aNHFEMjI5OUowMDNYeFQxa2RnZGZUd1kwa1FmZTl5WjBpUWhlUTlnTFErOGRpQ1BtaThQWEJ3SW5udVFtcGtDdW5nekU4a3YzbExiRVZyMXZMQ09VRWl6bi8zQjJ1QWQveWNYTHo5YVBmMkZmeGJMVmg2dERYN3lVQ3k1Vy9ubGdxWGZDTFlVMnd5YmI0dHFwSUZrV1hLU0ZpOGVlRzIrK0RZdjZ6Z1Axb1JIenBWOFRnRnExT3hjMU53VWpkaEFIOEhpbTducUxhbWYwaWhLOGdEdXdMNGRSek01U2szRjJJVVpoVnJhYmNHcWlRWkhBMzBOTlRXZ1JCRHpRMkZpNjdoOE1YSnVpbXhsb0k4TmsyQVBKcmlnUDcyRHJrc21LSkpmMHdwUWRHOWVNbTA3QWZEWCtwdGFtdHpValplMDRKRjBOSkViZ3ZVRUYwR3pxYjQrd3FGU3czMnd4WWlscllLMVVaZDRDcFMwYU0zUXBrY2lHaytGL3NrZXpsOVIyR1BpWmZGWCtSdlA4YkJtdGJCc01tdGc0ajlDQU41YmtlbFJBZHVrQjRoTnFlRzBwSXQ0M2loYW9vczFMempEWUE5bUsvQ0gzeHFjdHZDbTNzcnJOQ0FOUVZhSGlDbVh0RzJlV2JDSHNGN200ZVhFamtqZkdVNkVOZ0RvUmk5bkRMQ01DeFNDUFVlR3RNMlZvSXpkL0N6K0VYeGQzMS96T3RueURxVjZSZW9NQkh1OHJYazFSTGhVWHhsS1dabXh2ckY3SCs3RzJFb2cyQlBlRTA3aXBtODRTY0lzZGdLSERYYVQ4SnJYRncwMmx6bjJDMi9odVlRckJIdU9FMEJDMWV2YVdsWTI5bnBDeEpRRmhhejhBQ1cxdEF0YmhzRWVRdDlVQytoU3NyeVZOdk40NzlMWWZkUm1Bc0tIWnNFZWpGbGZHOUxZMFZmMVpWSDdpVkMxSG5PWmViQUhNMnphWmJLdFM0NVZwTnpkZ3Y1eTFweXljYkNIa05COVFpQUVabXg4dGZwUU5JNSthS0hOQndpQ1BUY05RYW1xK1M0aVEwMDJVZWE4dmUwaENFWTBXVFNQUGtaZ0NoZmpZTTltdURpcFpGNVRIV0F6TVJ2VFhwL202Q01FZXpwSkVtYjF6eEllNTVhWnk3eUVYWnJldmlZaEE3QnVoanNSRU95UnRwdGoyQ3I4amwrNXJMbkN5aXI4dUdxK1llVXpQKzZjU2JDSG5DRmxESzlMMjJMSnZhZ01uUFZoakUwU1psZDNxWnlFU0ZGdkVPeWhiNjB4SEgzMTRjTWdoYXpDajJtOHlCbmtOYmQ3ZzJCUFFUS0pWVE5QL3hyMGpwU1BFQk1SelppR3F3MEVheExzS1g1VFFEeXZ0Mk9VVmZpeHBQT2hjNEhkU2NxQ0Q2TWQ3Rm1Vb3NoZFErZm5DeGRma1VISGk5SXpraTZCa3NGNm83NHIwRjdWVzk5bUZINHNhTG9MQXNPVGs0Vmd6N1l1TjExSmMxZUdXZ2JwMHRLRnEwZzg2YmJTZ29OZ2ovYWFiVlZlS2JlMVBCT3lSYURGaWhIUW5NeUxVZHR4QTBQSVFkLy9xdnBIYlRIZlBmMldtWFZ6WFc5bUhJcCsxMzgzTkxIOXZMeWlYZFBhcnhzbTdwdklDWHdjMXN5UjBzQ1lINGhKc0djOXNCR3lxRzlaTSt0UUw2TURDY0N3VWJDbkgrQ2pybUZaWVl1Z21ZRmcyRHVDR1dET0FhV3JIK3h4ZXNGZDd2b1RPWEFZUzJJbHcwY0MzcHJVRGZiQWdmL0FMdmVpY0N4YzBZT0hzTHFhZjFaRGdTbGMxTlo0Rk1LdEpxTUVJbUJYZFRtQmxVOEFkQzNEMEYrQVZNUnRJOE9wcVd3UXJTNkZOcUo3Y2FGL3NJeGIrTXNCNHBvOG9vZkd4VXNaZWpER3pKZzJxQnVjN09tRnQzTGIyc3BzeXBnZWZDRkR6eDNPRHdkc1hqUlBjQ0xsSkZDN0VoZDlBTk1MT3d2VlVLTUFqcUZ1aTlrdDhJYml4NlFSbUR6dEtWZGxTbGUvWmtJdGZkakNTOUxIeVRGQ3NPZUE1NU91S2xQNkQ1M29WaHNJenNxVDE0R2pZWWF0K2ZZWXVzUGl6S3RkU3ovWXMxUTFmcWNocjE1a1FzY2syUE5CZURQVWlJa0xPT1piQ2l3UGpUQ2NTV0NUWUEvTTdCbE9qcE1uM3E1K3NBZG1kdjA5QmRMVFJWZ3BpUitJbUx6dWo0VWorQkNJN3NtZWgwRG1jb2h0TEJ6blJyUlExVDdaQTYvRWl4OUIwR0t4Z2w2T0xuZTBRTThSa0g2d2g2aGpJTVIycGdXbEgrd2g2bWc2OWE3Y01MakxxbU5BZzJDRm9oZHdLSHdSVzBmOTVXYUF6alRlbG5WajFkZlhpR3lPcHJHVEU4WXp1SVJiT2l4OVc0V0kzUEI4bVE3bWlZVUJsekF1ZnVqeFhYZ0JGWTNlK1RLdm1jMG9KS0FaN1BuMFY2akl3eUUyQmM2elVsVFNDdmFzUGx4bHNza3dMSDlXUkpyWWoxWnlzS2R3ejMrNFhCc05kaXNTU1U4NmdFNnc1OWwvOHFndm1qSHZDMHk2UEhYNGc2KytEajRjbGU3NTZNZGY5S1V2MytrTEhEbHY4NTRBQUFRM1NVUkJWSEptSVRZZEZpWVdCajRXL0tZbzBYejQvci8rem45Ly93L1hKTm1JaHg4bnRsZVR6UmdFZTh6U0ZPOURHWTRFQkhzTUUreisyVFNhQkZ4RGtXZjRHdDlvSFVtL05RUjdETk5tK2t5Y000d1E3REZNMitkR1FtVkR5ZWdmSXo4M0lqVHVhTjFVNXBtY0hUVm1PNDhHZVAvUExPbUZjZlBnZlZwcHdBazh3M1IrUW14dFE4bWc4eFNaelVqaGk4WXkxejZZbGhISHVhR0ZMMStacG9QY21EdXJoQ0NpWVppZU9xdWlDUFlMQW1HbXFSUEVZZSt0Qkt3RXJBU3NCS3dFckFTc0JLd0VyQVNzQkt3RXJBU3NCS3dFckFTc0JLd0VyQVNzQkt3RXJBU3NCS3dFckFTc0JLd0VyQVNzQkt3RXJBU3NCS3dFckFTc0JLd0VyQVNzQkt3RXJBU3NCS3dFckFTc0JLd0VyQVNzQkt3RXJBU3NCS3dFckFTc0JLd0VyQVNzQkt3RVJwSEE3MTIyMzZPSmxOL01MUWVSZGJZaUN3bkEzeTZjbjIvMUdBdXdwL21SYTJQRXRrR0VCT0J2eUhjaXFteXhVOVA3a3JPVlZHb1NtTlA4cm5ocUJLY0tFVUxuNWtzZEV6SXV5K0UvS3B3UXppYUJqWDd3WDI0bmdhbXp6Y09uTzJlN2Z5UDFidmxQUjJwdUcxc0pXQWxZQ1ZnSldBbFlDVmdKV0FsWUNWZ0pXQWxZQ1ZnSldBbFlDVmdKV0FtY2F3bmNlL0hkNTdyL2NaMHYvTlBGOTlpakpuRVNTcjN1bWVpZDZIV3BZejBqQ0h1RG43QzcxN21PWmFHNjdiaFhjaVU1UGNUbUJrMm5mbjcrRjJvU0JtWU8vbWJHN3RCR2pJVDdVc2ZwMmo4L2lwQk9Kc1dsWGNlcG9JTk1jRTg3MHRuTDBJT2lQZDZUNXpoV093NmM4RHZKaytUVTBHcmRCS3gyN1hIY0hBZHNCa3dBSEEvZnlwSGsxSkFxMUE2QjE3YTFqem1PMlB5VGpnTi9iOXJKa2VUVWtGcDhITFBhUjVlbWh1UHBaN1M0NXpnTENQdEpOZ1Vsc0VET2hWZlJmckRDM21jbWdVOGNPMDRMZ1pHMEtTU0JtU01vZ2o5L1BRalYySUlzSlZDMk0xSzBlT0YvdzV2UnRiWW1mUW1BQmRoT0grdFp3UWp2WHA2VnJreEpQMmFzQllnWnFYbGtONjlpeEpOQjFRVTB5QURyV1VGWlJOODZLMTJaa241MEVXd1oyaFFoZ1RhNkdsRmppN09SUU4wR2ZHTUVheGQ3TWNMSnBLcG1QNVlTSTFjcm5SamhaRkcxalBEM0Z4N3FaSUY3K25IQ1hpcEVhRzNLVHdLelpEbURqMVhZRkpZQUJCOE93NlcySkRzSkZQSEhlNVpPc3lNdzFaaG5iZmd4NS9FakM4alpiK1JNZFZySTJiMzl2RWVxanM4LzQyTVZOaWtrMExYaFI0VlVzaXpxNGZNcmxhMHNTVXd4N3BJTlArWThlZzBJOTZ6WlBiRUlxZHZ3WTRSZ01pdWVnL202ancvbTI2U1FnQTAvS29TU2FWR2hlcVZ5WlROVEV0T0wzSVlmOHgrN3RSdmZjSlEvMWVtZ2FNT1AwekZPNTRWTHVsbHdYbnByK3pucEV0aXdYL3FmOUNFNlYveTE3Y3ZYNTJxOEo3ZXpLL0JkSS96bGp0M0paZEZ5ZG80azBNYmZOVnV5cjNLY295R2Y2SzY2ZUtOdzNycVBFejFJNTRnNThpOXhkWHRVK1J3TitVUjMxWVZ6dURQMnd4MFRQVWJuaWJuNm9GUG8yMDlUbktjaG4raSt6cUhMRmZUS2lXYlJNbmVlSlBCZzlZNzNUWDkvL3g5Skt1NVdsK2dYUEFBQUFBQkpSVTVFcmtKZ2dnPT0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2QybHVibVZ5UFdGeVoyMWhlRjlwSUNoelkyOXlaVjk3Y0d4aGVXVnlYQ0JwZlNrZ1hGMD0iLAogICAiTGF0ZXhJbWdCYXNlNjQiIDogImlWQk9SdzBLR2dvQUFBQU5TVWhFVWdBQUJLZ0FBQUJYQkFNQUFBRFNlR0RKQUFBQU1GQk1WRVgvLy84QUFBQUFBQUFBQUFBQUFBQUFBQUFBQUFBQUFBQUFBQUFBQUFBQUFBQUFBQUFBQUFBQUFBQUFBQUFBQUFBdjNhQjdBQUFBRDNSU1RsTUFacnZ2cXpMTm1ZbFVJa1IyRU4wcFJEYnhBQUFBQ1hCSVdYTUFBQTdFQUFBT3hBR1ZLdzRiQUFBZi9VbEVRVlI0QWUxZGIyeHNSM1cvOXZQZjNiZTJsVllndFlJMWZiU29GTmhIQXBRQXlYVkpTWVVvV1NzZkFsSUxhNUZBUy9tejcwTUJDZHFzVlVTL3RHS2ZFaXBRSmJKYmd0SWdJZXdtaUxTa3NLdENxNVlQWFJNZ2hVTGZHaElvQXBKOXliNDYvM2Y2TzJmT21abTd1OWZQOXJQOVhteVA1SHZubm5QbXpKa3paODZjbVR0M0hVVkhhVjgwY052cXZsUnpFU3U1ZmU0aVZuNG9xNTdzMWc5NnUyY2VQZWd0dk5UYVYveS9TMDJpWFpjbjEzbmZydk04WXJpSkJrYk5nWi85b3VqMjN0b21LamhDN2JZR3lvL3NOc2RMa04rNGVlZ1NsT3JBaWpSbWxnOXMyNEtHMVRhQ2g2UHNIbXVnZWpoaTJDbXpzQzFGUG1makVBUUYyOUxJTm9pejVwbHRVRCtMU1R0UGIwZjRNV09lM0E3OUVXMm9nVytaUTdLRnMySVd3M2FmSjU4M1psdEdlQjUyaHd4ZFBpeXh4bkd6dm8ydUxSdHpHTll2MjlESU5raEhEbytYangvZmhsN00wZlMzRFczMWtiYk5xVDdJZ1gzTWIyZitLNWpEc1NqZWs5NHVtclU5NFhzSk1wMHhTMXVYNm5hekhiKzJkYjZIZ1hMY1BIWVltc2x0bkRaUGJLT3Q5eDZhd2JZTnBXeU5kUFN3YkNpUU9qcmRyU25saU9yQ05GQTZQQ0ZWRkxWTTg4SzBkVlI2U3hvb2JDZDQzUkxIUzVpb2JVNWV3dElkR05GeXBuZGcybkwraG94dEs2ZzZQNzhqaXFFYU9INm8xamhaYzFnMmVvZDI5bjRCWnc3UDFpZXAxSmo2Zm1uMkVOZFQyczdXemJOZlQ0V2pEYzE5Nk1USzRkSnlmbHV2Ly9aQi93ZXlDbk1ZVGhMN25sc3hCLzgwdm0vdFJjcGxqYmxJTlYrY2FtZU9qclBzdmVLbkR0bHlhTXpJS2RmTDRsY3M5cXQzL01RN0ZYUkwvSXBWelVmVEoxNzFBWDdJZmZMRzdvTnpEcDZPc0NTWnI5L1kvVi9INXBZclhsUW5lUGJtK0tiVGx1Q0NycDk0WU9OTklZUHBFNWQvbUovdmVXRGpqU0VpaXU2OHNmc1NEd21iWTdRNUl6ZkhWLy9PbWlmaTNQUjE4VTFPZnNIZCtiTGVDemg3WjZmWFY0MlduaGkyby9ETjEzZTZmN3lvSlBiK2crdmlxMTlTRDJFRThXS2txK3p6MThaWGZ5UXNlREh6SStLWmJ6QlgrSGVlZXM2NDV0YUdONWlyelRrblo3RnIrTFZEcm1KTXh3U2I4cWtJTHZwZDBIWk1UM3BsRWpYU0crcHMyZlRNUnQweDMyRW05elhUN1ppWFJ0SDMxUklxM1pqajR5OVJyWDhTc3IzTG9PNHJVYlh0VXlKY0FENXN6bjhaU05YdnhYOFFRdzJQcmtXNXIzaHUxeHNUTTkyVUFadmhweGhuaCt3R29selBLOFB5dXd5dzJEeGE5OXh2WWNnNWdhU3FMUGR4RnZmbnZ1QkZ6WTBiZm9HUU5SK084dTc5Vk11ZXhzdmhCTlVDUzVkRWovVVdwOWpCdGJwd1dIZXJyNHVpVkFRelFUKzlvQjU5WGsvNlZYNGNWYW5HeXNhbllWaFhYYWdXV3VheGV2VFYzdHFrZWNxeW1pUXBjVFpnMHJ4N0xmcFNWMDBOeUR0TTczVDBYVE9YaWRsTE15SGxndWFNbU1mZUZrM0hadDd5c3RmakJscktkaDZLS2o3dUhqRS9yTU1ZUVZkNCtWcDBsMU5oV0M1cURBYXVVT0Nubytqdk91SEJqMTh5dmVkRjBWdGphUUJZM0dxNjM0aHlMYlhWTkpWQmdFZC9KY3EwTHBrVHk0WWxLZUcwd3F4cnVnelJhUmpWV2RaT0VwMkhCY1R3VDJQc296TFdheEZkS29LUVU4YndaSHJHdmdiTG9wdVB3Y0RHdXF0UjlObkFEUkx0OXROOXByZUlVb1dsdk5wNGc2V2NpNHF2amFKTTBTdzRubkRPeTNnb1BYSE1EcWpha09aVTJPV3NlT2VOQXJtQytURnVveHRnTUk4TXB3b2RoajBPOGNkb0YvazVUb1VXSzllcXFORURjMlVXRnlXYkRuaUQ2YzdSdzZSN1QvZ1owejBOUUtaanBVOVZXZFZzVU9Oem5VdGwwY1VDNTJJSVA2UGRBZS9GMHBGUlBVUE5qQkpvZmlwQVR3VTdweFNkSm9sc0tJSmFYSmJ4Tm00M0FtZGd4cU9tR3hYd25UUldSeGQ0V2lJYkM5ZEhPdHFLRGd0emNuUmpMWUtyQ041eEZxd3Z5M1pyMXFnc1lkQ2NKMkU0ZFdyMnFKdis2ZWx1Q2JjN3ovZEdOZFd0RXlvMnA2dExaQTdEZ2lmU3lUcFJCV25DeU9maGVhdGdvT0FIRnl4RlpjbmVZYnlXNmx2V3VOTlVkcjhSMHl4ZEtxOUhpcVR1TVRwQ2RreDdGczA3UzgzS0lRWmk2NW9rOUt5aXArbmxhTVU4TVNFaGZrM2RUQ3FDbU4xdERIcVpVcEcveWFtdGN5ZmNROHkrQmV0RjExOUFha2lId3p6RmRrV1lweXJyYUVpc293TlZ3RktzSUFYUTRsa0lIL0hOZVN3cXpBTUJsSGZDYlBsTERHMmdYSk56OE0ydjRVekYvSmplVE5TTXFrTFFjdXViUmdFdDZuUTh3UzZSNkNyaUZqUFg2RHVkcW5LRGRaSElLU3JEZ01JQXBUUkdRbHdLcVVJR1ZLTHgwdGFlaGRxWFdMVGJ4YWo2MEtTSG9ubXNPTTlFVVVtdGJUUU5BVHIwdHJROGFuR20wQ1FsbU01VlFLSXoramR5dm5Odld2cXlyVFZ4aFc5OXlBSXdEbXhJSXNMMHFQZjhQQTZpZ2daMURjT1d5TjJhYUU1dlVvWUwySjUwOVpSTUQ2eVFaaUR0cWdWbkpOTXlYUnAzTU5QSExTSjVEVzJUTVZteC9HaktoblVBUXVuTGpJUFNyYWJnOStZWlFwNlE1RWhSR2RweDJ0SWQxNHdVdTJpM0ZvMkx3akxxaDNCV2lsbFZBcFRLM2ptSmJoT3NiSHVFQ3JUVkdGTVJJQ3Fwem1CQ3BMTU11YVlKWTd1bmFuVE9JbjZVeUxla3BTWlRKQzRsMTgwdERRTlhSRW95TVlSenJuL1FlZk8yTEl5RFRFQUpkZXBvRzVOZnR4UUlGN245OUFSZFdHdWxlVXFId0lUWVVONStFeEk3R2x0ZXJtRFRUQURRY09GYkVBOUxDaFZMaG1hdFVSVWREa01ZNHpWRlpSQk1MWG42VWpHcUduUTF6bTZ6b2g2bjVFemZScGdXWFZSMGZoNGFndjVnakp4V05QSklSVUFoc2RkUWl6cm5PS253bUxFdXYrYVpXWmJrMkZMVHZOQUV0NDVPRkdTOFM0eG96ZU1XMitGQm5xck9VRHFXcUZsNEFwSkVDWVBtS0FYNlM2SGtueFlzQzBEVkFQUGtRSkRBZEI2M2dxTWhvRXRvekp4NzRFekpyUE1kR05tb2dUQlhNUWdXYUN1Rjdicks0UWxUVlFiUHRzUWxLU3hibGR4RnZwVXdHMWgzN3hvSUZjR05VTEpuK0JTdFF3a2FvcWFyb2tyYVRlVTBCSnVQVzVrVXpvTHpCSzJhVnNRVGpCbTdGcUlxSlYyRENvYW4zcXJTdUx2ckVYYWJ5d3hYWWRib3FjanJOc3JCSW1pU3BvUlNKSWtTempHUUhiWlN3QmlkcDhLUVkxYndvdDQxeEZLb1lqM2xGeEtyUmVFWFJRaUpWdDBEWnlyaUxlRkM1VlBLdkE1a0drN3JSTlR3R281cXRLUklVVmxzbHh0VVpGUTlLRDJFNlh2Ly9xZnZ2eklFN0hGK0JjNXpsdnd0TkdqZExnWmNUeW9kNWNZZlM2SnBISU5ZUjJ1VTE5a2dGUkZoUjBySE9leHhBZHhuYVJSQ1Y4dTRSZEhuRnZtMjAwdEQrWEJYMkE0VVllek1rUGtiWlEySG8zYUN5WGNKNENGU3J3dTFybGp3aUw3V1NRWlptUWluZGMwS0Y4VkYvcWt1SlJNM21FNWYrenBjTTZ0eG5VbTk5NlBOUWFLR2IxZnVIRHcwVTFRRzVtNVhlc1hsRXZYalV3UXcxWkhTaDlxVHgxbklWRG9MMW9pYTZZWWtreEp5VTl6cGpFWXNZdEZaYWl0R3VmTThGYkhCVklSMWJIVVVvelRCT211Y1JMYWk1c2lJblY5aTlaVnN2Y3hIaFpFbU9kNHRiOTJ6YklwS0dEVEhSU1pReWJxVVBPWW5JM1NqY0IxVk93dUdtTlkwWG42cFpxR3N1dWJ0M1RINzZHK3ZNUVMyTGlNYVkvUzFCSUxKaXhQRFE0bWtIcTZ5RmNjTFR0YzFncG42eXdlaG9UU2NwOXA1N2dhOFpnalRMRnhPOVJRZzBQRUNJekJxdElFanJOOFdvZHNhdlUrUkpxR0VKU2JHUlVQTVZBUXZiZFN4NVFxMFRvcXF5N2k0UFNXQzdEekJvY2pNVE1MWWlsU1krVDYyME82cWdCcWNWY0lsSmV4NEQ0Rld6Z3NZeHFoWjhYQkFzTHZGSGNIQWdCOVk4UTRFdHBuVU9ZYXRxa1BZNS8wNk0vZGxoa0c2azRKa2x6NmZvcktDNzRuN2h1L25NNWVPRGdUSGN4Y3phUDlDZ2gwWjFWMTFnR3FxYnZTUnpoQloxZ2Fqb2RWRkxwaDlNVzV0UCtGQVEzYkFwaUo0cEtuVzc3YWRRenpoNlJYS25IZDZnUmZSVVRBZ1REUEpGRzNyS2FUS2ZySmZhZ2pGVms5VVFTdGpqWGw0OUMxYkhwTnlSekFnRTZLRjB4VnZUdlJoMEtqQTdYVUpPd09ncWVUMjNna2hlWEtaUTFVR0Q2QWxzN0dyTWNtS25tSTNKZ1p4Rnd5Qks1NVBNSmxWTGJ2VkhTYTZkU0VaOGRNNlhuNEc1V3BxZ1J4dEJCb2RqaWlxbmViK1V5eVFlS0V2ZHNVblErVm5SVFlmN3hBQXd0aUJJRmkvM2lTQU9qVkx1Q28wNE9BczFEY0dzYllMZ2h1KzdWSUdTbFVCQkVJclFUZDdRYUZyRHM2Wk10aHQvSldId2RiN1NLakN1aU9BL2Evenc0REtZTEJTOGdjZGpsVmNtVVFHUTZXWkFPenFBeG80bDJEbzl0SGRDSjNWaVE0eGxZdjgrang4eGVzNHFkSGhDTFI4S1lyKzV3K2Vpd2x2MFZXZkxPbkEyODUwL0F6ZzR4M2lFZ2dqVEd1QlQxRVBteVFFQi9YVFFYbE1oRzdDUWc4TE43MkZ3WURDR240dXdueXBVTG0zb0JCdy9KaUM0V3NkZXdzRHkyQVFGN1NGQXlxYjVaSzU3L3pEemNiOHVySWJ2TU1ZdmQ0SDBSY0l5WHJuYmptcFVma3gwUENlZnRTTk51ajZ5YURxamxkQ1VxTkRFUmo5bXNMVFFzbVNBZmZ0WllNWmdNTGJKVjg2RUVhQVJlOVRRcWNXRUlMRHVuS0kzUlJXQ21icXNtKzdFTGFEWUVETFp2NVdjeVNVeTlzTXZaZWk5QjZCbHdMMkZyUVNtRHhOWGpLL0RLaXNBUzQyUGZxTnZrckNSeGhqK0xqYitjL1ZreHdoSmdQZ1I5Y3RwcW9PMVVlaVBHOHNXVFJkNFUwZjF5YzB2Nm41RkFTYVpCNSsrQ2N2L05CLzFCMGxNdTBoZlJIaXQ1aW51YU11dExNaHkxQkt3WU4wWHJLQlV3c0p3ZUdVVUFUZXVSV01xYUR0UWxnYm1CQUZZVytEUnVWR1dkTlNWQVAyRm9JS2ZXZ0FRVVNvZHRnK29xekFvejM4OER0Kzc4KzhEVnNHeWFzN0xKQUU3OVdUZWlvb2M5bldVZmJMbjlLNlZ0dElUSnR3YXk2T3lvZWVkVGdDV2gwMlVHcWI5NFZXZmI0N3VMdlFEMkt1T3ZwUUdBdWt6cHdUUElvdFNUWWtCSWZUQW9iWmFjZVcvVm9zOUhCQ1dCbmFQRUh5Mm5mTlBkZ01YcTl6a3FIWjhleUZNQUdCZkNKMkxXd2ZrVUt3czFKa3MxdmJPNEhOeUhZTGQwem1ib2k3YUhrR3UybThtY0RRWWtKdjRkUmVEaWYvNFlqQmtJRjVWaEk4ZDl5Z2RpQndOV1FaQ21PNXcweTBsYlNGc2l4MWhvUXQ3NmZoeE5jdEJWeVpXelFISGs2S1kydWtMeUpTaEwxakV1ZzNxdWhyNEVocGxVaklFeTFZV3JsU2hmTU9Bdm5FRjFmQzloRSs5a1BEa1EvSk5Md1RHSUxkZFpBYWxWdjhZU1M2U0tyQWJhWTZnNDdEVXpDMVF5RnVKa3hEb1AvY01qMW93SG42SXFEY05Oc0lCRTdFTzRHVXdvQjZSM21obUxZdUpQU3ZFMmpMY2RsU3AzZzRZUlhPbnNvOXZBOHpxdWlUSGNnaVZodXl0d1hET0pGakQ3SGFBWldCeGFtd3JwUzhmWW1iZ3R4OThLeU1NbWMxR0lsUFNqVTUxd05ZNGJyNURzaTJVemU5czFmeVZBVEluWjM2RnB5dkx6emw1cm04bjZXU0xBTXBoUVBXdnM2blZMMy9DQWtEK3dkRjNSYWtCZjZpOEFpSkxTaWNQWVVvY1lNcDF4TUFmc2o5WXd5dXJGV2EzcFM5SlNTSW1ueXd6WmRzSDBnQmNQUDVZQlVlVW5aVHZZZnRZVzdXcm5Bd05HUjdCb28vS2ZXTnVOMDBCQ0FLSkZ6Tk45blBFZW1JRmQvdHdwbHVtL2JGZU5weHFudS9ITERnYk11SEZjbDRKNUJTeWtCWTUxWURweFlRUWcvTy9tTTNzZE5hUUt0dCtMWUxDRWJqZGlHVUtyeGptSG9EQ1JEWmdsaHd5Tjdpa3hDMDBBN2NBWlhSeExrWXNFekxlaWVRUnJHcjhMWjluWUJXaUdJUUFDMUlEYU51R3hCbXNSeFVXL0U2VG1LR0kwQnpOaWd0MmMzNkloZERXeW1wMmNlcTRzT0taTHdEeEZxU0ZtMXpUUXJzQzRSS0J6M1kvdXMvMEJCNk9DV1dlM0pjOVNIeENGTTRQUWdGQkpYeHNJVW1nazBwSWsxQ3locGdEYWlNakdvbzZ5UVFnMjAxQ2RuYkp6cWxnSVI1LzZTdHFPMGRhdnVzMXQyeUh2eUxheFlRalBLcXhkQTdCS1RoQ0xBVTVrd2tsekNTQ2VHVXB5Z2pMYzMzRVJkOVdDRXJPaEd6NCtjNktRS2owdlZjNk5RQ3FRTS9qUjRrKzhxK21iWGpna0pMVEZCTmJTZkF5SUtGWlUrOHFxbFl0czQ1LzRUblJYMHFXZ2t4RnR5Y1lGR0FPQ3VPS01DeVJRWlVodW5Qclh5VmFSUjl2UGNCUEV4ZjEzM3ZtbVBuc1ZIbUx6b1BydnJuN0ltTlpYa0s5cHMrLzdMNFIwMEx6bGwrM3p6aCtBbTV2ZDExeFhzVHozaG9XSGVQN3BpM3FJYTJBQ2V3Rnl5SVh2M3lVT3JZdG9WVHUyREtqRWxCekVwQXF0enNIWDJ4bklRRVQ5ZEFrY05UTDlBSEY2ajRqYksyN2Q1QllZUXpPa1g5RUxwTjU2eFFhb2k2SU1Td3dDVmtaMkNHc0srbkJRcGlzcThKTlU3a2E4NFR5U2pNRlRiS3Zib1U0TUJuMlQzUThhcXVWU01GUzJ4TThGanUxWVVsVEVBdzRBV045b1djUUR2ZzR3QTdzMEUvdXpJU2IxeW5VL2xFWUtMUmVNSGNWRDRYWGY5dVd4VUpLd0pOdXlFWFBkLzBYbGlXRFVqaTE0UmIzYmhXK2RtUzlucWZlWmY1V1FoQXZtYWVJZ2cwdUV4M1ZsR2RNekFsN1QrTUZWTHF1SXlLWUpRTEptT2RjQXBpWUlBeC84WXUrV1Q0eWprUjJIYXZyQzhDWVFTTlUyeHVIZzVrQ2dsTG5obmthNkxneWtrK2o2eVJGdVl5bWtHOUUrY055RFZiUTJ1SjcyZk9ZUmZkWnZuWmVUSithdm5wZXRaT0UrRHBIQ0dUd1BBQ1NOdlpQMFRTTHJGMFEzY3p5czFwODNpdStITHF5MU5NSi9YWU1sVjh2WmdwdkZUbnpUT1ByazNJMXNreE4zUnVOYSt1UjdtS0RVQUw0UGMwdm11a0hiZEZxZGZkY3AyRmFPQy9XZkFaZFg3MTNyU0VlYTB0NHFOR0RKUzVYRjhGQnFNY1dScjdVOVo5cHlCUWZOMHk1K3NkVmpFd2hyVUF1dU1zT3NreTFPNmRIaEJHZVVPK3M1SXZ1VkZFUjlqVmFRV25qYU9LbGErNndNRVBEejJVRlZYVTVwSFAzWXVMYytPVWE5SXpIZm1mOU1FYkVTd3huQzhVQnFrUXMzWkVBeFFhMWZnanRIUGxJVkJVMDVZZlZGa2xFWTFsNkwzUE5OeWFNVytuVDlPbXhiV0UyMVQzczJRVCtQN2E4aXljZ3JCMnlLeW8wUGVaY3lpTm1JaXVXZVozUC9FckR1NWYwSm15U24vTVdMRXR4TUNkczVYVXRMYkl2L21ESDVzSDlwaG9GblBsdWlYV0hTdjZKQTBwQllGeGQxYm9jY3VKNm9OSXhpTjNrSU41TEVveHUxNGJzMU9WQkZnaFIvZ2tGYVRnVFRHUUdvY0xYSXdpYi83SVhjTWY2M1FIVmF5RFpiR0pTOVc4RWxjZ3JSVmpGSzdoT1JwQnFEQnFvR3hOaFRDa3BPMkpkY0dzQ0VLcUV1anQ2T0pZWnp5ZVBYVnlIRlJaM3ZVV0ZUNURMUitGcUxITTRoMDdicXQrMU9DN096U0lyTllHYlNUc21GaHdTOGd5c1oyMnh0a214dUExWWhQUDg5akNOWm55NjNRaVl6a0psQThkb2RpbVJXQTBDRVhwcEpLdVdKTnJDR0RXKzNQQkNHa0tBbkdJY3dWb09acEJLVmgrV2NBT3I2ajB0QzBLTDBMcVAyYmpKc0NYKzFtNm1JcTZkazJ3Z2RUQkppL1VUdVBYdW11L2Fxelk3b3JyUENsU3g2Qlc4U3J5RWQ4TTZqK21NS3BETzR2eVJLNnF4dlRVWkZqQzMrVGlKUnI4WXFpSmtUcW9zclp2QmczWGRiQmJRWEcxODRwVlFkbVpNYnlBdFhaOGxBWmFoSXdRZGtJc1dEOTZ2VjF3T1RhcU52T2pUb09STE9PV1NKMDZtZHlwQkV3QmFLcEZ3QUJVMi9SSmdFME5DMU1BSGs4bk1ZVW1QNmNoS3VZcG9VZkx5Ni9oZkJqSk9PUk9Nb2hqUmRDOERmM0U5aUhNYWorL3FqcjRXaERoQmxMRDY5aVpnQmVnTkJMNGN3UDRmUUdUTVRiRjFGYVFCd1Y4bDNXTkVZMWFwUHc4ZmRPaGZBQW9PVCtIQjRqckZuWmwrWmdDbklDUmRLYTN4dCtFNkhQVmRPczJQMFJsNkRmZnlQdVpzTnFrUGRHSHVFakxXcE4yTG1CRnNhKzhhSUtFYlVzRGxDd1dtbW5tYmZuQjlpZ2tyZU1XSnRyS3hQQ1REaEFNcWo5TldjaTd6aUFFR0RLYmtHT1VWT05Kd1ozenJ6cTd3K0tSMUtIUlZ4b2lPRnNidlYxVUZFWXlXcytPN2pDRUJTNkllSmU3c3JqTWo0RXcvRXlYdG94SkluVkJTMENJVlJkcGp4STBjaEkzYTZFbG5ZMXFLQWdOamowT1ZONGFaaXNXVnZwcEtYMUhYM1Y4UURnYld0aVU2VFVCbytUKzRRWU1iZFdDVUc5TTl1QWhrRU1YVjBOVWhnNWQwSkxqSFI2dThCMG9ZL25WZUlxQWhpQVNKd3lLUmM1SUxCMlJzSGtyTE1qbUNBZER0VFNqSEFwWWZxZUF5SlQ1MXpDNHZGd283b0ZZOVJCR0FZRUZkRVFMcGNmVXg1VTBqS0NoUnM1WUFpZmFqWEwydHNMRGJrYUdaUm9DZmJVbTFZN29yd2pBbHk0SjdBSnZaUW1VR285VWFQamxwRVdEQVFoL0xjV0M1TS81Q1Mxc0RzYmlTWkVHbWlINVNPbnMrT21HM25vdWQxRDdTVHhVMkVWbHpDL0xWSFdHTEEzMVUxZkVacDd5Tm8ycVNkS2ovWXFTRVNzNmJlUUM4aGJQZXg1U014UWljeHFtc21CcXpUTmhEbjJEYnJZbDh1d2pBL1czMVUzeXp4MklzREk3Z3F4T3hSbzY5VmFvVzRXZnlrQUVRV3BEWGNlVVh1SFlOTEhaaGgxdXVYaTVZejlyek1SelNvU2hSckZLWlY0QXdTZy94cGlxWUZJUlpSMVAyYkk2aUZrMVhtRzY4NXNzV2taTXMwUXVRVmFpdzJPMkluZjJ0ODJuZ2pBdkliVUtTbmF4Z0ZGclF4czRoTk1rWVA1cDJCcjB3ZzF1OGZKbDlCeVFhOERSNHBwUzVoZnM1cGllQWVoakYvMERRRDlKd21rOFZsMmdIekVhT0gxVndwYUdlRGZZeDd5Z3dvTVZDa0tjbzFIOGw2eUpabDVIWTBCbTJDckhIYU1HaG1hVG0vKzVkVlpZeU44a0xQMWVDcVd5Q0hNYmd6TS9KSDZPQVZQNHl4ZWFaSVFxdk1ESFZDWUlEM3gweHdiQ0FWYmtyWGJjTVIzL0hOVVV6ZldVb0ZjWEltRkxES3NDd2FRaW92c2xQSnd1OUJZdGs2aWtMbHFlZDM2YnR0OTVGaCtCV3FEaEVubVJwSlNlOXlTZFozNkwrUmtHL2JwQVE2bFhndkNnU3IxWnRiRUpRdXFyUUQ0R2d5ckExcXkzV1RFd242aTRqa0I4QVptN3JmMGh4N01YMyswRnMxSGRQNTdwcmZKRHJ1TERYa3pIRnZnYy9YazJRRTZERER1VlY3cWl3MVNHWDlOWlpvSmIzQWV6Tk10TDV4VzVwMmJkVkk5bzV5eFR3NURtbEs5NktPc2dLQ0FEelhjK1ZYQUhVMkhOenZ5MVVIQXZDazhIb3ArSXNxbEY2djRtSnFmeG1MaGR6emFtZEIxVEh5K0lmbWxuN2hsRndLd1h4d3V2c1krcENGcDFndWY0MStPZWF3b2lralhINWNJeU5mUHpLUE5SOUJXdGw2ZmpKbk5MQ09QNTQzZkVPdWFITk9oUENUQWtyQVZDeldEcXVGNC9TNTQyWUg5bi9ITXNYdEZQdDNKa2Z0eThPNHB1dzRDYXdyWk83aFp2SWo1Mmt5ckV6OWtuYkdIL0szTGZLOXJmNjdMQXU4MjV4U2o2NXdLeERDRGZMNFRkT1ZSbG80YitYL29mWG9OR3VlVDJwV3hRVTNLdUJHMmRaeXBrNmtvK0kzNU5GaGV3TVU3ZE55b0JITUFUTGorUWdSRXVKSUVsWngrWkF2MW9JVmtrL1RSaEoyeHhCRS9Ucy90aFZCb0RiNW51bklDSmVhY01UNmtJeEtRZDAzMEFLMzYwWDFKRFI1TUNkbjdQSUphemp2WSsvRVlpZDNpZk1BSHZUL0JQY3paOFA0ZFNsNEkraEEvb21EZHJ5VHZvUng2Sk5YNzc3QW9aY0d5Z1JJSGZ3T09ScU1RSWZaOXllV1NLQ2JWUGwwMzM0ZGlZM3d4Sk1KY0MxbjJUaDJIVjF6SG1GMnNlTWx4bHR4bHpOYmdGSmJGTU9HdEwyZUh2NHk3RWpIT01HUXRtWkYycFNyd09tcHQrOTBOLy9hdEJ4WjZCRjhibFlKK3I3b0V6TGJPa2dOelhIekEvWGFTbjcrRkhWRCtpWUh2SDc4ejZraDk5ZFlBTWYySTJGUUV2OVplZDNrMDBRalZOWGJHczJRdStqMzh3dnZ4NXpPV2U4b1BjQkR3a2hPbXZvaHE0cElEdytCV25QT1gwaWJDUDMzSmo5d1ZyaE14K3NQY0dJZnJFamZ6cU5vb3VpeS8vZ0M5SVljbko4TEdSZk14QTA2OTYwZW1RSW9ydWViLzV5ZTh2aHJCUDNtZ3UvMWdJU0ZIWld3ZEs2dkVwakJlU3cyKyt6cXFEa3FtT3VWZkZzVWpzam4zd2hCak1ZSjBwaDE0bUF2dTBCQVUvdFE0dGNWQ0J3VHAxRDVxSWlHVTVaSHNzNmJoQzFKN2t0WG9FeXFkUVFld2NaVW1YaGVxZHFQcU9USWxDQnNQckY4ckhDdjBZUE1zNUY0L0JmTGptbnc1Ukxsang3VUdyMFpuMWtDMkNydkJ4ci9Od1VLZTVEamlkVlV3U091ZlJRazJXaFRMVkVaVXUvalIyYnc4czljREE4aHNxZUdKTGppaU9CekhFMEJJSEZBaTFieEo2WG5DaiszZHVNSFl2bU9jMkdNQ21yYXRZNFprcENNcnpHc2hXL0lTTWRlWWlNUWNaMytVc2NGQWZNSlpmQVBQWldCeWRnOUFLNXpBbXFQMlpQV3czNzl4TTYwWTRLaXB1TnRSM1hSQzNyVlRscFFVSDVkbDNValY1WGV6emxQZHhyaG02NERzMjB2bHVOeVU1S3hmOGZsajRtTXhidDNoYjNVTlhmSnp1Z1ljZ0YyeFQ3VVZyT2VTbFY3V2E5bGZQYmxzcFpuL0VRVG1kWFlpdzNXWWRORnhuRTdFV2k2Y21veCtjVHZSdmtHUExmSlBaMjY0ajhTN0hwVXIvYXRCaERuWm14ZTVBN0ZFajBXV25zQW03N3RsUDd1dU13STRTbGNzR0tnZmxzMmRKbXBLc0dIaXFHN2Z4bGY0bkdYMnRqSmVUS25qTzdsT0VVYjJpM0wxTkVkUzRLNEk5bHdHamRMUUhNWE5YcnluTnFtd2FKVnhvMjIyVVVwenpmUFpYMGZvdVJzN2ZOTWlpR3dza3pheDRxbU0wMVIyM08zcVQ0b2RhWXZnSXkxVncrYUhjSUtwWGpML1hxTmlZYnFFRFByV3ZBOGdMY25GeTJDcTJhcVFGajd6SDJCTkorRjBmdjFkMjdLc0RlejhPdGZ1WnNpeS9xamE0eVZQOFdGbWxlaVpGQXdXSzRDZHNXSG5jZWhiWUVqc3oybVNyVzVseTVYWE95QWFXQmZaZnF6VEZ0dkducVcwV05Ic0k3dGlra1FYMUhvZFUvRUxVbjVzbDFjN3NwNmFOOWNNamNyNmhRZFppM3hWbnJBSGhZQTNtcTlJQ2QvcTQzYnc4WTh3OFAyT09QR1V6ZC9mcW5KRU5MQXZzdjdiSWNndHpIbHpkYktub3lRNUlydVdNQ3JuNkhqWnFuTHBPUG9LUWFyTDd1UDJKOVZpOGdIcnpZaVd6OEZSVDRxTmJGRVJueXU4aFF5b2dTNmxNTUx3MmxaZFBtTCtlWXZobjZaK1NJU0ZFREd5R1FjR2xoRnFPeTJBbGNFWVhtQUhOQWM0V2RQcER6R1BWdGxlTkxYU2pTYnhvRGxQRnVvb1F0RmQ1N0JIY2dOZXhuOUhKZmdTWjJycXRiUXpINm5PdGM5ampXTlVqUXZndkxxL0U2OHNOLzNhbVNrYVV1VXpQUjBCZDlYUlpSekg5VmZTc0FjZ1MzeEdsRnpzb21LSXg2OXlXdlAveWJtL2Fkc2E4UTg4aWFnVXpPcWNvWU8vdWVCbUhreERYbVVmclVrZkwvRnJYNXg4czR4K1g0UWhRK1gyQ3h2djRtMDUwditqajgyekgzSFN0Y1FjbVJtaXVURTI1emthQlR3Y0tSVjRQZHFTV09GQ0lQUDBEU0tUN2pQajF2V3ZkdjF5Uk9JS0Fpakw3dHlhaTNjdnN5M292Y2E0eWMzUDN6N1d0dVgrTEh6eU5oeS9HUDFWUWxMMDJ2bnd1ZkF1UXhmOUQvYU5QTy93MUwzYlpJWm5qSnk0bmhwSnllendKYUQyWHluM0N2UG9yaUJEdzN6NnZ2QWdpMWZybXc3MFRRUStOYnErR25aVWFxR05VSTdNQnpBRUZWUEhMQXc5amFlUU93dTFuTzQvYjlmMCtWRG53aG5kTGRWWjBSMkZMMUtsRUZUcVJkNmpTcDM3akFYUDFpN3hmMzlmR1Z6ZDUxN0dyZ3BUNTVjeFdXVTUzZUkySEpkN3lWb3RzUW5kYzl5VTJvVGxDN1o0RzdQOWsyVDErcVp3MlBmMDBVRXFPazRaSFFRZG90ZzZvN2RmSTJicElCNXV5RmJ6TDJNT1d1dE5VVzZ0RFRzSFhkaVhBSHQrL05lN1dXbmZncWFiMzUxV05PMDIxTllYR2JFMTZRbTlyWlZLcDJyTEhta3B3aE5odERmeDlmYmM1RHVNM3MrbTIwa0NKRHNkU3QrdE82UUIrVzRCdjE3ZEZma1Q4TE5IQWY3ZE03MjF1aStyOFFsZm9MR0UyUHFSbm9NNnZueU1LZW5OTmFiTXQ4RDR0blRsWGp6TEZQZDhPN3F2MTZQSFpwSUdaN3RYdmVpQU9QcFkrbi9DWmN1LzFzZm10ODVFZDRZODBzQTBOWks4MVAvckdOdWkzUnZyLzZTQU5Zd0tHb0kwQUFBQUFTVVZPUks1Q1lJS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1VWeHdjbWx0WlQxeVgya3JYR2RoYlcxaFhIUnBiV1Z6SUcxaGVGOWhYSHRSS0hOZmUya3JNWDBzSUdFcFhIMGdYRjA9IiwKICAgIkxhdGV4SW1nQmFzZTY0IiA6ICJpVkJPUncwS0dnb0FBQUFOU1VoRVVnQUFCSUlBQUFCVEJBTUFBQUFSbHJIR0FBQUFNRkJNVkVYLy8vOEFBQUFBQUFBQUFBQUFBQUFBQUFBQUFBQUFBQUFBQUFBQUFBQUFBQUFBQUFBQUFBQUFBQUFBQUFBQUFBQXYzYUI3QUFBQUQzUlNUbE1BSWxTSnU5M3Z6WmtRTW5abXEwUnhzdVJlQUFBQUNYQklXWE1BQUE3RUFBQU94QUdWS3c0YkFBQWRLMGxFUVZSNEFlMWRlNHhzU1ZrL1BZODcwL01PaEpjU3VoTmNnaG95TndhSTRROTdNR0VEQ2FUSG1GMWNjRG1qY2hjUXBBZVVoU3RoZThBZ2thQTlHSllWa1BRWVZtU2pvZWNmSlpwQWo0azhOREU5RU1Id2lOMjhGb3lCR2RtZHVWell1K1h2cS9mcm5ENDlqNzUzM1h0eWI1K3FyNzc2NnF1dmZ2WFZWM1ZPOXlUSnpXdmNGbmpDYzI4LzNobTEwVnNHbzlZNEkvNG43M21DbXBmZTltOGU2V1oybkJZb2Y0b3hkclF5WXBPeng2UFdHTEdCVFBicGg3MmlMMFAvMSs1NHhKdlo4Vm1nQy90L2MrVG0rajhadWNvWlZTaW5sejFKYzU5bjdPSHJCV2hQbDhkaDlxOForKzNSdXozRkJxTlhPcU1hVHo3YTlpWGR6OWhEUGszbVM4OThVZVA0RDk0VlZNbGd2MGtlMVFJVGpGM0xxb1A0aUwzbXhUOGZLMjQrRXFPT2h6Ykg3Z2dhV21Wc0t5QVM0V01wMWpoY1YzYWp4VGVKcDdaQUo4djB5ZHp6aE8zWjI4TkdGdG5Ga0RnMnl1cVZvS2tseG40Y0VFSDRMR08vOTVtblBlTTVEWFo4RTBJeEE1MmUxbURoY0hDcEN5azcvdm8zMy8rdHJ6RDIrcUNabWgvTkJoem5TWmhrKzRINExtTTdBVEg1QjhhK3hLa1Q2RTAxTEw5Sk9iVUY1aGw3TkNwa3ZzR3VWWG5KTFdHZ3RNU3VSaXVOaTVqK05HanBBbU9iQWZGempIMVJFdEhSc0ZKUTRTWmhaQXZNTUxZZXE3UUFBSzNJQWt6dlhaZm5nMnpQSll3NVZ3bjl6U1FMVWYwVXhsNmhOVHRnRWMrbFMyOG1UbXFCNVhnWVZHcXlveDBsRXpHR0YydzNNMVkrVmVPODcvTWg3T2RDWndxM1kyM1EwSXZydXZTZXQwMnVsL3cyaThiRWNEc1hqVXFZdm1zbWx5UUw3SC90N0hWSU55eG9pT2JMalBuYnd6cHpqaHhDVjNvZEZQLy8xeVFRNUsxUTFNY3BkMEw3TVVRN1krYzhQdlAwZ21VTUNQTGluQ2N4OW11MlJsaXc0eUdmelhRelBhb0ZvZ2dxcGQ1VGpxWTdtL3RzZTlSMnpwaC9PZ2liQXdSaFdYTlBIa3VNSForeEdpT0wrOExLeUZWdTlBcFJCSFdZZDJaWFlXekQ5R1F1ZnZSaUdNNC9OY0YrNURVU0lBaExyM2Z3aUZVdDRtODlPZWVhblhPamdYTnRhMXpDWXdoQ3pPbk9YbHJWckNWaUt0ejFqRXRkM1U3cXV4TWZRZWlFLyt3WG1OclFBcEtKUDZxYXpKaFNFK0VPWUV3dG4xOHpNUVRCMHIvbHRrakRZU2lkNng0R0pVblhkeWMrZ2pwaDFMTnN6NE95dmRzMGZUdmYxSUlONGZOdGFtelNJd2hDQU9Ic1lVZ1hrTXdDVUEvQzJMR3BxeHRxKzJQaElhalVzRFVXMWVCSnpUeEF4aGVoaFo5YjRuR0NvQ2ZiVTFVYXMyNlp1OHlPenMzRWhRVXYrb0dRaDZBUFJrNS9zS1ZrT3BLdElHT3R6SVViUGhYajR3TkJaY3plTmQ5T1hXYU9nT2J0Y3pxZmNWejVKZjl4bm9jZ1FENTQ4SUsxMkp5bDE1RHh6a25QWC9mSEI0TEl2Vy83eGp5d3p1dW1EWmg4dGpIbUxYZkNXM1VSUk81bXo5Y0cyM2t6TjVySVJKL20rN1hPTXYvNFFGRFhBb3UyWHNWYUZEckJXWXhtRzJPaWJoK2FvMTBYUVIyOEVCUW9BeFlkK2xCNi9BZU1wMGZRUi9iOGJzMjl5NmVNTjkvMkEwNktvemNESGNDbWc5Q1dOM1lCODFnSVBXOWo3Q0tvR1lVSHVuWW9sY09MZFFaT1kxR1lHams5Z3ZyQnluc1FyaGhqNnc4MTFQWVJoTFAvWUNlV0pNdWdLcjFpNWFwc2ZQY0srNG5UbUlNZ1dzVENhVUE3U2hVY3pTSnRiUzhkVWVlWE9RTUUrUzhZSUxnTFlvN3o2MEJFY3R1M1l6Zm0vem1DcEtKUU9TSm43S1JwYnlmbElBaTlpa3dEUXBDQ0hWNG51ZzZtUHoyQzd2UEQvd1AyeU5odDd6VFk5aEJFOFVIaytTUDVvQjFSY1RJU1lUZ2l4NU5aOU43VmNCRFVpazREUXBEcVd3WHBVd1hTRTdlKytwMjhwOSsvL1lwNERiSkF2NGNpYU80OWpVdC9saWVvbkxwT0NQTjVMOEkvY2V0cjNzdko1V2ZmemU2VUhBdnZibHo2aHUrd0pyN2NlTWZBay9ERUZ4MjlsSk9lbUI0TjdWdmJReEI1OTRqL0p3VEpkbVppbS9tLy9JLzArUGQzUEVYT0todnJKRUlLMXhYYUNLSnBFSm1aUkZhUDAzcElLMzkwSWoxYnh3MGVEMzZQc1pTOXFhQ0lZUWlhYUVJdFM5cjBSaURZYzBJWkxvaTAyMGZkTXVaU0tvZjRML0N3S2pnRCswaURYV0lQYnlmbC96WXQzYzlZZzN2NFNRWXh3dzdOMmg2Q2tJK0Jtc2hWMGNheUhnV256YU9VSFEwTTVReFRzVTRtQ1NMK0hic1JHMEUwRFE3dFFwR21UWUx5UVhXa0l6TWxySlJCbVQzYW1TUW5Oc3ZldkoxODczZzdnODBqRDBFUW5yVHdxNnFxZFFrRjdnV2VOVVBKY0VGY08zcWZybnNNVi9RZ2Q5Y0w3TWNQSkJNTnUzYVNJR0I4WjdLVTNwRzBsSU9nY1A4M1Y0QTh0RkovdzNieW5XR1BzTm9lZ29CWmQyNExiVHNnRDBUeUlKeTdrK3hoZkNYbzZXbncycGVvY2JyUFdDZEpvb2QwRzBIb1ZLemZ0UDlTZmdkSk5TVk9wTjdCNjVLa2dibldmMk9TbFBydXlwSXRjQWlDSGlTdGNDbEhtVFJXUWxuMzJjdDNoZ3RhNWRydEpvdDhzNEJ6c0swa2FYRm5VbkhXN25LZHZ3WThkUVVlZlUwMTFTTDNQWTk0YTVFT1JENnZUYWJLdlh2YlJSQTVlc3lzNEZvRmZVZFFhOEgwTGplUGVObjhlV3h1b3Awa1RieUF3RVpRejJncmRCYWZlSlZhSFlhU085TEhFelpQMFhSYXhSUmxHMU5YNEgwT0NwOEw1Q09JbnpCQU1XM3F5V3NSZFd3bmhCclFJN3lFZG9kSlhTeXZmWFI3NmdwSEk4NkxMVlErS0dQYUZGK0tXcE5pSnNVckRRMVdyVzJTajQwRkxYYUxiUmRCd0dJVWN6WFFaY3QxN3lBbVNXYllaU0d5ZDlVV2ZUYnBXQ2U1NUw0K0hlUlpHMEhOT0R3VzBZbERvUldCaWMvSkV5bzVRWThHVyt6UjFqcGlqWVk1SkJnaUxoOUJRS0s4SUpXdWR2UmxZc3NKclJwM0pXcUlUNm5kSXpQeXhmQlZlSVg2R2k4RDVyWUVFejZ4Qm03eURMVzhLOGs5OFY1R2k3MkNSbngxNkxPZmlxbEtFdWcwYUVPS3NtOTkwR1hlVzBsQjdhc3dZT1kwZzJJM1o5TFJUdkxpbGtLRFlMWVFSRTh2WW81MDJuU08raG5BdmZ6SkgyWmRzS1Z6VFZGUCsreUllazZ1NDlBcHpjemtJb2o4NGplZWxqemhqL1Uyb0xZV2syU2NVSllMNHVQUVp6L3V5L29kZGpRcndZUkdOclJRMEtFL0xyTE1nS2VTa2t4MDJUSFpzRDdVQjNYY2NLSUNVVnRDbFBPWm1sa2RNQ3lwMlR6Wk9Qc3ZROFE2S1RUcnFoVkpLbXE2U3VlSmp6cnFpMHdiOURXVDNCSko4NG5uK1ZtWFB6VXFCTCttYUliODJacVJrcGZLUmRBME85N2psWHZ5NVlleUdsVlBwSFpDR1M0b1VkcXBCenR0eG5yclFnaG1sNTQ1UUpNMEUxbE1OaklqZzltZVdQRWJtc2RUUW1kWE5mZzRxUXRSQTEyb0V4UWVTWFJBaFYxTjU0a1pwVlA5N0UrS29wMFV6YStxN2t0dDhBVTNtYUpudzRjeWJkL1FWN1luQ0pUY3Njc29mUUJpeHVWUGplNGErQnRpTXBFUFdxSDZ3NjljQkxYVTNNV1pUNVZreldlOFJRTW50RW5sV1M0b1VkcXBSYkJpTklSQkZaVTh6ejdKNFJ0YmhiYmVCcWNrWFRFdDZwcEhrTVBQbGdZZkwwTUZCVWFibDR4RUVUcXVjUC9Za1lFUlN0UVlDdFl6K0l4MlVzanRLSTFrTTMwZEdpOUQyL1ZJNHpYUTVWQ2oyOHBraG5HeEFZYjQ5U3JEeFZQTlBXekJ3THBOdWI3MXZVWmVtdm1SaDZBbDA1LzdCRUl1NkQyWkovQStvWHlXQzBxVWRudXkzb0VKK2pDUzJnZTFtQW8vNENIVVByb2hLOEZDQTFSL0VxTzFMT2RDVlljRFJva0IzOXJGSU5ZZXVBTDUwUUZJWUpJb2M4dFBrNHQyVWdpczZFNkwvS3BXcklOZWJFVmFiWnFsT0xXMnpCSE9vU1JDSWdaRG1MMzBDMFA1SlVNZWdtYVVmNlRZblBzSjVRNUM2ZHdKb2YxcVdFUVVxWjJlSXowem83QmVIY3BLbVBFS05raks5V3hDN1ZEcjBwVjhTODY1ZUVzSkRnd01KTUVESCtjaVN0YXpBbXpnWk1lVmxzcUFIajFhZDB0T25ZdDJVa3BkOWp3ZWRKVE53MkJtTkl3T3RCVEw2VUx1WThPVWpKeGFJanRqbzZzR1F3djRHeHp2NWx4NUNEcXdwbktQeDEzcGJwYW9HWEpDbVM1SWFhZk92ckJwMUZqRGdFc3JKWGcwcUJZMERLcnN5cFFDVmN4Sng5U3BHZGxVVEp2NW1COXBnNzRsNnNOdUt5S2xQclVpejMvdHRxSWxRMHdwK2U2VHlOZlZ2RVMwazVKbjJWdUg4R2EwWEVSaE1CL2xWSWM2SjljRlN1NTZiWTJTblNRN1k0VmQ4eW9CbWZzZXljbm1JYWkrYmxpbnlYMHN4ZUlKeWROa2x6RmhCNmFHblZMYWJTcGlxaGQ0VyttdTBSK3pUekl2UzFDaEp4ekZTa1RXSFhCd0FJTjg5RGlJWm5WVkNBR0l0MTF4TWJRT002V1FzSlFPMFRMYVNkbTZqNkNrbzRhdkRtMWRGWG5PY3FUb2hOK0xTSVZzMHRJTFVkWU9VUWo3cldYWHluMC9xR3k3elFuU1R1MktZZ0xoaEhwcTRRbktsWFlYWllrZHFrQnBSVzdvTWFWWEx5UjFWdDZCenlHem13dGZ3ck9zSFZ1QnJGMU0wMFFRSVlLZ3lldTNiU2xJRHpNbFo1K29EOE41dEpPeXFXVS9ZaXRocXUxUkliVFZJWUJrcGh1TXB4d1BMSGI2b0g4MTlIU3czNTdWSWs5KzJEcGorajU3bzVYN3BzMjZvQUlRVG16c0ptSlBiclBZYWZReHl3VUpObWcza0JVUUMraVkzSkRKRHl1SkI0WlprakNBaDZvMDgxNzZkdkREWGpSTk44TUtGRUVvYndFamJic2NUWlJlK1JXWEZwaHk4ZzB1UTFKK3hoY2FScXBYS0xPNW5ieGdYTE5rUjVSNC9Ca29sK3FqQjBkc0YzcEsxVHR4Vit1d0Q4MjB6QWdvM2lWbUJUT0NTQ2ZXV2RldXFvZjdnakl3cDdYV2NPUzlieFg3U1l4VXZvK3d0RU9VYzFYVk4yUXN3bnFlMVlLdW9IUlQxY202RTFxdVZkMVMxSXU1WVRwd1VqcWdtbHNuNmFJVTJyekFKZ2VtdktDMWxXeDk3UHI2R3BkMlhaUE83V1NJb0dRQ1FvOWZTT2Mwd1VCQ2FHckl0UUwyTVdwa3BGSXpBcHJqQ1NzNktSTndBSm5YbXMrczh3Y2IyRkh0Nkd5WUFDcnVDS2tXeGRJT1E3YXVTaHJxWEk4V2ZRM2FadENWdGw3WFZNM3d2cGhpMlAvVnBTTnlaVnN1aVhJRUxFVU9FYVNPY3UreEsvcW1YUFlQQ2I1eTZlczdIZE1IdTY1TzUzWVNTbWxHbVNqOVBSVDlDU0ZJN1Nnc0RocEt0ZmRvbWhEQTRoZ3RDY2NjYVNXVThSVzBHNytPQmlHM3BDeGZUUmI4VTB5SHVZc0p1TzFRM0l5dDNiSVpQU3RBaGdSbERyem40SGRsTlZqWFhQa2k5L1E2WTE5MUNnaEJGeDBLenh5QXJDWlhpQ0E5eTNiRG1wb1NJSWhLaGlFb3Q1T2hENXBEZjE3NkFJK0Q5T3pTQ3ZCSGZsc3lhOEk2VXo1cXFtQ3M2WWpOMjRzNWpETS9TdkF2KzhLcTBNeDFRcloyR0w2cUZBWFhwZmI0VFhPZ2dSSDBsOFJXT0Q5ajJwUmdjaVdibHdNZUt0aTArZEdZWGhiQ09BaHZNSW5MeDdFdDRrUUlRcnNiVWtqWXlRdCtKRTNISG45QzdPaVZzOE1VSWc0QUd6bHJZZDRJeEdSTFJXK0ZZazFQV0dFRXpUNlVkRGE4eW5hMnkzNTNKdGNKMmRwMWRmeEhxOG02a0VPeDdiNFVDVndkMnRLUnRoWkJyOFROSWxSMWJBMTRzRDJYQlRseU1xOVQxSEF2bHRBdnB2SnJvSmpDKzBrUWxOL0pBRUgzcWw5TjdIdTlFdG8welk0RTVsVmhYYWhwVVFvR1k3TW9yK0lyaktDRmEwbnJvcW9WM3VmWjhVNlM2NFJzN2VwbXJuWDBHa09EdWljbHczRjRYYkVYd2JCNW03THFPaUU2SjFGaURSdDVwcXJLeGhDVVBEc0ZpNGEzWXJYdkowRlFmaWVEODZCVStaaGF6TVdRc0RXcEVjeTdieXQzb25SYkQwYng2b1VSdEhTRlA1cklrZ3dYUkQ4MGx4TUoyZHBaS3doTXN5S0UwajUzUjhxM21RWEpYZ1FsVThiTm00MXdaNUZWRFA3ZlJIV29JWFd3UlpaeE1oQXVwaGJIU1JDVTM4bGxTeWxxQ05BVzcwYlJXMUhoZ2dyVXFMMThVakhHczFSTWtrOWFoelZ1TXRKbHRESndhaGZJRkViUTNGRmVJSTAzNEhmUVdqMG5FckswdzZNcXZkQTB0RHVpL2JYUytDRG9pb2NMeFJpNTQ3VENQbG9EOUNLUmRHbzdmWUJzRUJHVUxOVXRxSWNNSjBGUWZpZmJqdVk0Z05PcXQyUG5oVFd6aUNXOVlQUEtGVmFiU2haZWtiQ3BaUkFaZGplRFVoeEJiRG9ua0s2UkM4cDNRdEJPNlFBenFrMFh3S1I2QW96b0F4YllSakhMTytiYnVrZkt5bG90Z2NXT1BIUU5ja3hWblFQSVRFWlRrWUNpeGxQWkJUeDlFZ1RsZDdMaU9Sb3pvbGgxL2JNRC9zeDRWMm5WTjJlMGlrVDNneEE1aWhMcFdSaHJmdWV1dDl2aUl1bkNDQ294T2hIS3VPQ0NoRS9NY1VKTmd3OEV0MG9XTEVwZ1d2b3FkOWw2ZHlTWWlhcXV0ajRBV05oWHRLVDAzUFRPZ2M2cHhLcnJVcG9SN0hVTWNGRUxNTjVUbGVrK3Q2TnlmYTEweEpRblFSRFdwWnhPK2w5VE1DTktrQmRLTFgzNStGZEZDcFBLT051R05xblNuZDlIZUQrSVR6WnZxZndBZTZ2NzQ3R09jSjRwaktBeXExOE1xMHRLVFMzWDJaR1FIUWt2bTZnUHB6V2JFREtOSFQzQXBOd1JtTW5PTTJxZmp6UmdVY1VOVi90UTNESFNkZmFPNXJYay9qY3JncmhYTkN2UDEvUys3Z2ZwcTZ1Q0pUVWFnSURtN0w0dGlDV1pPRHZLQjhWTWVSSUVEZXZrbzBJLytXbmdobU16MGY5U0UxKzN1OHpMVzlaMkE1UEE3b0lqcFhBR2tibmJmam5kVDVwNllZakxLWXdnblBHdHhFWFFlMWo2QnlJem5aQ3RIVHpBbnBSMUlNTGN5b2J6TmhlV0ZWb3lEVmJvU3dRcWFPeHV5cnBKRFY4dEs5VmZvbWFuSXJlTmVDSlZWTFR3Rkh5L2tiN0p3c0hxMkVYN055cE11bVprbHVXeUVqWGxTUkFFWDZKQ3dFZ251M3AxNTRyWXM2NHZNZi94SzRQa3FWeDVCT1ZtNDRMMWx2ZU0xenZwQjVTNzZ0U2xOMnRhYXVZNkpTWXpBb0tDZFZoTDBTNG9KeEt5dGNNUXJjaktFaGkxZlI1MHFCbUFtVXBkV1YzRFIvbUhuRFhWY1VDNnl3bEpjaCtIMlF5Kzlpb0o4dFoyTjE5WU9MaXpuMnZjazVSYW04VFU4NTdBcFBiWkFVMzNReWxxV1U3S3FDbFBnaUNNZEt5VHNybnM3MnJRUENDVGxCc1g4ZG5hd3djbTMyWGN4RFZqTFdpS052SWR3UlkzajY1STc3TDdQMnFrQzJWaUJBU3BKY1lYWWJzZ2FsRHVQejAyYUFkMXhGVTNqNkRsVTdGMHdLTVJ0V3BoYlNQbS9pNCtSSkFPTHkwanZ5VjFDbHRPR1dyUnE3Mk9QNEhyY2hGRWlOZ0c0d2Rwalo4bER3Qi9LSHdSMHZ6QzkreGtDamZhY0N0Vks3SWdhc3BDQ1ByK3l3WkdkR1luSll2M3ZUWDRJRzEwVENyU1g3eHZWOW5rTDZTYUtBaHZ3eWpiMmEyTm1GNzJsOEowaGQ2OTM4b1ZVeGhCWmMvQldWSXRGMFJPU0s5b0Zndi90UjZ0aVlrQU1icDhTUG1MSkdxMTRVdldQbXJURjJUaHV3Z2dNS0NNUVBVWHVLYmxDdE5YSmFvOUQwRzBBRjVFR1kvalNpUnMxWW1DUU9qYW5VTlQrZ0JwVmFhaXBpeUNJS2p2QnFmUlRpck52ZEd5RVlUNVFvNjdzMDY4VTloOW9CTmJxaDQ1cEUyVE9XbnFnUEU1cWF2VCtRMUdhRThUWW9uQ0NDcGxxbWhGUWRSQ2hoT0NkbFdwQVB3SndZWXVlQVB5elRNODMxZGs4Z0s3S0NSY1ZaREdEVjVKVGtkeUIvenFTMC9SOC9leGJZTUF6b2hIQTdENG5GaUY2eXYwT3JsRW81U0VnTm1hd1ZqMXRGTnJDb2NYTjJVUkJLSGJ1dDlTYTlsM3U1TlNEeUNtcWxTaXU0MGdNc1FhNWxhVkNpWi9Tak5MR1pFb05iY21rVWEvYWw0d1JlYzNhR2NsVjFKaEJNMWxRdEZ4UWJRcGp6b2hTenZyT0FnSTJvQis0cUNnbzlaeVRDOXFiWkZtYjA4Y2hIUWJjdFRWOXc5cHNkbEJPVGtRZGJqRXM4RXFSdE1JazJsV0hHZlZkbUZ0dnkvTDltaE1zaVBBbDEvcUR4WEVUVmtFUVgxMFpWTks0N2RvSnlVRHBwWXpXZzZDQk82YjI4UTdmdzFiTXZHbGNWbDE4dVV5Y1pvYlpEclYyeHMwZFNQblJqWlhZUVF0WmNYNm5ndEM5QktOaEpvNkVzWkN4MkZEYXNCbVpOKzBTaG1FU25TRFkvb0NuNHh0UWthTE81OFMrM2ZaazN2Vm90QlczZTFyYWJ4MmlDRGg4R2ZJMlFGdisvZ2JiMitTbk9vMnBiQkxoRGt6akJXNVVNUk5XUVJCS1JEa0FEemFTYWtIamhHVVJ2enVJSWptMHNVazVRVUxSMTNQenpyMVRwcnhWOXduN2RMeUtHWmVwc3pDQ0pwME8yY0VkbjNBd0FtWlVwMnlWZzZzU1B1S3puOVVTSDRCR3I2aVN2VGVUd0dzUFhqbU5XUmdLdHltcnFHUXBoOXRxOFZWVTEwVHYwc2txWFJyKzlhRnUzb29tVDdrTEwxWDZ2WFFWTUVzTUpta2ZsbG01aHB5dFl1YnNnaUM2a0NRWEg2RjBHZ25aWHVMTnBCQmN4RTBoMTNIZHAyTXdJTjllakgrYkM5WS9kRkFZbC92UzRNaVFTaU1vQmtyOEhkazFZTkZxMjhtc2VhMHRhdFlxMGlOOEZHN1EvQ3Q4aGN1Rm9HZU9qQW1mRUdGdlJLRi9YVkFpYkR6b1BLcHNLNkFCSVprVDFSWG53R0Nrbzh6OXBLcHE3d2NNL25oRmNXcDdsaE1MZHE5UndOZWdKOHN1cWc0eUxXSzl2REhXc1BML0hWNzd3MHpOT2NGWGJGT3lsWXUySXNwYUM2Q2tnOWdJdkQzSTBwNDllU0xSck96U21HaUNSdFpBcUhDdnBXTkpBc2phTm1aU1phazcxNjJNanc1R3dHYnJkMnFGYkJOSTRhOVgrM1BKeGpHN29tTlZ5WEp2WmdOeitJdHpyTTNKOGt0T0RxYlpOZTJ5eitueHhRQzEzaHJTRmlqVDZRUVFmakJIdmJMZlBuN1dUeDI5ZGlwaXZSK2xNVEExYS84RTI1LzNtZC95UFA4UTVzU3p4TENTK0U2ZUVjUksvYXhhNDVZSjJVekhXOEVQUVFsMzBQRER6M3dqR2VtQmtDZk1ScWVPb1Y1ZE5FWEF1c09mSnFiTDR5Z2c5REJ1Wkx5YzdaMkhXdFdsdW1RL3F1cUxrS1VsRHQ5RFBsZGNpUDlMSFlzT0Q3SGpocnNIc1dLb2RuajZYRFJiUHVyR0VLckpvei9ndmQvNjNrNFNKQUFtaDhvVWJqM25aazIwV1RIdDhIVnlPZFBuRStiY3VFdHQ4a3JaU3AxbTFZcmVNdjFVMGYvNklhblNheVRRcFd1RzNUN1BpaEpmZ0NsNkRxV3Rrbm1ESFN0M3B3MCtmemZDV3JPT090N1VBeENZUVMxbkhnd0ppcWZabWszZjllVzRaMjQ5ZmkvVE80VGR4Ky9kSnV5Uys4NStwb2tQK2Z1by9meTVMODBYaTBTbEZ0V3J1ZUNGenpFZkJEa3FaZkRHOHFYZHRhNFVQRng0RWJqcFUvZnpsN3o0cXJGZ0REZkRwVjRTWkU0aUJnOUJDV3hUbktCZFRrcGVBWWZ2ZzlDbFAvcHR6UXV2ZTJmRnhYZ0YxVnZWSld6dmxlODQ2eFFmbUVFcFlkaDVldEo2YWhuR1JVdmVJZ2pLRW4rOWo5dlAzNzUrMWI2YWszcDcxcnFYNGpFa0ZZeGtoRlRGa1JRdWFpZkFHRDQ3TkVOaHdpU1JZdnlLQ3lwbkhKZTY2YXlFalYzSnhsaEs0cWdzdWRnSTZMR1N6cFFtL2xlME1kMnVJb1ozZnJ5OFY3SmlaNFFaQm1XYUNwaXlvSUltdk9PTDZQaWlUaHZyZTZjS1JOQitpOHlOdGN6cFoxTlFmanJicjdjb2doYVVIN1RGM0M5OGozbFhsdnVBZ1I5Y2hGVWwvTjh4bmxRakxFYTBwR0lLUXNpYUtMb1NrTzdDdWZLUk5DTVBDR1lWZkdRVSswTU13aGZxOWpJck9TSVhGRCtNSWVIaW1pTGZVTmRQYlY0cGJRbmU1NnRXeTZDbXRMb0xYZGMrMlNwbkN0bXlvSUltbjAwUjY1ZFZQSDlmQ2FDcHVYeGJNdGI5bXhwWjVJVzI1UTBEMEZMdnRZWkRWOXduSDRHMHpqSjZwZG1ZT1ZkUElPMW04NUZVQ3Ftekt5M2NRNUd6eGFJZE15VUJSRjA0ZENUbFpXMWZrRmJzR1FpQ0dleTZIVHlYWC9aeTVKOFlucWJXcEJQRkxPRTNGM05LbkhvbldBbjRoU1BQOU9Sc1M5MjJUdkpuTFBkeVVWUWd5OEFTeW5iY25TZTlWY1FwNVJXeHRDVUJSSFUyZlJrWldUTHdST29QQVJkZStERG40MmNBR2JJUGlsNWxjeXkrTWhKcTl2MXVrVTNGSGFsODB3dnk0Y2FtSTZJUVowbGFRaUMyTmMrOUhkcHVPM0o3MkRNbEFVUnhGOEhLMkNLeVFERW1RalNwNW9YQzhnOURVdU5nc3cyL3AvK2FqcGpkSHA1cDVZd0s0TkovcmFhZkdvcWhlWWlDTmpobDNwQXF4U3B3WlhsWERGVFJoRjBJUFhTc3NyT0NxdkpZYUlkYkZZeUVZVEhzL3h5ZGdPaHhOTlQrQmxuZmUvMGduRHM3MjBUemtMbXFXU1VoTS9IeXp3d1kyZmZsb1hEUm9vUzRsZFRHbi9kSzU0T3hzOWhpSmt5aXFDdWZ5NkFyNHNYdTJwQldKeUpJUFNhWCtjK0tCMXNVK2FkRUtGWVgwS3V1V0ZQYU1NcTUwM3AwZ09iVXZNZU9pdXVJMmt1SUNqYnUvZWw4WGNNUDA4dDVaOHB4a3daSUtqOG9aLzVOc1IvNmE4K3RHMmtWMTVuMG5tcGt0cGNHaVk4am82SElBaisrTFZuZU04bk5ZVlZySFhIV2NpZXB5M3pqWFV0NGt1TzVlNDFQTklhVExveERLS0UvVXhkZThMMjRjaTBjdmNLTVZNR0NEcVFBK3U4ME5IY3k5VEZLWmdKZDhVQVN2d2tBTTZKcnJBVGpzUXp5SlRUSzNYM2xmS1RDaFYva3Vla3RjK25YcGZkMlR3ZTRBM3FoNXVYblJiZzR3OGRncDFwYzl0SFRyZW12ZDJaWFFtUHFDS21qQ0Rvcmt1M3ZmVzIyKyt5WWlIMXh4OWNjWkZjVDcyaFlNclFrYXNtWjZmRVBOaXpTZWVUbnI5VmZjWHVsUEp2dU9NZzlLZjhxY2FkVmR4LzBQaDF0M2VaenAvWXhBSVFtYjJsL0ZBdllzb0FRYTRhSXRjcnVJaVZJKzRHYU05d3BwTTBEMTRSYSs5R3BSVXkxZzJqUFBablZpRGlxVldEN1k5MlBDSmxWODMzOXlLbEVWSVJveXpsYi9HTTFLbEk5TjlYN3g4WU5wWDZSSHFVKzdkTEZkOE5jKy9jYUp2NVhNdmd5eGwzWkRMTXZadjl4aUJXT2g4R0lqRTJReXVDb0lrM0dmN2NWQ3Q4L2dwSE0rUWQ1VnlKTjFaaDU3emZJampUN3BaVGRyUXl1c1Rhc09mem5zZ2lDUEtxWkdaald4VzRvTDNNQ28rMWd0bnFZMHJqaitKVnhKMlJOWjdNT1FTSUNUdExCSzBHNkMxLzdqRVc2Y1JNOU5pbGZSZmZHdnlsa2QxUU54Smc1OWdnK0QzcEhONGhSWFArUnJEMGkzWDhyUDZRV2plTHo5RUNIMHNSTUE5R2JHQ2lhTmdyNUFhL2FUOWljeFo3MjQ4elNmMHZXUXczazJPM1FQbC8vdlJsSXp1aHA0NWM0NHo2OVZHLzRlZSs3SDA3bHV6L0E4NmpRNDVlTDMzdEFBQUFBRWxGVGtTdVFtQ0MiCn0K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VDaDVQV3A4ZUNrOVhHTm1jbUZqZTJWZWVIMTdYSE4xYlY5N2FqMHdmVjVyWlY1NGZTQmNYUT09IiwKICAgIkxhdGV4SW1nQmFzZTY0IiA6ICJpVkJPUncwS0dnb0FBQUFOU1VoRVVnQUFBeTBBQUFEbEJBTUFBQUNzYlFWeEFBQUFNRkJNVkVYLy8vOEFBQUFBQUFBQUFBQUFBQUFBQUFBQUFBQUFBQUFBQUFBQUFBQUFBQUFBQUFBQUFBQUFBQUFBQUFBQUFBQXYzYUI3QUFBQUQzUlNUbE1BdSsvZHpabFVFR2FKcXlKMk1rUWY3cDZUQUFBQUNYQklXWE1BQUE3RUFBQU94QUdWS3c0YkFBQWFIMGxFUVZSNEFlMWRhNHdrMTFXdTJYbjA3UFM4dkNZRVJVQ3Z2ZVpoakZ4amI0SWptN2pHZGhCeUl0S0x3Q0JpU0hld0JJajg2UFVMSE10aEJoeUlJRDltY1l3RTR0RmplME1RUk9uQlFnaUVVUTh4RHlXQVp1UkVrVUNCYVN5RUlrQ1ozWjVKdk43WVhMNTdxKzZycXJxNnFxdXF1N2I3M2gvZDkzbnV1ZWZjeHpublBzcXlqTXVTQWsrZE92b000SDI0ZXRQdlpnbld3RXBIZ1VWeWZJcmNaUzNiTjFUSWJqcFFwblNHRktoOHQyWFZ1anVOSzViVityOE00UnBRcVNnd2MvbThaVTJUOTVKOWE1WmNUZ1hLRk02UUFyVjFBRHRKdW05WVZvTWNad2pZZ0VwRGdlVWpEQmRybnBEVG1NYkkxVFNnVE5rTUtURDlkUXBza2RBbHYwYmV6QkN5QVpXR0FvMDFXbnFCRUF5Ymg0ODdhVUNac2hsU29MVkpnYzJRb3d4aEdsRHBLWENSZ1ZnaFgwc1B5a0RJbkFLSGhDMHptY00xQU5OUllJKzhsZzZBS1owTEJTcUVMZis1d0RaQUI2Y0FJZWNHTDJ4SzVrV0JKVUxxZWNFMmNBZW5BTlRLbmNGTG01SjVVV0NLZFBNQ2JlQ21vTUFKejVEOGhYb0tJS1pvNWhSb2s5Y1p6RW85YzlBR1lId0tsRDkvYi9jZEhUZi95emZqZjh0Vks4c2tQZ3lUTTNNS2ZOZ2h4Q0ZISFFyNEpDSDRyNUJ2ME1Dc08ycW8xN2loVStCeFFyNWx4M3FKWU4vWXNsWW9YOHFFWEtLQnd6WDZhOXhJS0lBUjhrTzA0a2V4Y1d4WmJXcmduK3F5OFZLbVE4ZTQwVkNnVkNYWU1ZWmJJdXY0M2FBcnk5NTdXZHdyYmdKTk5HN1lGSGhWcVBZdHVxWXNRTkdmN2U1c1lhaWNOS2VVaHMwTVdkOHlFUmI5UFdyYUwxV09uclB2c09iSTBYUGticG5OK0laTWdRTkNMbmhWTnRpV3k5SUwzVzlHeEZQM0h2M2hrRkV4MVVrS2xHMTVGR25QSE9LVGhCbXg3d1NSUjE0cVREWWVNVUttZWthQkppSGJIaW5Ld21kb00yb0tRSUVVQnYwWnByK01HaU5UUDZYQUZCSExTNmxpVHNBVXBsTkFHdU82NDZ0a3RUQm9UVHdpTGVLZGV5bTk3Rm4ySjU0a2hTQUFscGQxeS9yRmYvOVZoMXltMWpIakNrRUJLUHZjZmV0T0lUQXlTRkFLeklJclo4KysvVzBQL0wzaFNwRjZ4QXo0VWlSOERDNHVCYUR0bXd0aEJld00ySncwU2tzQitiSkIzTTNqQXFJMjBTaTFGYXZsUkJPaVlJMEhYeTRWRENXRERpaUFlZXkwSVVUeEtJQjFmNjE0V0JtTXBwa1p4dENoYUJTQXZxK09sei9yRkEzQkNjVUhyMW9vNjM3SjJaMVFPaFN0MlNWdTVtZUlQV3F1N0JlRlFUVWl6OENVcXJjVUJhMkp4Nk90UE16emhlN094Tk9qS0FUQVBjcnpIaTd6NUFlTGdwWEJ3NnJ5dzBuTFZXUEJMRkIvZU16YjFwK3JITzBYQ0MyRFNvVzhEMWNzUG04ZmJScGFGSWtDY3c3cDNrN0kxVTZSa0RLNFlLdzg2eHk5NTU5SFRvbTVvVjNxZU9aY2RHTmYzSXhPbjZ6VTJ0Q1VKOVhFRVViamFmTUdyaVRMd3RBT1I1ZjZ2ZUJWY296Q0lCaFRrWFlIRVplUHAreGVnWThBL2lKN0VUY2l3K1FrelpETllUVzJQMStXeUIzRFFtYTA5WndpbWp2ekF6L3J4NmMxdkFjYyt2UEZha3pHNFMxWXJmM3VuVHBqVGc3eExrRU12cHprUmhBZHk3RUwvZnI3cjdNcFo5N3lBSFVYcVIrZlpsRGNvYkRTS1pHWmV2LzB6SzRITHdaZkxJZGZQc2tVaHlJQ295ZWh2NHRUNXFNSXZGWEJzbVJmVVVKNWVPZmtQWjg0ZkdrUFRUck1vN0ZKWU1Kd3JielM4Tk9FcURMUERIdHBJd200cEhrM1VLRlhKZzVmRnJYdDlhU1ZYVXY1OGE2OHVNaHBXYmlkcnNvOFcwcFNQbzNha2dleDQvREZzb2NuaCtUVDRMaFFjVUpkZlpteG9SNk1MdVYvU0xwR3hIVzRXSHpabXBTSnJBM1RxTUpEZXNGRDdDc3M5TlBBbFlJRGVqRmUxcnlpc2ZneW5mdk1PbUJEc2k0R3dxaHJPMTF1dG5rZEIvbS8xVHhGNkVlZ21JdkZsem54YUE1SGNrei9XMFF6ZjBBK2t1YkRTdTVTc21WOWFZY1ROaFpmTEVlZGRYblJNZnkzOVpQUWVEZGJuTVJaeW45NVVRa2FqeTk3aXZTb2xoNHpQMzFYWTFWcEU3MXd5K2UxS2ZsQ2paSWpOMjg4dm14TXhvRjZIT3pVT2lDZHg3aE92U0dXNU54NG9RS094NWVGeVZoZ3FQcXlyMUNIcnZ1Y0wzdmlBVFFsUTM3ZWVIeFpub3lMcDFCZnRJdlBsRS9zRlRyUTM4bGRxOVNZSEk4dmxxb0dhK1hIS3RBbStoZEtLWi9ZQzgzMHVkUGhXdFZqOHFVeTNGRThJbTVEZmVIVEZzTUFmT0tyeXF6UXhJZURXMHkrYkhIOGhvUFZpR3FCK3ZLbVdqWDR4T1dBRlNFd3F4bnk4OGZrUzF0SE9EOThSZ3JaVWRSSWlrZ1ZmUEVRT3BRSzVsQlFqTW1YYVgyQUR3VzFvVmRDZHl4VjlZV3FNOXhpMnh5eUtTb21YeGIwQlhIb0pCdEtoVlJkMlZWcW9ydGthMTY0Nmx0Z2Y5bitubzZTTmIyMzlLd0dVZWRMK1RlZDJ6WnBIZVZQa0R2cjFPTTVhRnpjTzc3L2xBOGRwWGtiQ085NFlVTHFTb3IxUlhKR3NUeC9OdjBadTFLTjNDaXRsbUFBRndScHJVc1Ywblc3VEJPNTFMNERTNUdxY0trb2pvOGY5NTYxM2xlVFZoaFlaTlQyTDVNSDhmR1pjMTdUOFVtSDNiUlVlQVVuNGh2S0xwekdsNjJqajF1UDB4bHJxdnN4YTFsNzRaTU03K2hVMmlZT1hCN2pRMVZTNkxTMjZRRUQ2Vld3QjlBMlY0UW9CRFdIczBqTmxNUy9US2RKbVBsRkdaVXZzd3lOUFd3NXROYnhiZnVxMmtVY3VSRWh5bzZicHlHWGVkcTBRNm5zZzJSODQ1Mm1sT3k2WlUwTEtyWWwvMmpxSUk0eW1uNXNTQXhLbFM5TmRpajZCUG42U2RwdE1JckJRKzVhRTJDNVJJdVZjNjZnVXJmRG04Ky9NT2VHRitpbHRSV3g1UXcxUjlDVEYwajJYN0ozVVFDTHVLQzR3cGQ1OTBicExEazZnUEdCanVKdENiMDJaUGxkMWp3OG42T3FMOHNJblJOMTZ4OHVQM2dOQ1cxeDZiT2xUM0swMEVlKzJzdjlqNENwZUdiWUJBYStyUEpJaFM5dHQ3UEFpR29ESWJ3bExibUhiK0FROE1ydkV0YnVMMTZ3TUZWZjFqbE9UNEF0ZC9NQVpZSnFvS25RYm8xcHprdTN4WXpHQzVSc3dPcmhkbmttNVgrTEhWckRDRjNqa1FwZnFyUTJOcHFvZElqRlRCVWFHK29ROXdvbnJkMHJWdFEvT2tNOCtGZlUvZlZYZmhUK2IxY1FQUlQ3WTRoY1l0SnpqYzlqVUQ5VnB0RlN5Z3UyQWU2c0ttQTliOG1sTk16WDZ6eFI4bVhlMnl2R2VLR2pDdVBsS3MrRS93TVZNUzgrWWUwS3RFSjZxZm9pM2RHREtwSmJhcmVjWmJPT0dDV1lmalNyR2kzM3ZBVGs4eDExVkxpdWY5WVZBeUduYi9ORXlaY1QzbzRwMEtNVFd0bFJwbGM2a0YvblJlUi9zdHBsdVdMNnFQcml1ZTQ5UDNaZVE3S3BrbjZGQ2svb2xON1dETHI1SlMxejRzQ0d1NEpzS0hxUTVFdmp0QXNQQTRWVnMvd2hGZjZLTm5yVWxMSHhneXg4eFFpMHFhWXVyd2VVUHVpK0hqY3c0NjhHQ2lTSzJGdG4yUnVLWENmNXdoWXpwSzhvczV5RXZxS3BYREorakh3Z2k5VHJmTzFxcVlmNm11ZVFDbTVzdTVuYVNqZjNGWXNaZERvc1kwM3BGNUl2M0JRVVhzMEU4QVZrOGEvZmdxNGFYLzVqQi9HSFFpemFVcnE1S0pESTgwOXVibng5UUJTVGZQa0pMdzdkcGlPU2hXZEZVM2hGOURoNW5KRDFtN2V2b280WEZ0bmk0cGpWVXJvNXp6L0lQK1IwMlM4a1h6Z29kVFR4T0Rwc1V4L3RXeUdGZE40cVlWSDFoZnRsdXoxZk5aQWtiVFpDTUF1VVNoWUJPVjNLZFVHK09LRXJ5Zmp6aGFvdnE3MG9HZUNMSkdLSSt0SUxTblM4bENTUUw4QVhkSnNRaVJoV3VwNnlTblJ0TXJYZzQ0V3FMN3NTVzkwWDRBdUU0elUzUzVqNm9oZU9HUUtKWmI4SThBVWR3WldtZFdqalAxNm8rckt2TjFxR0F1c0xPdGtGTnptOSt1SlZzNkgyaXdCZnRORWtFVHN4OXVzK3lOSjdTdERrTVVxVmhtQmlldlhGbzdJRWlZZ0FYOUJ0MXIyTTZ0LzQ4d1Zra1dLcTJuVHFEL0FGTzd0ZW5yYmF6ZjNsa29ScmFyOEk4QVhkeGh1Z0dzengxMTlBRmltbWFtMUhRTlAzYWFLODRhZDFjMys1SkdGVmZRbU9GMVRUQ1lHMkV0R1pRckpmZzFHT0txYjY4Vy82RmwyY2QvQ3NZMkJaeVBTMzFHdjc1YXVoK3krME9rMTlDZklGMVp6M1k0WHdScGg5YklEYVEwQVhJeXBTZmNGeXd0bmdZZ3VqTzkwYm8wN3I1bTRVTnBwSlQ3ZnI1ZkgvU2NtYnBnVG1NU2Q4Z1Erekp3OVN1eCtid29SQkZrVk05YVBsMythQUVIYmF6YU4zYzYvY0lEc2d1c0RsNXd1cTRTK3Uvb2FLbkxZeGxLSjJGV2FoL0NCTGIvVUYwNFd1MUVFNjJuYlIxN3M1YjlJQU95Q2EraElZTDZqR0c3RWxiZG9NMjY5TXVQdkRjUzdtZjZUNkFpTTc3NjB1OWhDT2QxMmYzczFUdEcxRGdLUkEvT01GMVhnVDU2SjZsc29LM2Q5UGdVWGhpb0lzV2tmVUVaejJHYWRXeE5Fa3ZadnJwUktGZExsTzh1V1hPaFFNcWxsendVMXJVbU10WUxoemMrWDUreGVmKytINzNwVm5CU3Bza0tXMytvSmRkYTZ1dUdYQWw3cnIwN3U1Q2pHaHY2YjFDOEdYazZTN0QwZ0hZdlU3NUE4TE1mZ1Z6cTZFdGFYSVRvL1RLeGJXRkpEaUZHMUdxUzhXNUM5TlNzVTgxbkdoN2duRlAwNHRFWGwwdVU3d0JYaXRvMVJObkpxcTdxcEFiRzIzWDAzSnpWKzYzbzZ3dkdkZHJSUFpCL3pucy9GQ1NaMWhRR1hTVEZEeHlYV2NMN1J6WGtJRnFHYVgxVE92SHZ5a1NrK2RSUS8xQjdXdUQ2bENWQlU1VTR2MXhNVUhSNzEybVErbklTS212d1RJKytRNnpoZFlxK2xNdFlqei9PY1l0TFptVlVaLzJVbFFTVVpaUWF3TEdZSHFCd1lUVmVSTVhlRnlzUXNJOUZobHZtYms5TmV2VmlYZEo5ZHh2aUNhOW9EMmxaWmJZY25SS0RMdlcvY1VnRGw2b1o1MWNnU3ZnbTZnL2RxQ3FpYkMzK1I2cEJmdkdmNHBPOS8wWlIwczZKUHJPRjlRQVIyUGxlMjJLeWMvZWxVRHZ4Qm1odEZ5NUJIQWJKRUhXRC9NSjM3cmp5dWdMeUZ2KytUdm5mY25ldUZEOWFBUzRsNWtCQ20xemtSUGZ6MmdoVVJ2OEpuUlRlTjhLWk9qWGN0YU9JTGtRVG15Ykx2RGxBTTRRYTV3N3hEL1ozeGFRMDVWMXloUFBMZlpvNDRWcm01NzZVczIrUk9yL016UmkzeEM2MUV1ZGpRRzdMNlNtZlBGMmp1dVczUE9IWFRFZnNyNmhjcnJTaDU0RDdpMnFVZm5IRm9oUGpUeXFXK1AzSGptN0x2ZmZkL1pHMjMxUFV1dHNzQ0U4U1RCVlQ2eTI5YTd1VlltVWFDbXp3MkNMM00ydlRLSVlUeHZrOXZKY1VjSHVqYzB3VWl0OTlCblhWZlRodXhmRGl5d2YzbUszUFl4M09iVHV2bmdXT25xaTJLSG1idG92NE9OcFBsVDNiZW9RNHJXVldGWHlRYXZkYkNTelpHTTBuQmM3WEFSUk81YmhoZUxHd3ZSVTdPdmlQRVNDUUNsTUpLRzdrWmdaT2paeHFZdUtQTjg0YWVIZUdyOGY1LzZvb3lYS0JpTFBuTnFWTjRNMDdndWxTSElnVUZ0aEtxZGZuSU9ETjZudnNUa3kzUkdRbm95dEtHODFaT1Z5REczOWdSYjZkKzhtcUR1cjJaU0tReHVHcUI0ODFoN0pNdSszMWlZQ1FFR0JWSldaZllhLzRybVFWYkwvcUd2RDhialN5MTgwUnUwalRITDhjdlovKzNjSDdORW50bHFVdkRDTHJLM1RkYkt5RG9XT0h3ZWl5K2xyR3BQUmpkdmsvQ0w1RFo3UFZuSlBISnZ5SWtHT3FDN2FZaVpOc3A0RXdlTmwxMlZSSERhS3hPTEx5ZEhzcnhBbWFWYjJvdmRYYXV0eVpCeG1wdDlIb1VJTFc1RUZ1YitnYXNEQkhyUkcyWmpuY0d4K0xJUkxpTU9qRXpNZ250TWZhbDhDZzlCYUh2YU1ZdG5uYzBSSnNNcVB3U3h4K2V6Z2V2YWMvVVdMUHViR294WWZHbU9SSHZCbkh2YXNoN0RVR21FbjUzU0dwSi80RkFzc280bndHTWEyMDVaTDBCUnkyT05DS2E3QU9Qd3BaeVYwYklFTFBxNTA3S2hObHBkZGpyMGRIQTJlMDhTOUNDK1dXSHFiNUh2WndCY28vSWdzRVFaa0FQekdOU2dkUkhGUEhINGt0a0hhVkI5WHllMzQ3Q0Z1bW05UXNPMTBheHZPcVZ3c3BLZlZmS3ViaS9iNmJmdFFJOEw5TEttK0dDQ1Yya2N2bXgxTXpMQ1JCMUQ1QXpqYldkcjRjNHlPd3p5OEZISFQ2TlJoTnRjVXA1eHFkZ2t0NlpHbzBKTjVsajF6L2tneGVCTEtUdXJiZ1hVLzg2ZjhidWYrOXo3citkc1VhemRDekRoYnQzbHczZVV3VG4rYmx2SmVXUEhXbXFTcjZYdnIyM3lEOVpjVlgyS3htMWhETDVNMFEzbWJOd2pJSCs0eUZ2K1g4b3o2dXE4cWhQazZwUCs0YzNUUnZPL3g4WEN4OW5YemI4alBWdXNKWWVjSmVTZGdmYkU0RXROVGkyQjRna2oyRVMyMzZQUWx5Rit3cTN5NURZNVNqOS9jMkNaL01zdlJyNkV6WmMveUFUbThrWDdwdDhQUXVyUGwwVkpxV0R4cERFMUVINnRWNkV5VFpWYkxsdjRPdDF2OTJKaUx4ajV4amVIc245SzI5Q2ZMdzJmWkoycTVUajE0WmZVVlhoUEkxbk1jelVFU1BlbjFQUlIreGQ5Mmw5KytQVDludmhTUUZSSWd3dzlQaWhYa0NBa3FML2lQS0ZEVnYrOEVwUlVnb1dHR05ONGMxaVZoVzczS0pWdmlQNnJSQTd1eGVURURFSTlJSlN4eG5oVEYvWklkNjFTTVZSS2dXMzVRZUhOMmZQejllZ0tudHlKVGsrWUNoTjVwTEVMKzNZWFhKQlFRc0VoaE9zSnF6RFpCNkdBRGNaNGxBOHR2c2V0SGVBSXpaRGVCQlZhalluMFVlQUFmSkcyRmw4aWdvczgxWHVmdUVvdFIwdDNCek9hbUV3cFFFLzBSdHAxV3A3OHQrRktabFVxcGk5RWNUSWhlcVcvc2UvczRGcjJzOTM3ZHhJV0hldnNGVEFHcE83cHByMU5oWVpyckdRWGIwNWM2cGs5Y2NJZXVjYysyckZlN1Y3bk1qNHhnREV0ME5zVzR6WjR5ZE1SbXE2a3lNNlpIbTVuUm95cDdpYUVpVnZtVU11QzJGREpEUG8xRENqU0ZrUGJWVnRucldNVEdGMzM2emp1dWMraXN2aXB2aFZRbk9NMkZKRmE1TGpOb3JKckNrWU5FOWxhQk1ZYjMyQ0piS0RRNXlUMnJTV2hhMFlVaTVma1BsWGNKSGdRUDdnWkZRL0V1T2JxWTR1eEZwZ1JDc09xUXluUXhIaVp6bTdaUDhTTkJRdW52WEc5R0tyVU5nMFk1MUtnbnkybS9HczBINytUOUFqazVNcUZ6R2puMUNtb1BicmtRMEhLYm5yTURNRVJBdXBqaTNFeDR4K01MRHRIejJlMzBURG56b2pzT2JGUzVYMGpKRUlCcSs1bmkyRW9sNnJiTHVyenAyN291TDRNZmhldU1DRFZ5QVV1ZzNxdVNSRHNIYWJzcHFZa05GaFlaN2tMWnFWTzBvSTg4eDVBSXN0dUtVK09LV1NLZXZKUzQxK2lyeTBtWnhJVTZxSkF6bTFOQkI2N0xLUFU2ZmhGZ1VRNFQwTG1mcmFZYkdudzBrWDd6QWRVa1A3WHhOUzBpZmF6ZzVkRFVoNUtuOERldFBheE1PK2l3RVJ6b0VmamE1akkxbnFrWlJ0ZHFwSExIN2ZLZTU0MWxBRWYrMGZ1QmlaaFAxdk13SUFEQlp2a21BN01rZ05ESlhjVmNwcDd6YjlHQVdhTDJkU2k4Z2s4NXBrL3JRTitWaEwxMks3UXNmUjkrZFI1TFVPTlpZdEozMEFjdWZlZVVWMlFEM1doVXpDdGRzcExTbC9OK0VDSVpZdEozOXhEb1VFdU1sVnk4WFp3Qk1mbjZ4UjArMUw2Q3NZTnduQnNNYmpReFUrdXpqRmVzUGZjY2VsK2g5S3p4a2JOdUZFMlpYc09JSkhsYm92QksxVHJIcDZMYkR1SDFkbDJUMEF0WjdmYmxwSVdSU3FPL1pYb2N6RlpJR3ZMTFpZcGVob05LOHRyMkpXMjJYaHA1OTR0c21qQzBHRU13UllEM290RDcyM3F3OW5hdXJWNDNNWUpXMnNKVzhuR0JTa3dCRnNNSml6M3JBQnFyekw5cFFVUnJIYkxQSjFCbTI4RWNUSXg3QTZ1bkdYeUlVaEZMaThQdTljU0hpWjNuc0tiZkExeVo2VVlkemJ6YVhncXFEV3NNR3VwSVBRcERHbU1UbGpVTGR2ZVRmTi9kVzZvWXo3N1cvdE8vQmtYUmdGcWk4bHU1ejZrQnFvam5XZnhUem1SWjlWRHlrNXdGTFBGNU5uK0ZYYWxvL1NSci93SUlkK1daMFZqQm5zcjUvRnlpUEhpdXN2L09HYWt5N1U1MEx2WDg2eWdobzJYczJmditlUlBmaWpQV3NZUDlsek9paVUwcEV2alI3WDhXL1FJWVRwRmJoWFpPWS9IM0JBZk1lQ3F1b2VZQXk1WVc4N2xBSGJjUVM3a0t5VlRvMHZPakI5UER1WDl0anlWdy9mSGszUjV0Z292M3J0S1g1OUtucjY1VHdZa1AvR0NmZHNIL05rb1gveHhKdHlYQWkvR1cvVnhOckxURHhhZU4zcFBsWHl2THh2bU1mMGplcjUwRXd5bGdCTnY4Zys4eUJrRXRtd2YxeTNySVhLWEwwbDUwOFNYWW9JOUtUQVZjOVZmNmY5bHMwUFgrTlh5cnlaTzVNc2FQVEdiN0lSbXpBUEtzL3hBUzA5eWxUME9MNUJiOUR3MStRWVFFc3JtRnBKT250QlFmRjMvdi9wSkJ6UGVrOUFsLy9EWTB0YjlSODArV0NnbjlNaDJ2RlZmTHhRZThxWXhla1cybytYWTRHWitHbHR5MXJSRUV3aWpBRjVTcm9mRkR4Slg1U2YyRG54bVVGeHM3UWlBajNWM2hOOTRlbEZnU3B6cjZwVWpkand1ZjNsNVYzd0huNkRBYkhNd1M0NXY4ZUVKNWwrbFFOeFZYeTNUd3o4cmxwVVp2NGpuUHZEUHltMGQ5MXVtZW9DZnFPZzUwdk9EaElucE1DM09JaTFvOGhjQXpZaWsvelFXekRpRVBaRG5oK0prajh6VEZsTWkxaE45RFNsVnZXMzlENUozUmNJd2lZd0NPSnpjeVl3VURjSUZZSmhzNmpyWUtYS01pcjc4Zk1qRDBYcEdFNklVbUJHa0RLUEgwcWRGN0ZQMzN2VGpJdEREMHlSWHZCVHdaZGVYNlNGOGxSWGJZNS94Ulp0Z0tBVnFVazRLU1ovaS9SOXZLdDdRZisrc0pmaUMreFBiZm5qL2NoOTUrNmYzL2JFbUhFYUJlZi82ckdkcTQyaTM2eXEzNHZtZWZxZTdxOEpRQTc2czg2TG1QemtGRHZ5R0xCMUVhOVVMMDg5NWxQdmE2aDJWTDJzNktCTktRSUUrcS82eXNQOVRCbUVUWllmQi9peDJ1Znl1VzBlUzVBdHVueHUrSkdDRUwydjBxbTg5d2o5bXRreDFIT2pzSFZiZThUT0Zoc0U0WEdMbE14MzRjcHJsTlQrRFVDQjYxYmNxL0Z0aWo5QlRUS0MxTzE0K2VqYm9idXNnaDd4Mlp2Z3lDRHQ0bVhsaE4rRXgyci9jYjJsdUl3RzZvcFljREJpK0JHa3lTTXloN3d1YVBoZzFjVWJTcGdObE9wcUx5Q0Z1Z3RPeGRkb0h6UVRqVXFCcys3ZDd0Wkk0czd6dFJiQm5MamVFbFVYTHBnUTB2cXdwQ2NhYmhBTFRRZzBNSzdXRTViMnVKalRFcXE3R3FuNHBqeG45UmFWTFFuOHIwckxiaEpDbEFaVFRtaGF0Qkl4ZXFSQmpZTzlpNUhyeEsyRExWUTIyMDFlRnI0Z0JHR2FIMFlDWlFFOEtSSzM2cFdmQUZuM2VnbHE1MnhPV202RFpMUy8weVd5U3d5a1F0ZXA3MzBrOHJaYUVpTFd2aGtQOFcwSXl3SFg5ZWtnR0U5V2ZBcjFXL2RLWC9xNUtCd3ZjT1JVS3JxNnF3VEQvZ2RnOUR1eUxoV1UzY1dFVXFKQ2JmOGZ2SG5qdW0rNXpXY0orTzJxNUUrSkw0aDhNcXZ0bm1iNHZzMHoxdFhHcW9JMWZVb0ErQ3RQSDZVZTkyMklIelFrcnR3clFjbGYvaEJnNXNrYmppME9CUmhoeDlUajlSditXT1A0WGFrL2VSS1ZZZ3J5cS9lZVU0bUJrOG9BQzlBWlhQMGVObGRLMWhGVkd4dmw5RGo4c2NHak0vSDdheEF0REd1dnIxalJRM2t1VVdwdy9zTVZGaFpZUngveTB5U21NM1pmZHZxQ252VTlkbDZPM3AvdkNNUmxpVXdBYWZELzFCUStKZVRMYmpGaUxZc00zR1FlalFBejFCWUFicmduYVRHT0RFWG1BVWxJM2lTbzhaeC9WTGV0cGNtdFVKcE9XSVFXaytoSUo5RW5jZTcyWFhEMGZtY2trWmtjQnFiNUV3M3pxQmZ2TUh4bTJSQk1wdzlTVzJSak9rSnJaZ2ZKWk1iTURiQ0Nsb1FCTUxKMDA1VTNaekNud0VOMjJOTitieXB5dUtRRmlwR3hhMW9HK2Vaa1NwaW1lbmdJenpBRGpjTXRYZW9BR1FpWVVXS0hIWDArS1RiRk1ZQm9nNlNuQXpwWnZ4WHlxSkgxMUJrSk1DcHpFRlpuSHhZR0ttSVZNdHZ3cFVDSFhrY3M3K2RkamFraEdnYm5ydS9jUGlTMy9EMDBOOGdFZjFUYkZBQUFBQUVsRlRrU3VRbUND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2732</Words>
  <Application>WPS Presentation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汉仪书宋二KW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5: Deep Q-learning for Tic-Tac-Go challenge</dc:title>
  <dc:creator>zongfan</dc:creator>
  <cp:lastModifiedBy>zongfan</cp:lastModifiedBy>
  <cp:revision>13</cp:revision>
  <dcterms:created xsi:type="dcterms:W3CDTF">2021-05-13T11:30:46Z</dcterms:created>
  <dcterms:modified xsi:type="dcterms:W3CDTF">2021-05-13T11:30:46Z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1033-3.5.1.5630</vt:lpwstr>
  </property>
</Properties>
</file>