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ustomXml" Target="../customXml/item1.xml"/><Relationship Id="rId24" Type="http://schemas.openxmlformats.org/officeDocument/2006/relationships/customXmlProps" Target="../customXml/itemProps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055" y="1133475"/>
            <a:ext cx="9211945" cy="2387600"/>
          </a:xfrm>
        </p:spPr>
        <p:txBody>
          <a:bodyPr>
            <a:noAutofit/>
          </a:bodyPr>
          <a:p>
            <a:r>
              <a:rPr lang="en-US" sz="4400"/>
              <a:t>Linear Regression Analysis of </a:t>
            </a:r>
            <a:r>
              <a:rPr lang="en-US" sz="4400" i="1"/>
              <a:t>comR </a:t>
            </a:r>
            <a:r>
              <a:rPr lang="en-US" sz="4400"/>
              <a:t>genes on natural competence of </a:t>
            </a:r>
            <a:r>
              <a:rPr lang="en-US" sz="4400" i="1"/>
              <a:t>Streptococcus sobrinus</a:t>
            </a:r>
            <a:endParaRPr lang="en-US" sz="44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310" y="4120833"/>
            <a:ext cx="9144000" cy="1655762"/>
          </a:xfrm>
        </p:spPr>
        <p:txBody>
          <a:bodyPr/>
          <a:p>
            <a:r>
              <a:rPr lang="en-US"/>
              <a:t>Presenter: Zong Fan</a:t>
            </a:r>
            <a:endParaRPr lang="en-US"/>
          </a:p>
          <a:p>
            <a:r>
              <a:rPr lang="en-US"/>
              <a:t>Email: zongfan2@illinois.edu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90"/>
            <a:ext cx="10515600" cy="1029335"/>
          </a:xfrm>
        </p:spPr>
        <p:txBody>
          <a:bodyPr/>
          <a:p>
            <a:r>
              <a:rPr lang="en-US"/>
              <a:t>Log transformation fit data better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245" y="1152525"/>
            <a:ext cx="4841240" cy="47142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51320" y="1152525"/>
            <a:ext cx="505206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Coefficients of equation (2) are shown in the first column:</a:t>
            </a:r>
            <a:endParaRPr 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/>
              <a:t>significant intercept </a:t>
            </a:r>
            <a:endParaRPr 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including effect of comR1:wt,   comR2:wt, F21. It presents the effect of wt genotype.</a:t>
            </a:r>
            <a:endParaRPr 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/>
              <a:t>significant blocking factors: </a:t>
            </a:r>
            <a:endParaRPr 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F23</a:t>
            </a:r>
            <a:endParaRPr lang="en-US" sz="20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M24</a:t>
            </a:r>
            <a:endParaRPr 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/>
              <a:t>significant genotypes: </a:t>
            </a:r>
            <a:endParaRPr 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comR1:ko</a:t>
            </a:r>
            <a:endParaRPr lang="en-US" sz="20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comR1:oe</a:t>
            </a:r>
            <a:endParaRPr lang="en-US" sz="20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comR2:ko</a:t>
            </a:r>
            <a:endParaRPr lang="en-US" sz="20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comR2:oe</a:t>
            </a:r>
            <a:endParaRPr 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/>
              <a:t>significant genotype interactions:</a:t>
            </a:r>
            <a:endParaRPr 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comR1:ko comR2:ko</a:t>
            </a:r>
            <a:endParaRPr lang="en-US" sz="20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comR1:oe comR2:ko</a:t>
            </a:r>
            <a:endParaRPr lang="en-US" altLang="zh-CN" sz="2000"/>
          </a:p>
        </p:txBody>
      </p:sp>
      <p:sp>
        <p:nvSpPr>
          <p:cNvPr id="8" name="Text Box 7"/>
          <p:cNvSpPr txBox="1"/>
          <p:nvPr/>
        </p:nvSpPr>
        <p:spPr>
          <a:xfrm>
            <a:off x="838835" y="6003290"/>
            <a:ext cx="505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LM fitting result in R using log transformed data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20" y="216535"/>
            <a:ext cx="11427460" cy="960755"/>
          </a:xfrm>
        </p:spPr>
        <p:txBody>
          <a:bodyPr>
            <a:normAutofit fontScale="90000"/>
          </a:bodyPr>
          <a:p>
            <a:r>
              <a:rPr lang="en-US"/>
              <a:t>Ground-Truth vs Predicted efficiency with log LM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28281" t="3115" r="25208" b="3128"/>
          <a:stretch>
            <a:fillRect/>
          </a:stretch>
        </p:blipFill>
        <p:spPr>
          <a:xfrm>
            <a:off x="273685" y="1177290"/>
            <a:ext cx="4723130" cy="45231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9420" y="6028055"/>
            <a:ext cx="4683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circle represents GT efficiency values; cross represents predicted efficiency value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1383030"/>
            <a:ext cx="6903720" cy="39452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66180" y="6166485"/>
            <a:ext cx="4726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GT vs predicted efficiency in 45 experiments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5" y="0"/>
            <a:ext cx="11974195" cy="1063625"/>
          </a:xfrm>
        </p:spPr>
        <p:txBody>
          <a:bodyPr>
            <a:normAutofit fontScale="90000"/>
          </a:bodyPr>
          <a:p>
            <a:r>
              <a:rPr lang="en-US"/>
              <a:t>3. Log transformation improved model performance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5995" y="5869940"/>
            <a:ext cx="3508375" cy="890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063625"/>
            <a:ext cx="5754370" cy="3237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15" y="1063625"/>
            <a:ext cx="5753735" cy="32372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7550" y="4392295"/>
            <a:ext cx="5485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Probability histogram of discrepancy between GT vs predicted values using LM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09080" y="4392295"/>
            <a:ext cx="5485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Probability histogram of discrepancy between GT vs predicted values using log transformed LM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17550" y="5128895"/>
            <a:ext cx="11034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discrepancy between GT efficiency and predicted efficiency are more condensed within </a:t>
            </a:r>
            <a:endParaRPr lang="en-US" sz="2000"/>
          </a:p>
          <a:p>
            <a:r>
              <a:rPr lang="en-US" sz="2000"/>
              <a:t>[-25, 25] by use of log transformation (0.71 vs 0.44). Their Root mean square deviations (RMSD, as equation below) are 67.0 vs 56.2.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535"/>
            <a:ext cx="10515600" cy="869950"/>
          </a:xfrm>
        </p:spPr>
        <p:txBody>
          <a:bodyPr/>
          <a:p>
            <a:r>
              <a:rPr lang="en-US"/>
              <a:t>4. Genotype effect analytics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170"/>
            <a:ext cx="10515600" cy="4944110"/>
          </a:xfrm>
        </p:spPr>
        <p:txBody>
          <a:bodyPr/>
          <a:p>
            <a:r>
              <a:rPr lang="en-US"/>
              <a:t>Genotype comR1:ko has positive value (0.985) while comR1:oe is negative (-4.718), indicating </a:t>
            </a:r>
            <a:r>
              <a:rPr lang="en-US" i="1"/>
              <a:t>comR1 </a:t>
            </a:r>
            <a:r>
              <a:rPr lang="en-US"/>
              <a:t>seems to inhibit the natural competence.</a:t>
            </a:r>
            <a:endParaRPr lang="en-US"/>
          </a:p>
          <a:p>
            <a:endParaRPr lang="en-US"/>
          </a:p>
          <a:p>
            <a:r>
              <a:rPr lang="en-US"/>
              <a:t>Genotype comR2:ko has negative value (-4.097) while comR2:oe is positive (2.353), indicating comR2 seems to promote natural competence. </a:t>
            </a:r>
            <a:endParaRPr lang="en-US"/>
          </a:p>
          <a:p>
            <a:endParaRPr lang="en-US"/>
          </a:p>
          <a:p>
            <a:r>
              <a:rPr lang="en-US" i="1"/>
              <a:t>comR1 </a:t>
            </a:r>
            <a:r>
              <a:rPr lang="en-US"/>
              <a:t>and </a:t>
            </a:r>
            <a:r>
              <a:rPr lang="en-US" i="1"/>
              <a:t>comR2 </a:t>
            </a:r>
            <a:r>
              <a:rPr lang="en-US"/>
              <a:t>have significant interaction effect. </a:t>
            </a:r>
            <a:endParaRPr lang="en-US"/>
          </a:p>
          <a:p>
            <a:pPr lvl="1"/>
            <a:r>
              <a:rPr lang="en-US"/>
              <a:t>comR1:ko comR2:ko is negative (-1.397).</a:t>
            </a:r>
            <a:endParaRPr lang="en-US"/>
          </a:p>
          <a:p>
            <a:pPr lvl="1"/>
            <a:r>
              <a:rPr lang="en-US"/>
              <a:t>comR2:oe comR2:ko is positive (3.976).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370"/>
          </a:xfrm>
        </p:spPr>
        <p:txBody>
          <a:bodyPr/>
          <a:p>
            <a:r>
              <a:rPr lang="en-US"/>
              <a:t>Comparison of genotype oe vs wt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340"/>
            <a:ext cx="10515600" cy="4853940"/>
          </a:xfrm>
        </p:spPr>
        <p:txBody>
          <a:bodyPr/>
          <a:p>
            <a:pPr marL="0" indent="0">
              <a:buNone/>
            </a:pPr>
            <a:r>
              <a:rPr lang="en-US"/>
              <a:t>To test whether genotype oe has different level of natural competence compared with wt, contrast analysis is applied.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null hypothesis is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comR1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comR2:  </a:t>
            </a:r>
            <a:endParaRPr lang="en-US"/>
          </a:p>
        </p:txBody>
      </p:sp>
      <p:pic>
        <p:nvPicPr>
          <p:cNvPr id="4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505" y="2786380"/>
            <a:ext cx="3540125" cy="399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5" y="3514725"/>
            <a:ext cx="7258050" cy="1108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4724400"/>
            <a:ext cx="7294880" cy="10807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5805170"/>
            <a:ext cx="102495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For both </a:t>
            </a:r>
            <a:r>
              <a:rPr lang="en-US" sz="2800" i="1"/>
              <a:t>comR1 </a:t>
            </a:r>
            <a:r>
              <a:rPr lang="en-US" sz="2800"/>
              <a:t>and </a:t>
            </a:r>
            <a:r>
              <a:rPr lang="en-US" sz="2800" i="1"/>
              <a:t>comR2</a:t>
            </a:r>
            <a:r>
              <a:rPr lang="en-US" sz="2800"/>
              <a:t>, genoytpe oe has significantly different level of natural competence with wt. 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20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360"/>
          </a:xfrm>
        </p:spPr>
        <p:txBody>
          <a:bodyPr/>
          <a:p>
            <a:pPr marL="514350" indent="-514350">
              <a:buAutoNum type="arabicPeriod"/>
            </a:pPr>
            <a:r>
              <a:rPr lang="en-US"/>
              <a:t>Logarithm transformation of efficiency could improve fitness of linear model in experiment data.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Both </a:t>
            </a:r>
            <a:r>
              <a:rPr lang="en-US" i="1"/>
              <a:t>comR1 </a:t>
            </a:r>
            <a:r>
              <a:rPr lang="en-US"/>
              <a:t>and </a:t>
            </a:r>
            <a:r>
              <a:rPr lang="en-US" i="1"/>
              <a:t>comR2 </a:t>
            </a:r>
            <a:r>
              <a:rPr lang="en-US"/>
              <a:t>has significant impact on natural competence of the bacterium. Also, these 2 genes have interaction effect. 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For both </a:t>
            </a:r>
            <a:r>
              <a:rPr lang="en-US" i="1"/>
              <a:t>comR1 </a:t>
            </a:r>
            <a:r>
              <a:rPr lang="en-US"/>
              <a:t>and </a:t>
            </a:r>
            <a:r>
              <a:rPr lang="en-US" i="1"/>
              <a:t>comR2</a:t>
            </a:r>
            <a:r>
              <a:rPr lang="en-US"/>
              <a:t>, genotype over-expression has significantly different level with widetype.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810"/>
          </a:xfrm>
        </p:spPr>
        <p:txBody>
          <a:bodyPr/>
          <a:p>
            <a:r>
              <a:rPr lang="en-US"/>
              <a:t>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780"/>
          </a:xfrm>
        </p:spPr>
        <p:txBody>
          <a:bodyPr/>
          <a:p>
            <a:r>
              <a:rPr lang="en-US"/>
              <a:t>Effect of comR1:oe comR2:oe is unable to be estimated with given data. More experiments of this genotype should be conducted.</a:t>
            </a:r>
            <a:endParaRPr lang="en-US"/>
          </a:p>
          <a:p>
            <a:endParaRPr lang="en-US"/>
          </a:p>
          <a:p>
            <a:r>
              <a:rPr lang="en-US"/>
              <a:t>The comR1 seems to have negative effect on natural competence, while comR2 seems to be positive. However, in this case, interactive comR1:oe comR:ko should be negative theoretically, whereas it is positive in our model. Deeper analytics should be employed to explore the relation of the 2genes.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32790"/>
          </a:xfrm>
        </p:spPr>
        <p:txBody>
          <a:bodyPr>
            <a:normAutofit fontScale="90000"/>
          </a:bodyPr>
          <a:p>
            <a:r>
              <a:rPr lang="en-US"/>
              <a:t>Appendix: LM fitting 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8650" y="1109345"/>
            <a:ext cx="8139430" cy="5489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985"/>
          </a:xfrm>
        </p:spPr>
        <p:txBody>
          <a:bodyPr>
            <a:normAutofit fontScale="90000"/>
          </a:bodyPr>
          <a:p>
            <a:r>
              <a:rPr lang="en-US"/>
              <a:t>Visualization 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49985"/>
            <a:ext cx="10398760" cy="5539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p>
            <a:r>
              <a:rPr lang="en-US"/>
              <a:t>Problem </a:t>
            </a:r>
            <a:r>
              <a:rPr lang="en-US">
                <a:sym typeface="+mn-ea"/>
              </a:rPr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865"/>
            <a:ext cx="10515600" cy="4971415"/>
          </a:xfrm>
        </p:spPr>
        <p:txBody>
          <a:bodyPr>
            <a:normAutofit lnSpcReduction="20000"/>
          </a:bodyPr>
          <a:p>
            <a:r>
              <a:rPr lang="en-US"/>
              <a:t>Natural competence: bacteria take up DNA from environment</a:t>
            </a:r>
            <a:endParaRPr lang="en-US"/>
          </a:p>
          <a:p>
            <a:endParaRPr lang="en-US"/>
          </a:p>
          <a:p>
            <a:r>
              <a:rPr lang="en-US"/>
              <a:t>2 </a:t>
            </a:r>
            <a:r>
              <a:rPr lang="en-US" i="1"/>
              <a:t>comR </a:t>
            </a:r>
            <a:r>
              <a:rPr lang="en-US"/>
              <a:t>genes (</a:t>
            </a:r>
            <a:r>
              <a:rPr lang="en-US" i="1"/>
              <a:t>comR1</a:t>
            </a:r>
            <a:r>
              <a:rPr lang="en-US"/>
              <a:t>, </a:t>
            </a:r>
            <a:r>
              <a:rPr lang="en-US" i="1"/>
              <a:t>comR2</a:t>
            </a:r>
            <a:r>
              <a:rPr lang="en-US"/>
              <a:t>) regulate the natural competence of </a:t>
            </a:r>
            <a:r>
              <a:rPr lang="en-US" i="1"/>
              <a:t>Streptococcus sobrinus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There are 3 genotypes for comR genes in this bacterium:</a:t>
            </a:r>
            <a:endParaRPr lang="en-US"/>
          </a:p>
          <a:p>
            <a:pPr lvl="1"/>
            <a:r>
              <a:rPr lang="en-US" b="1"/>
              <a:t>wildtype </a:t>
            </a:r>
            <a:r>
              <a:rPr lang="en-US"/>
              <a:t>(wt): number of gene is unmodified. </a:t>
            </a:r>
            <a:endParaRPr lang="en-US"/>
          </a:p>
          <a:p>
            <a:pPr lvl="1"/>
            <a:r>
              <a:rPr lang="en-US" b="1"/>
              <a:t>knockout </a:t>
            </a:r>
            <a:r>
              <a:rPr lang="en-US"/>
              <a:t>(ko): gene is deleted from the genome.</a:t>
            </a:r>
            <a:endParaRPr lang="en-US"/>
          </a:p>
          <a:p>
            <a:pPr lvl="1"/>
            <a:r>
              <a:rPr lang="en-US" b="1"/>
              <a:t>over-expression </a:t>
            </a:r>
            <a:r>
              <a:rPr lang="en-US"/>
              <a:t>(oe): multiple copies of genes are complemented. 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Natural competence could be assessed by transformation assays.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Purpose of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Quantify the effect of </a:t>
            </a:r>
            <a:r>
              <a:rPr lang="en-US" i="1"/>
              <a:t>comR1 </a:t>
            </a:r>
            <a:r>
              <a:rPr lang="en-US"/>
              <a:t>and </a:t>
            </a:r>
            <a:r>
              <a:rPr lang="en-US" i="1"/>
              <a:t>comR2 </a:t>
            </a:r>
            <a:r>
              <a:rPr lang="en-US"/>
              <a:t>in regulating the natural competence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Explore whether different genotypes of </a:t>
            </a:r>
            <a:r>
              <a:rPr lang="en-US" i="1"/>
              <a:t>comR1 </a:t>
            </a:r>
            <a:r>
              <a:rPr lang="en-US"/>
              <a:t>and </a:t>
            </a:r>
            <a:r>
              <a:rPr lang="en-US" i="1"/>
              <a:t>comR2 </a:t>
            </a:r>
            <a:r>
              <a:rPr lang="en-US"/>
              <a:t>changes the ability of natural competence.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"/>
            <a:ext cx="10515600" cy="1325563"/>
          </a:xfrm>
        </p:spPr>
        <p:txBody>
          <a:bodyPr/>
          <a:p>
            <a:r>
              <a:rPr lang="en-US"/>
              <a:t>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4405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We apply </a:t>
            </a:r>
            <a:r>
              <a:rPr lang="en-US" b="1"/>
              <a:t>linear model with interaction and blocking factors</a:t>
            </a:r>
            <a:r>
              <a:rPr lang="en-US"/>
              <a:t> to fit the the relation between the </a:t>
            </a:r>
            <a:r>
              <a:rPr lang="en-US" i="1"/>
              <a:t>comR </a:t>
            </a:r>
            <a:r>
              <a:rPr lang="en-US"/>
              <a:t>genotypes with observed data of transformation efficiency.</a:t>
            </a: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3088005"/>
            <a:ext cx="10058400" cy="321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6800" y="3740785"/>
            <a:ext cx="100577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task is to find the coefficient of each term.</a:t>
            </a:r>
            <a:endParaRPr lang="en-US" sz="2000"/>
          </a:p>
          <a:p>
            <a:r>
              <a:rPr lang="en-US" sz="2000"/>
              <a:t>β0: intercept; </a:t>
            </a:r>
            <a:endParaRPr lang="en-US" sz="2000"/>
          </a:p>
          <a:p>
            <a:r>
              <a:rPr lang="en-US" sz="2000"/>
              <a:t>βb: coefficient of effect representing the differences between dates of experiment runs; </a:t>
            </a:r>
            <a:endParaRPr lang="en-US" sz="2000"/>
          </a:p>
          <a:p>
            <a:r>
              <a:rPr lang="en-US" sz="2000"/>
              <a:t>β1: coefficient of effect of </a:t>
            </a:r>
            <a:r>
              <a:rPr lang="en-US" sz="2000" i="1"/>
              <a:t>comR1</a:t>
            </a:r>
            <a:r>
              <a:rPr lang="en-US" sz="2000"/>
              <a:t>; </a:t>
            </a:r>
            <a:endParaRPr lang="en-US" sz="2000"/>
          </a:p>
          <a:p>
            <a:r>
              <a:rPr lang="en-US" sz="2000"/>
              <a:t>β2: coefficient of effect of </a:t>
            </a:r>
            <a:r>
              <a:rPr lang="en-US" sz="2000" i="1"/>
              <a:t>comR2</a:t>
            </a:r>
            <a:r>
              <a:rPr lang="en-US" sz="2000"/>
              <a:t>;</a:t>
            </a:r>
            <a:endParaRPr lang="en-US" sz="2000"/>
          </a:p>
          <a:p>
            <a:r>
              <a:rPr lang="en-US" sz="2000"/>
              <a:t>β12: coefficient of effect depending on both </a:t>
            </a:r>
            <a:r>
              <a:rPr lang="en-US" sz="2000" i="1"/>
              <a:t>comR1 </a:t>
            </a:r>
            <a:r>
              <a:rPr lang="en-US" sz="2000"/>
              <a:t>and </a:t>
            </a:r>
            <a:r>
              <a:rPr lang="en-US" sz="2000" i="1"/>
              <a:t>comR2</a:t>
            </a:r>
            <a:endParaRPr lang="en-US" altLang="en-US" sz="20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Fitting model with categorical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515"/>
            <a:ext cx="10515600" cy="12147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ym typeface="+mn-ea"/>
              </a:rPr>
              <a:t>The genotypes (3 classes of each gene) and blocks (4 factors) are treated as </a:t>
            </a:r>
            <a:r>
              <a:rPr lang="en-US" b="1">
                <a:sym typeface="+mn-ea"/>
              </a:rPr>
              <a:t>one-hot encoded</a:t>
            </a:r>
            <a:r>
              <a:rPr lang="en-US">
                <a:sym typeface="+mn-ea"/>
              </a:rPr>
              <a:t> variables. 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38200" y="2287270"/>
            <a:ext cx="1007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To find unique coefficient for each term, drop one in each set of variable to make coefficient matrix full-rank: block1, comR1:wt, comR2:wt. </a:t>
            </a:r>
            <a:endParaRPr lang="en-US" sz="2800"/>
          </a:p>
          <a:p>
            <a:endParaRPr lang="en-US" sz="2800"/>
          </a:p>
          <a:p>
            <a:r>
              <a:rPr lang="en-US" sz="2800"/>
              <a:t>The full format of model equation is: </a:t>
            </a:r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4532630"/>
            <a:ext cx="9911715" cy="1619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1244580" y="5081270"/>
            <a:ext cx="564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(1)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801370"/>
          </a:xfrm>
        </p:spPr>
        <p:txBody>
          <a:bodyPr/>
          <a:p>
            <a:r>
              <a:rPr lang="en-US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760"/>
            <a:ext cx="10811510" cy="1089660"/>
          </a:xfrm>
        </p:spPr>
        <p:txBody>
          <a:bodyPr/>
          <a:p>
            <a:pPr marL="0" indent="0">
              <a:buNone/>
            </a:pPr>
            <a:r>
              <a:rPr lang="en-US"/>
              <a:t>45 experiments was conducted and efficiency data was collected.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1496695"/>
          <a:ext cx="486537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790"/>
                <a:gridCol w="1040130"/>
                <a:gridCol w="22034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# of experiments</a:t>
                      </a:r>
                      <a:endParaRPr lang="en-US"/>
                    </a:p>
                  </a:txBody>
                  <a:tcPr/>
                </a:tc>
              </a:tr>
              <a:tr h="365760">
                <a:tc rowSpan="3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i="1"/>
                        <a:t>comR1 </a:t>
                      </a:r>
                      <a:endParaRPr lang="en-US" i="1"/>
                    </a:p>
                    <a:p>
                      <a:pPr algn="ctr" fontAlgn="ctr">
                        <a:buNone/>
                      </a:pPr>
                      <a:r>
                        <a:rPr lang="en-US"/>
                        <a:t>genotype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</a:t>
                      </a: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ko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</a:t>
                      </a: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</a:t>
                      </a:r>
                      <a:endParaRPr lang="en-US"/>
                    </a:p>
                  </a:txBody>
                  <a:tcPr/>
                </a:tc>
              </a:tr>
              <a:tr h="365760">
                <a:tc rowSpan="3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sz="1800" i="1">
                          <a:sym typeface="+mn-ea"/>
                        </a:rPr>
                        <a:t>comR2 </a:t>
                      </a:r>
                      <a:endParaRPr lang="en-US" sz="1800" i="1">
                        <a:sym typeface="+mn-ea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sz="1800">
                          <a:sym typeface="+mn-ea"/>
                        </a:rPr>
                        <a:t>genotype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</a:t>
                      </a: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ko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</a:t>
                      </a: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</a:t>
                      </a:r>
                      <a:endParaRPr lang="en-US"/>
                    </a:p>
                  </a:txBody>
                  <a:tcPr/>
                </a:tc>
              </a:tr>
              <a:tr h="365760">
                <a:tc rowSpan="4">
                  <a:txBody>
                    <a:bodyPr/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en-US"/>
                        <a:t>block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</a:t>
                      </a: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38200" y="5593715"/>
            <a:ext cx="4865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/>
              <a:t>Statistic of the number of genotypes of comR1 and comR2 and block in all experiments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7660" y="1440180"/>
            <a:ext cx="4162425" cy="41624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68440" y="5829300"/>
            <a:ext cx="5081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Statistic of the number of efficiency of all experiments (bin width=200)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7100"/>
          </a:xfrm>
        </p:spPr>
        <p:txBody>
          <a:bodyPr>
            <a:normAutofit/>
          </a:bodyPr>
          <a:p>
            <a:r>
              <a:rPr lang="en-US"/>
              <a:t>Results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734060"/>
            <a:ext cx="75158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ym typeface="+mn-ea"/>
              </a:rPr>
              <a:t>1. linear model fitting raw efficiency data</a:t>
            </a:r>
            <a:endParaRPr lang="en-US" sz="32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1285240"/>
            <a:ext cx="5410200" cy="5219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51320" y="1887855"/>
            <a:ext cx="50520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Coefficients of equation (1) are shown in the first column:</a:t>
            </a:r>
            <a:endParaRPr 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/>
              <a:t>significant blocking factors: </a:t>
            </a:r>
            <a:endParaRPr 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F23</a:t>
            </a:r>
            <a:endParaRPr lang="en-US" sz="20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M24</a:t>
            </a:r>
            <a:endParaRPr 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/>
              <a:t>significant genotypes: </a:t>
            </a:r>
            <a:endParaRPr 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comR1:oe</a:t>
            </a:r>
            <a:endParaRPr lang="en-US" sz="20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comR2:oe</a:t>
            </a:r>
            <a:endParaRPr 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/>
              <a:t>significant genotype interactions:</a:t>
            </a:r>
            <a:endParaRPr lang="en-US" sz="2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2000"/>
              <a:t>comR1:ko comR2:oe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881380" y="6468110"/>
            <a:ext cx="492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LM fitting result in R using raw data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676275"/>
          </a:xfrm>
        </p:spPr>
        <p:txBody>
          <a:bodyPr>
            <a:normAutofit fontScale="90000"/>
          </a:bodyPr>
          <a:p>
            <a:r>
              <a:rPr lang="en-US"/>
              <a:t>Ground-Truth vs Predicted efficiency with LM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870"/>
            <a:ext cx="10515600" cy="1055370"/>
          </a:xfrm>
        </p:spPr>
        <p:txBody>
          <a:bodyPr/>
          <a:p>
            <a:pPr marL="0" indent="0">
              <a:buNone/>
            </a:pPr>
            <a:r>
              <a:rPr lang="en-US"/>
              <a:t>Compare GT efficiency with predicted efficiency on the same block and genotype combinations in data using fitted LM.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8313" t="3143" r="25319" b="3933"/>
          <a:stretch>
            <a:fillRect/>
          </a:stretch>
        </p:blipFill>
        <p:spPr>
          <a:xfrm>
            <a:off x="714375" y="2174240"/>
            <a:ext cx="4239895" cy="4036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5000" y="6210300"/>
            <a:ext cx="4683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circle represents GT efficiency values; cross represents predicted efficiency value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174240"/>
            <a:ext cx="6729730" cy="38461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45530" y="6348730"/>
            <a:ext cx="4726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GT vs predicted efficiency in 45 experiments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>
            <a:normAutofit fontScale="90000"/>
          </a:bodyPr>
          <a:p>
            <a:r>
              <a:rPr lang="en-US"/>
              <a:t>2. Linear model fitting log transformed efficiency data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838200" y="1484630"/>
            <a:ext cx="10515600" cy="2811145"/>
          </a:xfrm>
        </p:spPr>
        <p:txBody>
          <a:bodyPr/>
          <a:p>
            <a:r>
              <a:rPr lang="en-US"/>
              <a:t>Because efficiency data show skewed distribution that most of the values condense within [0, 100], logarithm transformation of efficiency is employed to alleviate the impact of skewness. </a:t>
            </a:r>
            <a:endParaRPr lang="en-US"/>
          </a:p>
          <a:p>
            <a:endParaRPr lang="en-US"/>
          </a:p>
          <a:p>
            <a:r>
              <a:rPr lang="en-US"/>
              <a:t>The equation format is reformated as: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806825"/>
            <a:ext cx="9883140" cy="15252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19505" y="5567045"/>
            <a:ext cx="9918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For evaluation and prediction, the LM prediction output should be restored to original scale via </a:t>
            </a:r>
            <a:r>
              <a:rPr lang="en-US" sz="2400" b="1"/>
              <a:t>exp(y).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11353800" y="4431665"/>
            <a:ext cx="564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(2)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WldabWFXTnBaVzVqZVQxY1ltVjBZVjh3SzF4aVpYUmhYMklyWEdKbGRHRmZNU0JqYjIxU01TdGNZbVYwWVY4eUlHTnZiVkl5S3lCY1ltVjBZVjk3TVRKOUlHTnZiVkl4SUdOdmJWSXlJRnhkIiwKICAgIkxhdGV4SW1nQmFzZTY0IiA6ICJpVkJPUncwS0dnb0FBQUFOU1VoRVVnQUFDVWtBQUFCTUJBTUFBQUNvM2JuWkFBQUFNRkJNVkVYLy8vOEFBQUFBQUFBQUFBQUFBQUFBQUFBQUFBQUFBQUFBQUFBQUFBQUFBQUFBQUFBQUFBQUFBQUFBQUFBQUFBQXYzYUI3QUFBQUQzUlNUbE1BSW5hcnplL2RtVVFRaWJ0bU1sUnBzTXcyQUFBQUNYQklXWE1BQUE3RUFBQU94QUdWS3c0YkFBQWdBRWxFUVZSNEFlMTlmWkJzeDFYZjNmZWUzdHQ1Mmk4QlVrTHMxSzdqT0FrUVo1YjR1MHlZaFVRR081WHNrKzBuc0FIZkJYMFF4emF6UmpLdlVrRE5rSlN3c1ZQczJrYkNJcGpacE9LWWxFUHRZckJjWUpOWkFvN0trV0czS0R2bDRCU3pWWW5MbFJKazFraTdsdlFrZFg2blAwLzM3VHQzNXU3c3pHenEzVC9tOWoyMyszU2Z6ejU5K3Q0N1NYTGp1TUdCR3h5NHdZR3p6b0ZmZmVUNGs1c1JJaXFQMWQveGJSSDRtUVZWL3RjOTR2aTdUMm40cDRqODExNlppcnNPVG1uY1kwWjdnN1l4QytDTWRIOU9pSHZFTTVIQlZzVnhLcllpTjg0b3FOSVFSL2NJOGNPbk12eFRSUDdMUXR5WmlxUGRVeGwzRnVuNVZMRGp6dS83bzJ5VjRVRnUwRFk4WG9hWVhzSEVLSTd1L3BuOXNNTHBYZzlYajlwaU4vblZkRGt6NUp2RnMwbmxjMDlrNEdjV3NDZCtJMG1tMnlKTDZoQklPajNrTStJWjZOY0h4S2drTWMrVm04cFBOSWZBbnppS0c3VEYrVElVYUNoSDhlcWhvTzBYeVZEMTZHYnhYSkw4Yi9GVXB2TzIyRS9tVmtYVDNaaFovWDUzRVN2OTRaT3NkcXpDT0dILzVrZ3VYK2ZFazZjd2l0TkRYbW0vY1pNRzNCVXJwekR1Q01xWmo3OTJsUlQ4VGErNmR1MWxuNm1qZEh6Z1YvdlNIZjUxNmFzSm82M3lCN2NmM2YzZGt0dWxTYklOUjA2Yjdka1UvdHQ5djAxeVBIclp0V3YzdmZZUkt2NkV1YVhQUXhOa2dGZGU5dGFqQVhuZFFHeHhHUk5tMk5FbEFtMExIbm5VaEZnSXEvSHI4MEo4blY5UFZIbXEvbm8xbnE1WUgvckFUaEg1YlU4cXM1a1QzeGo2c0hNUk5xRGMybHIvQkM3clNVL3MwK0w1M0lhRDNaZ3MyaEJtMDNHOE94Z1JPYlhIUWxzNGxrdWc1eTBLT1BzM1VmNGVyOEx3Qk9taFpSZU5QRDBha05lelFod2tHMEpjWjdobHNRTmRuQVpoTy9iR0RLNlc3Rldrc0NmRVgwYkFrd0c2MWZoaEdUd09lVXluaDN6S3JzVXB0aDNWVVJVdVV6a0xOOFVqYldUZ2h1U2xKb3UycVpwNDhsVVVmUnd0RFlITjQ2RXRIRGh5emk2ei9FVmNORm1ONFFtU0lmV0xlWG8wS0s4dkNMR1p0SmxTbW01V3hkUEp6WnpJQkZXUnd1cHhRSjJmN1hGN3JMY3E2YnJ1Znk3cmtVODZzbE5FL3FDTm9McHN3ampwZ0l2YTF3VGxBZlNCRUJrem1Ua3FMeEhEOGxLVFJkdVh4RHRCNHd5VStQcW1JYmI4ZVR5MGhlTWwwYm01RFZKbDg4c1FCUmwyYTYvejlHaFFYbmZFY1pMVS9kbVNPa0dNdFpaY0JKRk4yK1U4cmhic1ZhU0EreE83NHJ2WkJvc1Y4c3ZEUFU0UmVYdkhETFdGYVdOVVJ5ckVGZGNYRE5mSzlZVnRTSm5wdXFzMWVHbWlhSnZUTXl5Rkh6OHlPQzFoaS9IUUZvN2lKa1NHRGtaaGhqWGdZUXJTZFJHVTByZ2VEY3pyR3FVN2FsNzZTZllFTDd5ZTRNZXNrd0JFWkJWN1lNRU5yTTNDU3dlZGpGSjF6WTZEUndZV2VLTEM2U0UvaHpsRUgvUERjZzRHWWY1NUN1cTg3RzUza0ptU1YxLzdhY3huT0lianBTYUx0czdSdnFKNEE1WnRiZGt4WWJEU2VHakxqSEhSTTJCRUhub0xacmlDekhSckFIbDZOREN2cGNvOWxNM01JbkE2U0NwMW5tbWVTdDBhMTR6RE85OWE0TVc4eXFPOW1IV1RTREtRTDUxNWQvRkFTeUovdEE5YjZOZ2dKcGtmSFhjcEE3bnI2TFloZFFQd3QzNUxQMTdxek5GV1NlL1FCTStCU0oxeGRpemdwY21salk5U2x2ZjhIQXptR0pWaDdGK1FHWlNEQUhMMGFBQmVxOTZRSHljNytNWE5zSFBNS0RDaTZmL0Q0ZE8vd0s4aTVmZGwwRVFxalFWMDBhWDFzZUpiN244TUhidFN6RzlURHZsc1AzbW0rcEx0dHNYaldnczlsWUtmenFDUVdvMzFQZmZpR1Urc0d3cGpxYk5IMjNtWDJxaDVBVWlHd1JOTVcyYXNJTVhsRitXYVNhbHozNExNWUJ3SWtLTkgvZk5hOTRabkVBNmpIVzhMRVlXZlVXQjF4UTRjWWVpNnZTZ3NkTjJTSzdkdU9lUnpTUHdWSGVmWXMxMkwyWUMzcUhuWiswaG5jT2xEU1ppVzlPT2x6aDV0SGJ0TGtiUkFiak9mZFJOTVcyYlFLUmVjZkxDSXliVWZRV1l3RGdUSTBhUCtlYTE3dzBoM29oMnZEbjhuTE5yUGFJQ1ZkTjkyaEloK3kxNFVGdlpZOWpHbmNrbmtNenhCbllQNlFUWVRka2UzNGx2MG4weWhoTExMM1BlajNHZVB0cllqa0I0eVdza1JDTUFUVEZzNGFNb0xjZk91NG5yVFZ1cEhrTFp5cWNKaVhJLzY1N1h1ZFQ3UFpJc3k1YVZHUGJaR2w5bTZEVXA0MFA5QSt2QlNKWkgzbyszYlRNY2F4UXV0L3NucVhYUFBmL0NOek5hNXkzNlUrK3pSeHJJQWxHUjI2Y0FNcHlhWXRuQ3M0Uk9PRFZEbXB1dCtCQmxpSE93NlI0LzY1N1h1YmpISFpPR0ZDNU1QZzQxNHJMVmJ6c2lRaFdaUmIrR28rdkJTSlpIM29lMFZwbE5JK2g4V2puWklGV3JjSzhuTlhXYTIvU2ozbWFNTkFmYjNXdWFsdnBPMmNGV1lZTnFDa2NxRW92TktDVDBYeVhhUitoRmtpSEd3NjdnZURjQnIzUjI4M1VLc1ozamhIdE5Kck1WRXczaE1zamRRRnJvUEwxVVNlUi9henFNMFNHUjVWRHl1K3g2UjBndk9RL2FqM0dlT05tK1ZCMk5tK2NDUTZSTk1XemhVMnB6bHNOUzc3a2VRdlBYZzViZ2VEY0JyM1dYREo4TU9CSmljWGxyb21TMmtUVGYwMVlIOGJ4OWVxaVR5UHJUOUpyVnZMTWNPbllyT0o0NndvWld3QytxbE14Wnh2V2F4OTZQY1o0NDJlc3ZDdmpleGpRdExicVl3dWJSbGh0cnk4MEtVcG1LYlFmMElNb055RUVDT0hnM0FhOTNiYXM2c0FRcFdCaG5RWk5lZFppbHdQSHV4UHNCb2k3MVVXZVI5YVB2R0ZUZlNqZEZ0OGRFVFEwdXU1d1FCTjl0dzZFZTV6eHh0SU1wdEZ4RzltNHgrdnppNXRQbmp4RlhYWDdwU21vbzlsOTJQSURNb0J3SGs2TkVBdk5hOWlSemRueC9NbGdjWit4anFubWV5ZVpCUEo4VmpLZlpTWlpIM29lMjFMVHZBU3NyQ0dRczluUUtGNUUyR2V0V3oybjZVKzh6UlJwWmpWM2t3N2g1eDYrVFN4a1NtaWczekZLZTZKQ0xkVm1aZkQ3NWxVQTRDeU5HakFYaXRlc04yaG8xenZmNDdRdXg2Z0ROOU1jOXliTzJCRm54SnNaY3FpN3dQYldlMmdqQjVWQXMrK2ZvbWt6ZnRlYkVYcFlia3BSZzVFMEFiUFg5b2FTUXZ0YzhZNEJjblYyNytPSEZWOS9NMk1HcWUyK3hIa0JtVWd3Q0N0SmpSb3dGNHJYcERETWgydjlnSTluckppZFU3RzhYdW1oMG5udjFwMm9zK0NzVmVxaXp5WW0yZlkwbUVxbjYzb1k4aG43aEtpOFVWUUVaYTlSYUh0Qi9sUG5PMDBUZUtiQklReW4raUZkKzQ1T1prcEVxVUYxcGh3SnI3MmhOQit4RWthejE0c1JYWG94NjhubnJ4N1VjLzNneDd5azJTTjhMODRkeW5qbDRkdHY3UUs5TTdQMmxtK01mVE40WG8vVDRmdi9wOWFvTDZ0ZnZUTzc4cnhKVndaRE9SempJTkJnQTAxbTNsNm9BdnZCZDdxYkxJaXkzNWtuc2UrcHd3TDhOYVNvSkM1Y1gzSEwzalJSeElrTHMrYnlCem4zcnp6OHB5NVd1M2k3dDJGWGptcHlDS1RWUEZuQkZMc0NWeXNpaThLYXNmNVQ1N3RFSGhsd3o5MnlEWWxMUG5JZE9XNllBYmdycEpFQ2NsYmtmSHhvNGU1YUkyS0NrdnRHVXVrb1NTNXp3bWlRdHlCSHFVeSt0ZnFRdFJGOGROTitia2NvcFJxOE91eU9YdGp4a3c4OFN6cTBkMUhpMVN4Y2V3WTVDSzY4cE5mVkhjNlVKbTFZdmY1M21ScWh3WVBzaC83R2YxUW1SK1orZlNIWVd2L0crOW1TUnpqK0FMOWIvKzRlQzdrNFU0aTcxVVdlVEYybjZSWnZmSDYrTE9OL3hDTGZqTVltYmNNMjM2a3czeG0rN0duSUo4cDRZMGpsSXB3RXFETkVHWlpGd1VDV3JZdUFLdGdZZW5CZUxLN2ZxbDB0bWpiZllULzlhU0FJTFpkb3NGNjhKd2FRdXgrMVlsN3o0dTdld0paV2ZKSlhGVkdSb1RIcGNwUXhqa2hiQ3c5dEk0VVVHT1FvL3llQTJLUHJ1UWZKT25iYlJxTkFjalRhNW1EZnpRM05qNHhzSk1rR2ovbkRqR1JQMm5xVlRvYWZGdWJBV3RtK3AwRHZxc3ZRdmZKNGEvT1NkK1lEK1pUcjJ0N2lUeGtQbWRiWi80QTZBVml0OVh4ZFdVeUZyaVl5d3VGM3FwMHNpTHRiMkZWT2NGY1hTVmh1M2VsbzZPZVNZVjc5eE1aai9tbHJOenFYampRdkloUS9DbDQvM0xjaGVyZW9TUTZnRlpoRVQvUjRKNmtJcDN3SWtkT2dDOXhYZmdMdnRhS0p4VjJoU1phZDZla3J3OVZOb1lYMVhSTXdRSitxbzRlbEZTcVJvTmFFVHNhRS84N0dieVZTbFRqakRJQzIwSFQyckh2TlFJOVVpTmxQRWFpdlpQQ1BnUVR3cE9mL3phdFpvUW43NTI3ZHBMT1czSisvRTFkK3pMQXY2VCsvckdMT21wRi9jblh4Ukh1M1Qza3NUWmVUN0JROTA4bmd6Nm5NRjN0RzhpVHRla3ZTMzZMczlERm5TbVF6RHFxK1F4aDFoeFNuem53eC84cjRYV251bWgwRXVWUmw2czdkMlZKRmw4NGxzZmZxR0pmVEtqTXdCODlmZUhaYmxoUkREVkZtOGp5RzA2d3UwaXM1VENSWitYYmhyQi8zcVNOR0tpU0pJZ25RSGwva0hURDUxanlzM3ZVL21zMGlicG9Dd3YxRG52R0NadG1UNDhRNUIzWHlDT0RsQ1kwa3VadVlnZFhXSXk1UmhiWGw0SUJublU1TGNqZ2h5bEhzbWhNRjVYVnNrOTRKZ1ZLL0pzZnpaOHoyUGhTSEFaZFpld20waHFkVDdwSWd1OXJLbzNWbkJPRHhKc0RWMVhFUG9OK3lRTUNEbVRtOVdYL3BHUk5SNFFsWDFrRDNxZHdhRDRlc1AxMEgvcEVtVlo0TFFocHJvWEZ2U0JvdEJMbFVaZXJPMk5yUVNlblk0N2U1a05xS2lhMWZZbHMzamZFK3BmSGZBRUEvd1JoSGRBUzdmRHBLMCswRi9EVHFjV0JhU3lRRFhzNGFjeklLa25OdTA5RkNMS3pXL0w4bG1sVFE2ZWdzY3JHWklzWUppMFdhUzY0QnNDQWJHLzlYcDU4MEUxcjEvTTJOR0NrV2xtOTdycjVSZHJRcnhHZDZOT0VVR09Vby9rSUJpdkg3QWhlNDF0eVZPdGFrNmFFTnc2VktTbzM4WTZ6cDdzR2pvWW1ub0Y3ZXpMUE84OFg4MkhmZEpPR05iSkI2czdFaU1zWVZtaHBsOGZXYzNyTEhjYjBqVXZLc244enR4OW4vbXRuOXgvY0ZDWFYraWxTaU12MW5iS2VDVmZlKzFuWHZWUytKcmRIbFNDc2NTekpQbm1WSHNjU0YvemQwODZPTG50MUJEUFh0QVRTUmZpYSsvSU5oQ0ZhaXl2OE9PbE04Nmw0dmpBM0pIbmlISjc5K25pck5JbUNhR0pZVmVXb2o5RHBDMkQzemNFdXIxdDVoL1l3UUd1dFIzdE9qdGFOOSt6SnBsNlI0UG5GMStTK2FPcnJDQkhxa2R5cUk3WENJd29PcUdqYWdycU1xbmxQT0tJQ1hSTlY2SFRMQ1Yyc0JCNDJzSXdBVy9KaTFzbDhnN2RhYkg5MjB5ZjdTVzVwWDJmdGhKRWVsZGtlL3J4a2NuT0VFSHB6akNVUTF0VEZUNzZ2cnpqNTRLYTZyTGx4ZzI4QzlFNmVjQkNMMVVhZWFHMnk0eVhIdGNpelFXNVIxdnZ5VTJsWmo1cTJMajJKamwzWEtCZ3VpYStVZHRSU0RyaStGSk1GSFNYMGhtYnFscnlKNmxlMk90cm5MTEs3ZTZaMGxtbFRZNGZJUWg3Qk1TUVpNOURwTTNpMUFYZkVBZ0l2NkVsbHFUU1lsYVhRanRhYTFpWkJqbi91aldpWkJaT1N1VUVkRmM0WlFVNVVqMlNBM0c4N2hpUEFrOGNlS202OGRSdTdMSUVSVjFtb0p0cHlRVEhjMmhoOXZOVHE5Skx0YmR3WjRNRlptR2YwdUxBRnJQazlGeWVqeXpvRE43V3lFbjNqc0FpOTFqU2Rid1Q1WGZNVVRVak1JQ0NjNkdYS28yOFVOc3A0MldPYys3SmFBTnlaL0JWc1lnWWZFQnd1UFlWT3VOQWNRbnBMWExVa0pWQjJSSmlidzBnSEc1Q1VOYzAyeWdyL2V0Ly9oN2tKdzgwMkp5eXltM3V1UE5acFUxU1VBL1NIWTRzV1JvZWJRRmlFcENlT1pSVjRYN05TZ3hGekRSVE5ILzRkdlNzY2FtTGJuS1JtQ20vdUVhbHFUOTdOQlhpUDBzZys4a0lFb0FSNnBFY2llWDFWT29vclQ3RlJpbkRJNVd3OHFDNGdLSXVNVmlISm5Lbyt4VURnNHQvaXl4RHhUSExxdzkvMTl5S0w5UG5ETEdmd3JzRmhRTHRiSEFRSUpPZEFhWTdXL1NIZ3Vad2w3bUg0ckxxdy81U2ZzY2NOdzI0NUN2MFVxV1JGMnE3ekhpWmNhZGkxeFF6NTRiNWkwL3dTakc0YWhsTk9UOXdza3FNU1IzVGJVMzViMEZXRkJKMUYxak1jZlJkbTJGM0dlVU9LK0Q2ck5KR3BHQnA1U2wvU043d2FBc3hCNGFBMnhDZWxVMlZ6T3RjMW81c2pZNFR1c1JNK1VWN3ZNaytPR2Q3elFoeXRIcEU0M0M4aG05NHpveXNmV2hLOGd4Nzk5Mld1YnNoUk5PVWNaWXg1Ynp4dEFEc21aVUZlWXkxUkMwZU1PK2FOcGsrTHp5TFc0c3VFWTRWbjJWL2dFeDJCZ1JrVnpod2QxK1Y3TzhyTE8vRHduSFRWbUlGbWQvUjE1ZWN5MlkxOG91RlhpcUcvSVhmL3RPdmUxcytUblduVU50bHhzdGdhZGpneUVEc0dhSitYbDFzNkNnSVVpRit5d082Q3ZHdjdzcWd5Ym82MURUekV5cFFvT1dPQnJEY1N3ZTRlejNrZld5aDRKcWEwbG1samNiL0lIdFh4dEREejBPampTT1Y1Y0FRQUlPWWRrMjFMaGxDYUVka2YwdTZCaXBzbXNwMGh0TVRVbzUxRkg2UDMxSGwwRXVOV0k5b0VJN1gyMjcxTnVXdDQ2U3I5aFhVa0ZMMUNVNFBjQU5Nb0JNZDhERjY2VUJSNVg0aXR3Q2g3ZHBZdkg5dVYzM0tsOTJBWVVXMmwwNzBVQmREWkxLWERkdFpqYTBqZFlzQlR4WCtJREZFa1RXOEhnaUx2RlFVT1pqaTNFUWU4a0p0YnhrT0VZWTlOOVdFQ0R1V3JTMDlJZDFxSTFFcEsvZ2pDckVnSUxQZ0k5Ky9wdkdFT3lYczdhLzN3azF0aHQyRnloM2VwK3V6U2h1TnZXYlpTVmZaWTJpMGhhaERROEM4Z3F5Z3JRVXhMeVVST3pJTHZzeFcyRVZoVEdlNkljVHZXRVNtRUFvU0hheW9lNjFSNkJGMVZUTmQwcG9NS2lxUEM0R0Y4a1djcnFKT2JQRUd3S3cwODdhaFdlWlhqVVBhbzRkcE9tUlBTUDNSaVk1c24vSWJKQTNuSWVEbjEyVFZERExWR2FycTI2bUwwRFJrMEJQUDc1Q0RYVmNJS245d3ovR25tMFhJaXJ4VUZQbkxVeFlxNXZWUXFPMDg0NVYwMkFaT1pkVWJkdDE2OUJseEpPK3NzaWtZQkQrUnlLL0xnT2VJcXRRQi9oN29JcFJnVFJmbGlTYWVGUTM0Y1BDc0ZJRkQ1ZFpWdlZOWjJ0NTd1N2o3MXptbUVkT0dyaEdkSEcveUlZVGxzclRSMHpsTmhtejYvdlQ0RFJ3QXIrSlpsV1MxalltaEFZZ3hJblprMnNEa3JjT1MzYlRjckZTQlFmT3U1UDFRa09Qa05aeUhtVUVyN1dDckVuelprUU1PZitxZWF6aEh6YUM4dHZXZW02c3J0SzFXSmNNSFU3VDlrOE1LK3R6ZVFvMjZoWktxbTU0RFpKZGxMNmxKNjhQaG1hVUpNSlE2dlB3TzhLMUpMSldHZVBQTHhkRlNBY29pTHhWSERsS3ZGQ0F1ampkNHhpdFpaQ3I0ODVoVTNZSG8wRTY0SDFrZ09Bek5RaWlDdXA1Y2ZnWmdTSHVGYnROUmR6VkNKVUFEc1NVcjRhZm12SmtCaGNwdDRQeGNhTWx4Mmo2SHJ2R1BmNXNXMWFocFE4Y1BDZkYyMjMrc1VKSTJvUExrTnBNU3JVZi8wWFVSR0FKdWJEZzdrMnVablNTMEl3alBLcHB2dExJQmlWMGVtSXFzTnpPd1FKQmo1WFhIbWZrRDFqUG9nYzR6ZlRSamwyZnZjYkJrK2pjQnhNTEF6c1JnOEJLdi93RXlqcXFMbExKOVVnMzRPY3MxMW5PQVRIWUdPM3RLZFFEZTJXNTVsd09VdmZ3T0JuRW8yejRnL2lrV1FmVmpHbnFQbzhoTHhaSGoyYkxsSGtqbHJVSnQ1eGt2bWdNTXdzZDk3aU9GRi9oeHFLNkRnSUhIU29KQXNhVng4Q21IZ2VWZGhGd3VLUWxVTm4rbzJ3YktyYUgrcVJ4dHQ0a2YrN20vK2gvNFlublV0SUdLdG40YzFpZUlYWldqRFFnOHVVM1ZqLy9PTGUrdnM2QTNTWDI1b2dWdUw5bWU5MmgrRGUwSXdsdlhOYmg1U1ZEREdoRXVnU3JVOUVDUVkrVjF6U1JISzMvTE9RbE5XQ2M3VThvN1dDVmtQQy8wZFUwM2c4UHk4M1FTanBlWjlmMGszaWNtYWUxNjVDelJWTFdqeU9ENnI2amJLQjBhdENYUExRK0Jac2UwWXNiNWlBK3NmSms5anRVNFloZnZDd1dOQ0RLR25OYVZ1N0hSOGllOTNpdCtrS0hPUHVubFpiem9QeVUyQ2VNSC8vVjd3UDBsaHJ4cUJHeGgwR2ZuV3ZCOHA1WkwxM2tmekFKV3dBd3NNVURRMWlIU0pveUppZzM2UUxrTk9Ea3hiYlBpWFlRTTlDd2JwQ2dIaWRPOVU2VXRTY0N1MTV2ZTNmbkV0R1hrMWpuZUIzb292LzJxVmRZUXdIem1XcmFOQVFaMmRLQ0h5Y0VTVk9lbUE3NnQ2SXJtRkFpeU9rNWVnMUlNNytFdlA0cUFrQmpERHd4OWdWK2JNdGpqMUZ3REY1MXR3T3VHcWl0elVYWUNqL2VKU2ZyUTlOQ3dsaEJGTm0rbmZkemVNWTFLbnIzOERsWjhrclJGUFFmVmpqSWN3TVpEM21FcHRFT0pJaWZqenFCRmswcWFoOWd4MTJMMk1sNVk4VW1NY05yaUxyOHljSzdZUnJKUU4vcE1WMjcxM2JBOEoxdTAxcy9Bc25XTFN4ZnNDaWtKbEZ1MndjL0phYnYxK2lZaGs0azBqVFVkTVcyMFRMSWIxWG9NT0oyY3RsQnVVNm5LWm5lY1M4NGFBdVlMTy9GVGtLZmx6TzFvMjhVTEhFeERSMnpGRkdNeGE5S0JJRk5lWGRKK3VuckVlWTFaMHh6MlUxQnlDUFRUY0hwcllWUUlDU1lZK0dFTXI4TlhGSFNQRGlpKzhXdzVmWUxwSzdJcWZseUtLb3FzYTFlUGk3NUptdmFEbkwwY0NHeEEydWNxM3Rxa28rWEdaSEJ1aU53anE4RlI1SGkyekNXR0RGcWNHV015WGV5d2VyTG9aYnlTamxMSDgxZnZlaWxJV0hLVmNjVXZjWU04eTVhdEFPWFhvM1k4cDdUZ21xa1JiaytBL0dmTVBYb3RpdUdTNEVDNVRkV1QwN2E2b25CaEFMdXFOSExheUVVdXE3NzU3OGxwQytWMlFVL3p3UHlzN2drU0RpYkJSVThTcVptdnVSMnRPajhXenVjMDZDMUx4YnlIUzRKOVFZNlYxM0E0ZUdqaTd0KzY5dmVNajdFRHAyZGRzekVSM2NiNFYxZzFXVXhkM1czbmtGd3RNTW0weWVtejViZ0dReklTaVNLcldlYnZXWC9sdWhxdzVPVjNJTHREdE5jTFBuS3VkaFZxMEo2SFB1UWMvOHpVc2VjWWNucCtOZXZQcU1rcmN2QmkwbXhhbExyZ1piejRnLzNRcHlWWEdiT0RuVDRVbEpZTys3YkNvdG4xNEhrTDZPeTZyc0ZFb1NBUUNHTkptakZiWDdsdFB5ZW1iYzVrRVJCMzZFQnY1TFFsdDNJUFBUemFKQ1l1dDY2bU1LblpZQ2hyQ0ZXZWs2VzVSOG1zNWV3SWs0amQwbHIwMUVLR0RhSnBTWUI1MnJXbEJ2cUNIQ3V2TVJTWFpiQmoxZ1ZHbzNlTEtiR0JNNmRQbWJnckJtN1BHM1lHSkNjWDY3UHI4aUpZRVQyblcwYVJPY2RmaTZLeXZmWlI4UE03NkpuR2ZzRUVmclBPK1VaeEZXVFBvOGpwK1ZYamhLTklKYkFvQyt0bnZQWmNkTWExWGU3Y0JYRWI1bG9HQWRmVmJNM3pGaERXZ1I0WnROT0lRa0ZXMmNJOFdEYklDcjV5YXl6QnFReHROeHQ3YzM3VHA0VDY4Q0ZEcHcxTHU5MkFsTXhsR2Rva0VpNjN0cGtrbkcrcFo2ektnMEI4ZW15Z3VxbEhCYXUwK2NWdFBqZmh2bStGTGI2T1Y2MTlRZnFjcFJvK0JMME9WNDg0citGRDQvRVNoZ0YxTU9HbUdyZjVCZXQyVFZtZk1jRWQ2aUo1OWVYZ3R0eXpOckNjUGh2TzRZQkJhNnAyRkJra1lpd25YSStZUHZvLysva2QwTEdDdGh1V0dpZnlLTW9DTHhWRlRpdHVNLzRvVWdrczBuWXY0NVhVbkJpNXRzc0grb05KRWdySklqbHdYYTNFK1RLK2FtZHcwc1UxYjVDUTdvb0ZvQzkySmNHK2N0dWFYcUVNYlMzeFZvM0RMbU1XTXdGQTYzUnBlOGdadlVjUHZ5aERtMnpQNUZZUlIxc0twN1dFckNGUVltbkg5a3dMbEFWNTFYQjJoTERaQkdXSUhWZ1NDeFhuUGN2dmVGY1NqeS9JeFhIeUdtTTFjNVFsMkJTWU16QWdkWWJmM1BjaFJQT3lCdEdDZHplNFRRa01heXc1ZmJLOENGaXlwVEJFa1NIamUwWGRodXlLbzVMTVdEeUFuOStCVVJJZERXdDdxM2J0NDdVeUZ3VmVLb3FjMEI4YUJMbm5JbTF2YlBHbTdMMXdwdTJvc1pHWmFxQ1FqR2VwY1RPZ2ZNVmdiRHVOUnUwdEE2WXpDY1FCRUhwYXVldGF2bkpyWUhBcVF4c0dzcVRRYkJzZk9uTGFWb3UrTG84QmxxRk4wc1hraHFJV0VVSlo1V2V5aG9CS2hpTm83NlorWmtjd2xEV0pXMjQ2UEtPTDZnVG1NY0FlczA5ZHpSZmtXSG5keWlpeEl3VWNpaHZUdHZQV3BqYW9iT295eFo3N0JtN09VR2ViellqM3lmTWlWVE12MEVPSFdXVHpaZ2xPdDU4elhaUTgrL2tkak8wQWlOeEgzR3RXemxIOEJWNHFpcHpRNzBTeGNXQ1J0bnNaTHpEUGh2Wk0yNEd2bStFUUlGWVVsQTdXcWc3S3Qwei9iT3JhdHFKUU55ay8wVFQxc0ExZ1JXRmd2bklicUg4dVE5dUc5YUo3WmtpZ0pKQStJS2RJMjgzaURwK08yRlVaMmlRZUpqZTRKTDNDZ2Qyb1VEZHJDQVJwMmhGMGpHUGpkalR2cEFPNW1kMHIxV2Fic3dxeGVDWmE4UVU1Vmw0dlpnUnQ2YVpONmpWM3hVcHNxalhRVlpmcm9PeXNBZHN6U0w1aUx1SjlndWxXd1Z4MEdrWFdVYTRFK1BneXhhQlBadGx6Um40eCs5UVJkdkZzVEV3STl1VFlFYUp0YVhTTlFMZ2FiRTRGWGlxR1hHNENMeGtFdWVjQ2JlZGZsL0xlZXlUSHc3QlhNMU9OQnlIK0xzZ3hRQTJiZWpEQThLd3VKcWtMcXlRSWdtVFN4UXh1T2FWYitNcHQwUGpuTXJRdDJ2V05IYWxIaWV6Qmd3eWR0b1o5TitZWE4zMkMyRlVaMm1SekpqZm8zM1dGMGxwRjFoQjhDQ2kzN3N6YVVjZXRhaUNwTlRaSytaMmVRd2RJdmNoS3duMUJlcHlWOXozSTZmSWFzbWRqZGFPbUVnaGI5aUg2S25Xck53MEJXMjM0Q00vaHI0Q3BEdnJaMG5XcEhPbVRPUnlHTFlvTS9ObFV5TEJNMlRGb3pSbHB0OXhqeVZSeTUrNFZWeWJaMGNJVXVyR2tvVlVYcFBCNnBsemdwV0xJSmZwOWd5RDNYS0R0Y3l3RExsT2h5d1lUMDNhQUdxRjIraENvb3JZSFZEUVlvSEptM2dVeXRqeEVoWGs3elZQdFJYQjZsd3J1OEpYYndYbXBERzBROVlIQ3NXZkM2eEhUZHRtOUcyUDBqeE9seTJWb2swMjUzT3BHNnhCTHFYQXhhd2crWk5WWUFzQ0habGd3bEFWZDdqaVZWaEJJYnNYVWswK24ySWxKUTMxQmpwWFhMUmJqMkRIckF1NHRoVEM2Umt6cGE2NThTSmIwZXZvMStFRnNxUldmS3V0RDgrdGZiZUk2M2llWXNxSXI2K2lVWG9hSklxdlp3QzAyUkZyQjV4MDd1Z2QyYXF5eEMvaEhtb2pRNjY2RzJqL25ZTFZZc2NCTHhaRExDQkQvckhYMHZjU00zS05BMnk5NU04R2lDNFNDV0dyYmFLL3RDSkFWZTlFeFZzQWZPM0Y1UHdwV3JXQmxvdzAySDhuUTAwWmdHcWV2M0xZanIxQ0d0cW4yT3pVT3JVdnlHYjFBb0tkSzI1NzZWRHhHTWVWTkVSNXBSWG1wL3VUMmd1TmRoZFZPR0ZsREFNUnRmTUhGNmN3SXM2T2tiUTBsYVNpSEpRMlFVR2Z6aXpZQ1V6M1RKdUR6dW9nVE9EcytYczlucGxvM3NBMm0rZzRxQ1F3cHdrUzNoaW9YeWUrRHNUWlJicHZwTlZ4OUg1QjRueTBYYldsc0Y0QXRCNW5wb0d0a1l6dENZWkNuanBBaldtTnRJZmtWWENMZHNxdWhleEZpOUMwNkZYaXBHSExhdzcwK2x6NzVpQWhuTDRhM01BdDcwZk5TMjc3Q0xqbE0xVXhBN0VGcTVuYVF6bGpXR0JCUHI2QW9CU3RCMjJ4aExpTTFPMXZyRnI1eWEyQndLdkJTK2JSSlBOYjJQRXJrTFE4eVpOcm0zTHN4L3RhdFQxeHAybmdzWlZIYUNTTnJDQjRFR3F0dGd0a1IzN0pLbFlaSUF5VHMwSFEydjJBeXN1R3o2ZHNYcE1kWldjV0RuQzZ2NFJCV3pMRENNNGF4R2NMb0d1eDVPb0IzVk5qVnVRSTRsa3VaYlVPOWNKaVZjMUM4enczSE5ZMXQ4VENPTEVsdExOZHd5NVJnUlAxZVZseStERTFheXV0QlFBY2F3UjZ6L3dqTzNsNHFpcHg2ZWFiOXhrMGt0dGNqR0Eyb1FOdGJmRHFIaTRGSDE0ZXY3VjJYUU5YMzl4Z0VEYldNTWJmYXFRZjgzOVdWSVpVbEZCZEpzUEpZWlFzSzJnWXc3YzM5WUFxMllLOVFtamFKeGVwWGwxR2k4Tzh4eUxCcDIzQ1JpL293aDBlU3ZTaE5teTgzalcvZUVKUzFLaXdHbloxQmNiVk5iamc3QWtZekVVSzh0UDV4UVNCVTNLN3c1Yk5QcHIwbHhQZFNZK1Uxbk9pYUhWZVNmRXVUWGJpRkZRT2lDTDl0bFZiZmFTaGwzVjdHTlZaTmpudllBaVZHb1J0aTRtWHA3K045Ymp0OVIzRUJ0YmQzNHNnd1JSam1oMStqUUtzQmo2bWRjaWNBQUE5clNVUkJWRG0zaWtmTGhobzYvT2lCeHJNWFNiS3hMbnA3cVNoeStYVEE5VTN5d0lZTWh0QVdDN1M5eTNTTTJMdHVHL3JhdnNodkpVbG5OK0VRektqaGxqZndWRjA2Z3d0VzlpQzhhUTFYZkJ4VXcxZHUyU2J6VTVvMndvUkpVbWZORmtkSjJ5eGI4Y2cvczhoUXBRQ2xhZlBscHJGYlVXU3R5b1BBWkpaVUU1U2dXL0p3blBJTmtHN084L1VpWFhsMlFEVjhRWTZWMTNESWh6UWtkVlRxUzZhSWM1NExnQTN2c0dwVVRJVk1SYVZOZGtGRkhMZVNLV0xoUUUxdWt0TjF2TTlWNXc3MEV4LzBIM0VHTTBwMFNHVHdVbnJCak9reXpKQ3BldjMvWG1KUkNLVjA1TWVEbUpmcXVtSEZrUGIyVWxIa2NvMi9UTWpxVnA4aXFBdTB2Y0VmME9qd0w3UDUycTQ1cnp1WVNuZTlUWkdXV2ZDUlRxNlpVZGdsbFdXL2ZlekJUMmZBVUhUbVkyYkJOUGFWMjBEOWMybmFDQTBvV2xmb1JrcmJyVkxEVmNjdEczYXFhLzVibWpaZmJocGxhbWQ4YldJYVRvYkFOckZnQ0NZSnd1eklMaGV0QWJvbll6YTgvQ0o4a0k0OGZ0L1M0Z3R5ckx3R2VUcFNwTkU5NUNVN1BEcnM0S1ViM21LWEtFSmJ5UmZKVHo1U1FNTFFWTklWM0FFWGRuR1NueEtrN0h1a1R4ZUJhV3hxZVJoQkJ2Rm9MY0ZrNFZZNndGL2l1TWo5M0lOQ2ZRSUJJbWxxWEYyWGdJeGg3KzJsb3NqTlJpSjVxNjBZVGdVcjBQYTZtVHRSdTVMeUIzbDhiZmNEMXdleGFnR0VaZ3g1T0pYR2JLcHRueitCNndzV1RmeDBCdmtzSmV1OUxZVXduSUlOMUQrWHBvM1F1SmVCUmtsYnBiN3NhS2d5L1hWUVZTcE5teTgzZzh3dVc3S0cwRkNoQWRWa2M0eXpJNHFRektBOUE2UVcyMnlGTDZON05Vbk4ySzM2SUpZYUw2OGJ4dUl4OHNycUhVU0FQc0MxK0pUUmNUYXNxMEpiU1c3eTIvRFNKUmtjNVBnMmNRSFBUYWZWWFhrajFpZFE2QUNKdGg4STI4MHlUQUo3WlJ2NW81QmhPMHBYeFVkVUR0M2RVcVhXTTg2bFZ1cmE2VUc4VFkzdFJGNHFpcHk4d0pyRXZxZlB1aXYvMUZ2YksySmI0YUJHK0g3a3ZtdnNhenY4akdOUnBZNVFrVUhnYzR6RUlhRURqUU1JYU02aHd4Y3NBREFISmc4a1MzVGFidldBcXRPQkdxYTFBa1IrUzlNR1hCaStHVE9qQk1wN3VyUmRPUHJqL3l1UEwzemgyKzluTE0xUVY1bzJYMjRLNzZLZU5uR1ZOUVFHMmJiMW1CMGxIUlViRUNyZkFBRlk1WHBCei82cS9QUUZZNFNoSU1mTDYwVWJLaWJKZi9jK3BvU0ZXWHpLMkhNclgySUFEbWpyRlp6MDAwSElXelVKU3NkMEtwZFF5dGJOTXo2eFBtRXdwamN3bWd4TEJWNFJaSmdIOURxdnpjSUMyZDNnUDkyM1crdE1iak1EbnpjRmVuYWJwNmt6K0h2SFVsSGtaUG9IRWxIWGtwekJXN1RITjNmY3N2bzBWZmVtazBEYmErem1BM0xLY0pBTlliOUZ1dTJFeXRJWkdDb0pWb21DQnRreWJrbU9HS29yNUVKSWZZMWV3ckJhTGx5Rjk3YmtIclNoQjNqQmZka1JmaHdsU1hMS3RFSFYyTEZpUnBBOWw2WXRrSnZFdk9yV0NsbERjQkNJNlVmMVNKZ2Q4ZnppaGxSanZkaEJWYXhubEZ0U3pSWnh1VVBGRGxtZU9nSkJqcFhYVU1sTlBhd1p0OVZLRUQvRzAzWG81TVdlRWc0R0U0MHlrU1FYSUpKaXVsV1ZTZ3l2VG1mNkUzczZZbjFDK2Ria1RUbGJycUJZMzZWcnJHWkNaQnFiV240c1VhVVRISTMxN2JmbzV2QzFXdFpZOFIxbzRJbThWQlE1clpvVThoNS8vRkxrcFM1OTQ3TCtBaFk1VXV0ckNHK2c3UThxUDBKM3ppbFdXZ2dJZmozQjZYQnJQM3JuNElvQ0VxNFZGTFZnVWNJTXhiZEdvTnhTd0NydWxZM2c0WGtOQ1F0L2VsdHlEOXFBcU1HOHJxWGsxR21EUitESGNraVJ1eTVOV3lBM3dnZ1RiQnJNV1VOd2tLNzd6REd6bzRUbEZ6c3k1alVHS0Y5V2NDdDhtY1JSdXRGZU12M1JlcEVMY3J5OFhqVnIxK2xWUGlpNU94a1hCbnV6MVpBa0Y4RG1QN3NSWHBwNS91ZDE1bVZlUm13TjQyOGlmWUluNndaYlNrTzZyUHhiQkJtWjBTYlZyVUp4OWsyamt1ZjZ3VVg5c0Y2bFpzTkt6MHU1RldHa2k5NnhWQlE1b2dHOXAxMWxCcGZCM1Z2Ym9XOTE3V0h3Unk1Z2x6c0NiYmVSV3pKZFYwa0hRSFpsOVczbndMQUt0ZElIOVJhaEZJVVZiREtWdWpRdG9XanIwRXBIMFlETUFpUStMOUhuLzVTbWpid1JlK04zZExSdGd5cDJMSjBDYllIY3FJZXErQkhYVWRhcU52VGFHdFBlanFrMzc5bVJTYWxqeTRHSzFnRHhvU3dtWlBuRlZqa2RtZFVPNm9hQ0hDK3ZmMG0vMnpMWGxwOWFOdFJLLzdycnJsZ3BrbmpZSmpadHYxMVh3aHpkbE1VL0ZOK2pRSmZKSGk3YjE2QWlmWFpNR3pTUWY0TmUxZGl5eU1oV3lJdytmRlEzVVlucXBjUXZYb2ViU3Q5RkRhY2E0c21teHNEMitFN3l2RlFjT1NZcG5hTGtRYlR1MloxNlczTHI2ZVJXSmErL0lzVDN1MVlvaGRyZTFiNXdadlhKQlZXeHEyYVJyNGlqQTlNU2paNHk1VVhqeFFEZ2d2MnovL0szd1hBaDN2QjMvM2hmMTRYVWFFRThwVUxQWC9uNGZaOUpxWVo0eDh1dS9TZURMbkl1VFJzRmMwYkxDTytvYUlNU2VrY3pRcFFHbGFZdGxCc0ZQTlppZ0R4ckNJQWM0QWI4eWR0MDUxaXlPVHZDZXR4bUNMa0J6djc1My9ncG91YkpmL2VGdjlEdDBMZU1ueGRWZUJFVjVIaDUzU1l0bjMxeGVyeHJTWlVGMEd1VTBic0JpcDd6QUxpNGlFZFl2dUpZK29CNEFrMy9aWnYraDBVZGRiRXcyM2I2bGUxeno2MDhFV3c4bDN6RjVzaXl5Skl2aVNjV2tyK1cvbWhLenU5RXh4d2lwZHZFWnhjcS83TXRqZzhNS29UTnBud1NMeFZIRGtYU29XYmRQUGhqK3VYbjN0cmVYVXVtNnRkL1Avbm9ZMEw4QkcrVzlWTFRxZmdIU0JCK2gzalMwQ1FobFErd1dSY0c0WEprWFNhS2kxSVVtOVFEMXVuMitMcnVFck00S2NtWFZCeldzdmRSNkNXWjByUmhuQjdlVWRFR2hmQ09CVTEvNUZTYU50alZrbzl2ejRWSWRDTnJDQkx5a2JZTGcrV1NYRW9MOWVIRVRLcVhubnJabjIycjNFYVZrV0lJMlpaR1BadXV5eEcwV0EzTDhQSHllcTR1anU1QklOK1VBM1EvOEJ2dWdwV2cwSWZzVWhZcnE2SXVYdU9nWU1TOXFUaDZ0WVg4a2pnV1R4ajJnWUdaUGpkTWdJRW13SFlQdzVaQmxsUnFBbkhVWDJLeUtFelUyaEhFQy9JRFVDK1JRdm5uKzdZS2xwUzcrdUlrYjhqRWtTTlUxTXJEdGNqMmJRcTl0YjJ4QmJlUjByaVBmOE8wME9lTXRzTzlIRVBBYjJyYWluQXVkd0w0YlJaQUdmMHRjOVZoV3M4RVN4N0pIRmRNM1czSzVmMnlYcXkzanU2OCt4K3A0OTZybmpjeDFmVzVORzBJcGJZOFhDT2lEY0cxZDNoajhDOUswNWFSMnd3ekNkbEgxaEMyeVE3RWp6bkRRb0pFQitweXVscTNZMk1HQ0ptWncrNE1RYmpIQzVXR1h2WEhCVGxlWHMvKysvcnhQM3lwcGNjVUdqWk5ZeURxakpUZXNnL0IxY3lubUV2QzlYdGZKKzcrKy91czJtTXBzeEp3TU96ejh0VXRWM3ZPeDVaQmxreDlJajMrN0NiOFpTYXFjMGo2S3FuSDNONy8yM2QvK285WWZjaHNWMTlXbmRSWkJWdnNtWmVLSTAvYWVwOEFudUdLUlpRcDlOWjIrWmpsOUNkZTk0OS9oak5aSXNsb2V6SjlmeWpndWZ2VG85LzFXbjdzclhZRTU2NnUyM0xDUkhITHR6NHM0UTkvOEJaN2Y3WXR4Rlczc0xEdzNvWFN0TTI0ZGFudTRmOGYyakp5MnhQTmdJMVpRL2phN2VLSHZHbUsyOUZMZm9DMWY5d2E0TlF0RDIvU2pjckR0eXpZQ2wvQjJqMjFXbS9CWG1IaWVJM1JyZVlvSDZMZlhXL3dZN3RBeUhQbGhKMjNubzRoZ1B2YjB2QnRzenlMMVVPQWJXZWp5UDA0OGtSbDFlUVdKWE1IWWZ1ZWx1eC9YY3B2bXRGMi8vYVFyNlplZk0vUkp3ZkZXWnEyUFc4M2M5QnVCNjAvV3RwQ3VjMllIZWRCaDEydS9qZTlNdjJocFhKTmg5R3FGSy9SY2Q1NlpKNmxMWVl4dnZJNE1KS3Q4cTFseSs1S0RBRVV4dmlQUnEvY1VZR1hpaU1IWTNkbHAxaEdOR085SzFoUFMrNzFVbjZvN2ZsZGpPMU9XZHJPaWQrUlkzN1V4UUJqb3lHdjQ3SzBaWFk5cXZTdUoxWXA3ODdyNlFiY1ByV1VaY1dpMlVqUDNob3hwSnVUM3g5Z0dJMnRhR1gza0ZhN2Q3aldNNWFLSThjRGRVM1phYXZuQTZNOXRkMy9ucnBQd2xuM1VqMW9xK3FkOWZwWjlWSTlhQXU5MURtZFY3bG9kaXA4S2QrNGtoekFEc0ZTbEJYZEU2ZXNvMmo3QjM1MFg5ZHQyLzJIL2hzSE5lMXJ0RDY4Wmg4eFRXMVU1ZGZRVjN1OW5xYUtJMGZPWHhtWmZZUStpbm5HRGlGeTI3MDFtcjE1SnJ6VVduYmNCcEpQMnprVE9zZTNkUXlDOFo2SEpiZnFNNHFPK2NQeDBqUFp2U05KdmhrZFlVTkVjem5SdXFjQnZHUWV0SVU1bmpSNTd2OWZuaHR0MTI1am1zREgzZk5LN0tOREhwd3VjcEFqbGxKVjA1NWgyclJZVWRWaXY2MGVxbnNHdkZSSjJxcjY4WjlaOTZXbkdIUEdDeXRKVy9nRXlUbWRGa2c2SytPbFoySjcvMmJhNUxtWTNlS2JlZ1Z0R3JqL1Z4a1BBVFdUTk1KYkN6c25IRUplZnVlaTJVdWE1dDkzaUhSMjRXMFJvQWJsSWRkZVNqK1RsOXYrOW9QY1cwbE94a3MyT0FOZUtpbEYyem1UeGxPZktjdm56bmp2bEtJTlEvYmxWbjFLVXlHLzJUWmVpaWF5ZCt5UTQ3bUpSV09vYm93YjVCK3dZR2s2ME9oTE1HNGRaWFNFZlpXdDdERHk4Z1F6NXBHaDg3MjMrSHIybTRlOHJZTFVpNmFQbmtqaU4rTVpMMVhYMS9aNCswbUc1dEpXdlVNTnU3SngwcWZreGtaK0xtMFlrU2UzYythaDVvL2s1RjNHUnNLa2RId1RIcDJnaDFqWHdnR2x0UE9QeC9aRCtFaXY2YjFQRlVLdG5zQ0Q2Q0huNWtETUIrb1dzMXpvbTlvODVIdnFtZjd0WGt1NmdrN2lHUy9WQ0pQTVVrSHppYjZkUnh2ZTRMdEtCK1J2NG95SnBpTTJ1RHphcUs0bnQ2cVF0TUxpeGhzVHhJaVlEQmkyenVDbDJ2WWxFVE1xaW1LdTRGWGY1dzFnTEdkNldlR0Flc2Fqc0ZpWW51ekl6ZTkwckNmY0w5MURIdktiNUxoblRIcXRCUDZjakpmQ0JMNHNsOEE1S1UxeWFkdUc0UFZ4VnJlOWNta2o1bk81OGVmOEZ5WkZNcE0xRHFnRGRueXp6eHNRNjVieHJ1ektXSWVMcDR5d0hzWFJ5U2JPQmg1WWJuNW5UaUUveVlJdk4zazBKeC9CNnA0Z3FaYVg4VXFTaHovNFpSTGZYK2pIeEFkbXlQZ2I1TkhHRGZkdy9NTXNOWUk4MmpKeVl4NTVrdmN6U3pGaFNJM0FvcS9Ec3o4WG9pTTlXY0JiYU9Xaml4QmptZXZ6NG5pSjJrMlpSN2pMSURGdDh2TUVYNldYZUdmcVIwMVRkZkJ6THZKdEpCMWVjSkxuT2ZJeVhyUnFNTWZTNEFPZWlCWjV0SFVNWVRpdlRjUklCeDlFSG0yaDNKQ2lzc2Q0OHl1RDB6aXFGbnYwVmJXYnpFNm82eFh2amVBcmNhbmVEbmJ3MFpiTUozQWU2UDJDWFgrRHlzOFRWR3JpelM5UDJUdlAvU0hrdFhLUkk3WDNTbkg5QkpGOFhzWUwybjUwOWQ2N1gzZnYxZlRNNXFieWFPdGF1ejI3SzlvODJrSzVVVzdGSFBwQlZxNVlOOHJnUUlzK1hOVEljcWNpM2tXZkQxd2VNNU5XNVZzU2w4Vkp3aHhOUXE4OFFRVXZxTjMxK1JQUTJnUDVoMjQvL3VUbUNWRG5aYnhPZ0hKaW10NmdiV0pFTWRFRG1STy9oNDl4N0dUSDJMMitYMmxjejhKSEMzbEl2Q2hKL2xTSWYzSHlidWRPazVoVFJONk5DT2ZrM0pnTUREZG9td3c1VFB3b3ZvcVBRVDBUR2VWY2lxOUliVVZ1akJSVWFZZzdVM0UwQkNlVnpKM202dlVVa1hkM1I4cnhrWFoyZzdhUnN2c01kL1pZL2NjWFlzT2ZlZVQ0M1RINGFHRlQzNUVlLzI1enRIM2U2TzBHQjI1d1lFd2MrSDkycUtBTXRjM1JiUUFBQUFCSlJVNUVya0pnZ2c9PS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NGOHdPaUJjWW1WMFlWOTdiMlY5TFZ4aVpYUmhYM3QzZEgwOU1DQmNYUT09IiwKICAgIkxhdGV4SW1nQmFzZTY0IiA6ICJpVkJPUncwS0dnb0FBQUFOU1VoRVVnQUFBcGtBQUFCTEJBTUFBQURKNklGc0FBQUFNRkJNVkVYLy8vOEFBQUFBQUFBQUFBQUFBQUFBQUFBQUFBQUFBQUFBQUFBQUFBQUFBQUFBQUFBQUFBQUFBQUFBQUFBQUFBQXYzYUI3QUFBQUQzUlNUbE1BemUvZG1USzdkb21yWmlKVUVFUlY1VlRoQUFBQUNYQklXWE1BQUE3RUFBQU94QUdWS3c0YkFBQVB5a2xFUVZSNEFlMGNXNGhrUjdWMkhqdXZ2ak1UZzJ0RVkwOTJrYUFTNyt3RWcwbU1kejVpVEVUc3dROUJVV2Z5TUxJQjZTRVFVVUY2UG1JRWhmUXNMb0VRcFFkOFFBZ3l6YTRnQkxTYklHSytlcHpFeU1ZczNTUVk5Q1BPVEUrTXV6RkplVTQ5VDkyK3QvdmUyOTJEZ3ZVeDkxVFZlVlNkcWpybjFMbDNtckgvbC84MURiejBJNS9mWEQrYVVYdlBMdkhESHgrTnJEZ3BlWDd5eHROWFhYWDEwa24rT3VJVStNbFRXTC94SkQrTW8wbmMvanpucDN6ZTNrcE0wQWVpVitEdEpjNC8zQWVMdmtuSHVTMXZJRGRiNWJ4Zjd0UDg4Z3Bqci9Jci9USktRci9OdjhmWWJKRnZKa0VlRnM2MzdycGJLUERnekoxUG9Zdy9xUHJobVRzZjZsT21WN3grQjFrMCtIeWZuQktRdjlEK0xtTGwrRUVDNUVHZ2VEKzd0MzBpUWtYSFFaMlh4YnlsbEVtb1g2bjJML0hDZ1dTYWt6YWtmNFpkT013RTE4cmVCbC91Z2phNHJ2RWk1d0hudDNSd25BTHRiWkxXSE5RWFNUMGpPT05ycGtXK2twRkhZckx6MnBvYzUvOU1UTlFIb2xmaHQreXdsL0w4M1dFbW82QzlGbWtjZy9vR3FXY0VkNFZYUStJR1g4dklJeW1aNXk4cjFCd1g1ajhwWVZhODgveGZTSnJ6K1ZhSVJSTzBSNXRRdXdQWVRNVTF6YlRKMzliZ2tKN0hqUW85em5lR0pJU3dIZmQ1WFZTVlZrbFhnN3ZyR2RZdVFVMEJUdGdBYTQ2L2xZSXdDMnBwMFZCeE5VL1RNQXhnVjI1TnhpQW1xcnNDQ2x6M3lmYTlrSFpkN0tTMTFYOGJ6RGwrMmNCREFjWjUxZkFkaUpVeTNHS0F2QWxUU21FN0hYQzNwUnpTYmd6SEhzM0J1a0ZvRGp2aUhCVkdUTWlEazc1cEJBOExtTENPWmlRVWtvRjh2ay9sNWpsL2g5WXp3Uk1rN3FzTk8wUXF6WnN4enZBakNKRkc3RDBSRkZzM3dnSEFnR2lOTm9TMVMvc1N3N3NrVUdrTSthUjcvb29aRjh4bXcxU0dCWlN0YVlUVlc2QmlNQ0JhSncyelVMZHJUVHBTZ2VVMWkxNFlzaGVhTkI2ZE1aaE4zVW9lRXVRVDB4aTRCemtjRU9GVmFLUGZZWGcweGdwWmtuNTVkOUEzeVRtWWM2TzlEdHhCTk1CKzJ6ZDhDcTVUYUlMMlRCOEF4NkRlb2cxWllMcGRwb2Z0R09nNTJIWW5sMlhzUFduZzhtZ1BiOG5WWGpnZ2d0VjF0TnVUZVJUQ0NQRmpzRHpWS0p5QnRma3R5eXJQYldSbVd3Y0xnWVkyRGNjR2Q2NUQ1VkJBdE1kRFR0OFFwZ0QyRml6eTNwQmQrbXpieW9KRHVHeHJRNEpBZ1ZiSUtsVXRZL25PY0xQL1lMdXlZV2JpK1lQSW9SaDJuY0FVR2U2dWpWMDZFUWZWQXZ0dncvQnFPazU5T09FbU9kdVE4QnZ1UVo4alo3dDRCQWNkOTkrNjBlWWNwMWtJRElqV1RCOEFVTituOVN4d3psN1NXY2tOSWJLdzYwN1RXRFQ5NUpKaTJnWVBnSWJxaGl0b2svZ0lESWlzcHNVOW5uZ3NRNVFPR0RQWk9EYkIyeXZwaU5OaUY1WU5SWWwvME1CREF5QmdKMEhQQ0tUYXJTZ01pT2gwWVhtSlZiQjRFZEIwL2owUnJkZzBpc3YxKzRDZnV1YTFDbjlmRE5LZ21vTVdYT2p1NWUzVGoxN2tCOVZCY1kzbmc2ZlphZ3pDOVNzV0YzYXFFeERoZXcwWVhwSlNDZGtJUzlPRWhPWXgzajRKdk93bHpIWVBGUEl3b1FtdlhuMFV0ajVRMXRITUlING1uZ0MwU2E1aWUwNk5zYkIyb3psaUsxN3czNHp1YnN3elZydnltMHRQQjhPZllBN3lLelA4aVV0LytlbndWMDdNRms5djFjd2J0RW1jUkRrMGh0WEU0U2J1WXJJc2hqOEFoUTNHd0tCQU9UWGtPenJjek5Gc2lZM1pEb2gzb01NWkxJeUpEVWViSk43Tmg4TE5rbU5WdTQwRFZvVXVDMFZGVThaKzk5ajk1eDZDYUhPTDlnd2VGalk2ZDlmOVp6NjlzaHQzVmdZcUZkOUtXbTJpMzdIc29SSXV4T05idkU0SXVVYnZUV0hLRkVGdDJCRWcybWhWd052YWFlckdaRS92cS8rSUsyR1dlQ1p0bTZOTmRGRGhzcDlzQUVnYXJYZzBaYnBNRE9DZXFubEZQdEZHNjFMS0hOenRocFZnNnpheEw4VjBhbk5IeThkdzg3N2JiYmtENm1SNEdpM3lXWXFMcFlRcDB5VERQdXBvbzNVWnlYelV3Um5IbGZENVEyMGEvWW1VbTZuMUVXNnk4VHMrcDZmaFBvVXAwMDJGeEt1aktkSTloWTFXSkdPWkQ4S1U4R09SQ3Yxa2FEeW9NcU0vVjV0ejBFV3hVZkV0MnBBRmJ1NFRxbTJTcUNiTmd3STlPbndJQlZjR3hUaVdUNmMycXhvWGRyaXprMFBhOVo1Y09yeXZwWkdUUHFrcFk2dkRUY2hSRzQydnQ1ZVREakl6SG1yVDZNL2RtK1d1NFNaOEZIbmRXZDVlVHltWm1qSldpd3VqVWpLTlFYZHNORGoxeFJpOHdUVjM4VUw1cnVIbXkvejljT2NKRHUxU0pCb1VOV1dzNlpxU1JBeFNJRGsyR3RLTCt6MXB2WjRZM1JHNmFCTjJyU08vU0tPZVdaa2VtVXBwK1J4VGhsZlZuZTdENit6OWJYVHM5OWNJUm82TmhuU2lqVDQ3MllxV2lYNk5nYXROdk1Ob1NSZ3pydWtLUGgzdDFwVGdTcnRLY1hyQmppbURrMDZzVEM5UzJZOGpqQ3dSNGExam8rR2trOVJ4dExEVjNncVBKdFN0N2wySWFqUDh1aGUvM0o3WFpDemZscHVoU2RwTVp6emdtREx3UXFuM0pyckN5QklPcEdFTWpvMkc0ZmZjbXdYM01NWlBJNjRINytrcnBwTnFFLzFUeS9Rd3lPMlNpRndkZE1ZbVkrNDhoSkNDamlsamUvWWtVS1J1OEdRQXc0Z283WWhVcVdPajRhanRkMk9NZmI1N0dIdWhkL2Fqamh4dG1od1M3Z0tLNzRTYngvU3hHVThYRkx1bWJKdVRIQXVWTlJEWXRkRVFieTcwWUF2R1lMMEhTbzl1ekc4NjJqVDNhTmc0QmtZbXFOMGR6VzNQTExTN2dYVi8zTk14WmF6aVNvZ2p5dGp1Mm1qbnU0Rm9qdjBIK09ocldvWTVKQjVON3IwY3lyK3RVdTNhTzJFK2xSOTBUQmtMckRRemhNRUJybzBHSTdiWmcvZFUzMGNGZlV2ZFNJSDlkMWxYOGpRZ2dzWVM2UU05NktGVlVnWEZqaW1ERVBBdExXMElUOWRHTitrOG82V045TCs0b00wdHd4eTBhZVlISGZ1bUE0QWkwUzVZbUEzVlY5QVdsT0xHd1RTN3lSaWNMRWRDSEZYRzlxYmp3N2RkTHhERnN4YVRaa3FlMzRTWFVNVDB3Z0xxb0F4TndEeVY2Wk1RQTk3N3JLdStrdFUveFk2R2M0N1hnYWhoTXhwdklLMk5CY29tMzN2amJadkpVMEtXSXIvSnluYWJNUXdBOVc1eEFpTGdqaVpoVVV1QldIUkx3YVUwYng3SFRNU0ExRFZxc2w4ODYxOEgvOEJueXN3M2x3Ni9ibXBaZ0lJWkxsRERhVkx4L2F2K05ZcGJiZ1dCVjR5bnFFUjcvVDJZZVV4eHNrTElyRUUzQ0ZUbXNSR0tFeEJCSGJXN2pCMVl3RUZ1Q1lDeFZOL3hqVHJhTEJPWC9nWGVQaEh3cnltbVlBVUNmdFBaTkF0bEtBMFFVRzNDK3N1WnZjQ3ZVdDhweklwVHBZeld5MXBmemdnRnJ4VDVUY3c4YUFVS1Q3T3VSak1IN00zQUFFRHQxblVEbkZFTmJ4T1Y2TzdZWjVPZWRIQkM1bHZWaS96S0Nwc3BtalhLK2UwZk12YThzYzZ4SE9NN1BHZW53VFJYRU5jTHZzSHlVbVBIUkQ0UXJpLzcwRjZDNlluU3FjMTRFWjA5b0pnRjAxcXdGK2RWR2hBQkFnUlBOdHlFY0tPdWlMYlRaTlVhZElGZ0hzdUtTWTYzV3dCT2FodnNGZmxQc0t2aU9CSnNTVjV5eG1naFRVR2xVby9EaHpzRnVXaE40WFRnbUFraGx5NzltZk92WExxVVhFQVVKcHhnTytUQWJyUVNEWWlBc0ViZjZSSnROaUsxT1g3SHA2S0VGY2hOQVl6MDRZNUNLdkZyQlJTb0xNaDVGYWl0dmhuRkpWbmJtTjM1d3VyZkpzaTJGMkdOK0RMQ0RlRjB3QjhvZzlwL3VBbGJud1JGa0NZeXd5OGFLV0lVWUI5Sm9odzJha3MydzVqbzZWV05lSEEyTkV5ZWdRa0ZRTERQUDZLNkpybktvV3pMaS9LTUwrZkxtbVk0aEVsQ2NKUmEzVjJ1Y2wxQkZiK2wyVVFlS3NleHA3VStnSEFUbVJxbkJsSFIyM3FzY0xBTmpHMFZxblV3cWkyRkdLbE5ESy9VaWlzMDhmQjRHYmFHS3MvWks2MEpUZFFiZHZOUE40MElKcHErMTdONTJacEFMMUFxbXdZdkRQdG5IWWtEdVhTVGVwNDFxdjVlM09QNmE5YmJnQTBSY2dBVjlXRm5EZzArMVc0dmJRSWo5NTJTRko0N2JKckx3VXhnOUEySFRZbWRrMmVqb0xkTGNVRVNadm5idU0zWWRuWkJyLzRveUlkTFF4VVlhcVV5YlY4SDhzNlB4STVOYXdOUkg1dGtFcGdkV1RCMU9PbDFWWW5jbTJCWExTdER4Y1plbjFSSEdxMldlUWt5YW96Rm5EZ25zSkpyZ21oTXVndkxJQTFVV0M3Zm9QRGhzbkdyQkpzTCtJV2V5T1pBNDRwb3pNL0x2Z3Fab0d6SjhqZmdXbXJGYkJldkJQcFlKTnllZ2JxK0pna0hYMWVka1Y0SXc2bU95QmErM1h5TDZSOHl1RWdXYTlzY3NUbEJwZU92WEJDUkFpWmo2ZzRHOVZIMUN3MWV4Uml6QytzTVlrSmhqU0dra0F3cXkvTFpkM1pUc0RtdlpjR2VBR0dNL2ZyaHgvT2dEczdQblBzQjFxY2Z2djBlVVQ5eDd2czcyTUNJVDQrTU4zRW5SemlRNXR2cy9PRUtNdmdWNXgvQXB5aSt0bHlzSnJaTkUrZnBmZmtSZnRCU0dCa2VrQktZOFQrR2hETUZsMUZKaWh2VjhVdHhTN0NITUY3TVhsU3kvd0d6dFNHbzlldnRvbENkL0lOejN5WjFLVkR2SHRIcFpFRUZJK0d6MWhSSUhvMUZOaE84OFJUNzB5ODQvNFJwaHlNM3J5b05zVGRMU3Q2SDZnWW5QWURmMTEvZ0QxUzlMeFg1b2NNb0wrMUlVMFZoeks4SzdyQURjTEo5bDgvTDJBZG10U0Y0NFE4ZjNTaC8rRWhvcXFIclM3NzZVQjFPOHBZU0czMnpqUDVTRzdPYkUrRE93S2lTS3prd2sydkVJR21BWDhVWCtjSGo1Kzc4em10S1FyYUh5RzQrS05ibDQ0NldZQTl1SWN1R01tdWVpdkRNeWM4bXoxQ0JYYm0reW5KNS9sSFQxQU1nbnF1a2w3Z0hDWGFMN09ic0kxZWYrQXlkSHdRSVZVVmNGQlpVaHpNSk9NYWp5T3ptMys0K2ZkL1BYU1M0cm9pR3N2TGwwK3JmR2tiRnVYQnhNOVhnbDVjNC9KalY5WW1KNFZSc0tPUXloNkFqV1hHem00YW1wdDBCdm1SR1QyY1RXUVluUFFBMk9yb2NVMXJMSy90eS9CMkoxelMrTUpvdWVldk1rKzlxbjNnME9UNlkybVdGblNKYjdMNm9NZEwydER2QUlIZGVCSUtMcGpNejRMNkJJbXhxeWovcUtjenR5ODZHRG5JSjdoR0JOcG9vSm8vUzNCYzFacVRiNXNvS3Btc2Rtblc0YVRDeUFPNGJLTUpCWHMvdGo1ZzBObVZuM3kvVGlZeVVvSDBicEsvVUNSaTRMMm9NZ2YzOWhLWU00MGtvYXBCU0E4SkdSMUVwZXduR3FpcTZLeXNTSzVDdS9vRW9taUczTmZSMUREWlNLNm1zNW40azVxb0pUWlVOVmlGTUpITFNSdmRsT3FVcXlGdUpka2FldnMzTGN6RjVtZUllRVR5cWIwMnpVVGZJbUVIRW1MSTVZLzdWRVMvYlc5akZWZ3l2WHMweE5ocklDbklQUXQ1SzhKaFV0d3h3QmJoSm0rZ0dqN3BNYTFzM3hSTzdkUGU3SUR2aTQ1YVgzQ2VyWnVPei9JYkZTd1hGMkdqZ1VaSytmRXhwczdrZytjTEpSeURXM0Vxc0lmME5WQ0srWnZkUlQwa3hwc3hzNzVKS0dKalBjdGdmOVRIc3lUdU1FR09qQWEwaFJ3eHZJZ1ZOWlV1U1N1M09aaFlvdVdUOHV5clBDMlJlbFJIdnpTZldsQldsNlozV1dhVnh2VmxuL1Z0N3M0M0dpTEhSZ0R3aVlsbzQ4RUlxSmp4RmtmOXVVMVBCcDJvOHFrZE9wa3JTSFBSWVUvYWMzSlBLb01FTXlsSzlNNVUzZHJMT0o4WkdBN3NKTWZMYzRiYllEM3M2ZnphT0RtRGMzOG9xc0QrNlp6QnZNUjJJdDJQSk9NV2FNaS9mcmpQMm9QMWg0VW5oNVo4dVluUEcwc1grVmZnVGtNbTVZWXkvdnNNbTdYL0lsK0dVbGZwSkFXWWNxU0NEeS8xMVozMzVhakVabjNoVEJ2NzFURUF2dHE5QTNpUFBEK3JKR0VkaHhkaG9SSjMyK1h2dmdmOVdoMXppWStRLzVLZjRsWHRTN0kwb29YMjBlZDllYXQvOHl4UU00azBaZS9GZWZoUEpLakgyOTZYMjZjOW1QdVo0TysweXNPbXovc0VXOUQrNzVQeHMrUmVEbStwZHFQN0x1aHByUnplZ25IWXVSeWZ5aUNVMXRvNU9ZRTdGNUVjbk1VN1Nmd0NHYTFlZk0rSFFSUUFBQUFCSlJVNUVya0pnZ2c9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5422</Words>
  <Application>WPS Presentation</Application>
  <PresentationFormat>Widescreen</PresentationFormat>
  <Paragraphs>237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Office Theme</vt:lpstr>
      <vt:lpstr>Linear Regression Analysis of comR genes on natural competence of Streptococcus sobrinus</vt:lpstr>
      <vt:lpstr>Problem Background</vt:lpstr>
      <vt:lpstr>Purpose of study</vt:lpstr>
      <vt:lpstr>Methods</vt:lpstr>
      <vt:lpstr>Fitting model with categorical variables</vt:lpstr>
      <vt:lpstr>Data</vt:lpstr>
      <vt:lpstr>Results</vt:lpstr>
      <vt:lpstr>Ground-Truth vs Predicted efficiency with LM</vt:lpstr>
      <vt:lpstr>2. Linear model fitting log transformed efficiency data</vt:lpstr>
      <vt:lpstr>Log transformation fit data better</vt:lpstr>
      <vt:lpstr>Ground-Truth vs Predicted efficiency with log LM</vt:lpstr>
      <vt:lpstr>3. Log transformation improved model performance</vt:lpstr>
      <vt:lpstr>4. Genotype effect analytics</vt:lpstr>
      <vt:lpstr>Comparison of genotype oe vs wt</vt:lpstr>
      <vt:lpstr>Conclusion</vt:lpstr>
      <vt:lpstr>Discussion</vt:lpstr>
      <vt:lpstr>Appendix: LM fitting code</vt:lpstr>
      <vt:lpstr>Visualization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Analysis of comR1 and comR2 on competence of Streptococcus sobrinus</dc:title>
  <dc:creator>zongfan</dc:creator>
  <cp:lastModifiedBy>zongfan</cp:lastModifiedBy>
  <cp:revision>93</cp:revision>
  <dcterms:created xsi:type="dcterms:W3CDTF">2021-02-19T02:34:35Z</dcterms:created>
  <dcterms:modified xsi:type="dcterms:W3CDTF">2021-02-19T02:34:35Z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