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97" r:id="rId4"/>
    <p:sldId id="261" r:id="rId5"/>
    <p:sldId id="296" r:id="rId6"/>
    <p:sldId id="298" r:id="rId7"/>
    <p:sldId id="275" r:id="rId8"/>
    <p:sldId id="292" r:id="rId9"/>
    <p:sldId id="277" r:id="rId10"/>
    <p:sldId id="299" r:id="rId11"/>
    <p:sldId id="300" r:id="rId12"/>
    <p:sldId id="301" r:id="rId13"/>
    <p:sldId id="302" r:id="rId14"/>
    <p:sldId id="29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84077" autoAdjust="0"/>
  </p:normalViewPr>
  <p:slideViewPr>
    <p:cSldViewPr snapToGrid="0">
      <p:cViewPr varScale="1">
        <p:scale>
          <a:sx n="61" d="100"/>
          <a:sy n="61" d="100"/>
        </p:scale>
        <p:origin x="11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53049-E3AB-4D73-B793-901314F1BDAD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C0D65-7557-476D-A661-1E386644B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04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Vertex</a:t>
            </a:r>
            <a:r>
              <a:rPr lang="en-US" altLang="zh-TW" baseline="0" dirty="0"/>
              <a:t> </a:t>
            </a:r>
            <a:r>
              <a:rPr lang="en-US" altLang="zh-TW" baseline="0" dirty="0" err="1"/>
              <a:t>shader</a:t>
            </a:r>
            <a:r>
              <a:rPr lang="zh-TW" altLang="en-US" baseline="0" dirty="0"/>
              <a:t>負責做點和點的轉換</a:t>
            </a:r>
            <a:endParaRPr lang="en-US" altLang="zh-TW" baseline="0" dirty="0"/>
          </a:p>
          <a:p>
            <a:r>
              <a:rPr lang="en-US" altLang="zh-TW" baseline="0" dirty="0"/>
              <a:t>Fragment </a:t>
            </a:r>
            <a:r>
              <a:rPr lang="en-US" altLang="zh-TW" baseline="0" dirty="0" err="1"/>
              <a:t>shader</a:t>
            </a:r>
            <a:r>
              <a:rPr lang="zh-TW" altLang="en-US" baseline="0" dirty="0"/>
              <a:t>負責做</a:t>
            </a:r>
            <a:r>
              <a:rPr lang="en-US" altLang="zh-TW" baseline="0" dirty="0"/>
              <a:t>pixel(fragment)</a:t>
            </a:r>
            <a:r>
              <a:rPr lang="zh-TW" altLang="en-US" baseline="0" dirty="0"/>
              <a:t>的轉換，可以改變</a:t>
            </a:r>
            <a:r>
              <a:rPr lang="en-US" altLang="zh-TW" baseline="0" dirty="0"/>
              <a:t>color</a:t>
            </a:r>
            <a:r>
              <a:rPr lang="zh-TW" altLang="en-US" baseline="0" dirty="0"/>
              <a:t>和</a:t>
            </a:r>
            <a:r>
              <a:rPr lang="en-US" altLang="zh-TW" baseline="0" dirty="0"/>
              <a:t>depth</a:t>
            </a:r>
            <a:r>
              <a:rPr lang="zh-TW" altLang="en-US" baseline="0" dirty="0"/>
              <a:t>值，不能改</a:t>
            </a:r>
            <a:r>
              <a:rPr lang="en-US" altLang="zh-TW" baseline="0" dirty="0"/>
              <a:t>stencil</a:t>
            </a:r>
            <a:r>
              <a:rPr lang="zh-TW" altLang="en-US" baseline="0" dirty="0"/>
              <a:t>值</a:t>
            </a:r>
            <a:endParaRPr lang="en-US" altLang="zh-TW" baseline="0" dirty="0"/>
          </a:p>
          <a:p>
            <a:r>
              <a:rPr lang="en-US" altLang="zh-TW" baseline="0" dirty="0"/>
              <a:t>Geometry </a:t>
            </a:r>
            <a:r>
              <a:rPr lang="en-US" altLang="zh-TW" baseline="0" dirty="0" err="1"/>
              <a:t>shader</a:t>
            </a:r>
            <a:r>
              <a:rPr lang="zh-TW" altLang="en-US" baseline="0" dirty="0"/>
              <a:t>負責做</a:t>
            </a:r>
            <a:r>
              <a:rPr lang="en-US" altLang="zh-TW" baseline="0" dirty="0"/>
              <a:t>primitive</a:t>
            </a:r>
            <a:r>
              <a:rPr lang="zh-TW" altLang="en-US" baseline="0" dirty="0"/>
              <a:t>的轉換，不過這是比較新的功能，我們這次不會用到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C0D65-7557-476D-A661-1E386644BCB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886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You can replace GL_NEAREST with something</a:t>
            </a:r>
            <a:r>
              <a:rPr lang="en-US" altLang="zh-TW" baseline="0" dirty="0"/>
              <a:t> else and see the difference.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C0D65-7557-476D-A661-1E386644BCB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664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D6B1-8E65-4A09-AFF4-B81ABD308133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AB4-9EFE-40F1-AC8A-D08A7E81F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17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D6B1-8E65-4A09-AFF4-B81ABD308133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AB4-9EFE-40F1-AC8A-D08A7E81F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65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D6B1-8E65-4A09-AFF4-B81ABD308133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AB4-9EFE-40F1-AC8A-D08A7E81F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42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D6B1-8E65-4A09-AFF4-B81ABD308133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AB4-9EFE-40F1-AC8A-D08A7E81F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48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D6B1-8E65-4A09-AFF4-B81ABD308133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AB4-9EFE-40F1-AC8A-D08A7E81F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13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D6B1-8E65-4A09-AFF4-B81ABD308133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AB4-9EFE-40F1-AC8A-D08A7E81F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15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D6B1-8E65-4A09-AFF4-B81ABD308133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AB4-9EFE-40F1-AC8A-D08A7E81F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30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D6B1-8E65-4A09-AFF4-B81ABD308133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AB4-9EFE-40F1-AC8A-D08A7E81F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30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D6B1-8E65-4A09-AFF4-B81ABD308133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AB4-9EFE-40F1-AC8A-D08A7E81F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63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D6B1-8E65-4A09-AFF4-B81ABD308133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AB4-9EFE-40F1-AC8A-D08A7E81F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68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D6B1-8E65-4A09-AFF4-B81ABD308133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AB4-9EFE-40F1-AC8A-D08A7E81F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16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4D6B1-8E65-4A09-AFF4-B81ABD308133}" type="datetimeFigureOut">
              <a:rPr lang="zh-TW" altLang="en-US" smtClean="0"/>
              <a:t>2018/11/22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77AB4-9EFE-40F1-AC8A-D08A7E81F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99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md.io/x-ZnZPMzR7iXS8fcQRhVbw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OpenGL </a:t>
            </a:r>
            <a:r>
              <a:rPr lang="en-US" altLang="zh-TW" dirty="0" err="1"/>
              <a:t>FrameBuffer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2018/11/21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941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728" y="2908570"/>
            <a:ext cx="3601422" cy="38116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Pole Highlight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dirty="0"/>
              <a:t>Use object</a:t>
            </a:r>
            <a:r>
              <a:rPr lang="zh-TW" altLang="en-US" sz="2600" dirty="0"/>
              <a:t> </a:t>
            </a:r>
            <a:r>
              <a:rPr lang="en-US" altLang="zh-TW" sz="2600" dirty="0"/>
              <a:t>space position Y to determine the pole</a:t>
            </a:r>
          </a:p>
          <a:p>
            <a:endParaRPr lang="en-US" altLang="zh-TW" sz="2600" dirty="0"/>
          </a:p>
          <a:p>
            <a:pPr marL="457200" lvl="1" indent="0">
              <a:buNone/>
            </a:pPr>
            <a:r>
              <a:rPr lang="en-US" altLang="zh-TW" sz="1600" i="1" dirty="0"/>
              <a:t>// the further a fragment is from the north pole (object space (0, 1, 0))</a:t>
            </a:r>
          </a:p>
          <a:p>
            <a:pPr marL="457200" lvl="1" indent="0">
              <a:buNone/>
            </a:pPr>
            <a:r>
              <a:rPr lang="en-US" altLang="zh-TW" sz="1600" i="1" dirty="0"/>
              <a:t>// the smaller this value is</a:t>
            </a:r>
          </a:p>
          <a:p>
            <a:pPr marL="457200" lvl="1" indent="0">
              <a:buNone/>
            </a:pPr>
            <a:endParaRPr lang="en-US" altLang="zh-TW" sz="1600" i="1" dirty="0"/>
          </a:p>
          <a:p>
            <a:pPr marL="457200" lvl="1" indent="0">
              <a:buNone/>
            </a:pPr>
            <a:r>
              <a:rPr lang="en-US" altLang="zh-TW" sz="1600" i="1" dirty="0"/>
              <a:t>float </a:t>
            </a:r>
            <a:r>
              <a:rPr lang="en-US" altLang="zh-TW" sz="1600" i="1" dirty="0" err="1"/>
              <a:t>northPole</a:t>
            </a:r>
            <a:r>
              <a:rPr lang="en-US" altLang="zh-TW" sz="1600" i="1" dirty="0"/>
              <a:t> = </a:t>
            </a:r>
            <a:r>
              <a:rPr lang="en-US" altLang="zh-TW" sz="1600" i="1" dirty="0" err="1"/>
              <a:t>pole_value</a:t>
            </a:r>
            <a:r>
              <a:rPr lang="en-US" altLang="zh-TW" sz="1600" i="1" dirty="0"/>
              <a:t>(</a:t>
            </a:r>
            <a:r>
              <a:rPr lang="en-US" altLang="zh-TW" sz="1600" i="1" dirty="0" err="1"/>
              <a:t>objectPosition.y</a:t>
            </a:r>
            <a:r>
              <a:rPr lang="en-US" altLang="zh-TW" sz="1600" i="1" dirty="0"/>
              <a:t>);</a:t>
            </a:r>
          </a:p>
          <a:p>
            <a:pPr marL="457200" lvl="1" indent="0">
              <a:buNone/>
            </a:pPr>
            <a:endParaRPr lang="en-US" altLang="zh-TW" sz="1600" i="1" dirty="0"/>
          </a:p>
          <a:p>
            <a:pPr marL="457200" lvl="1" indent="0">
              <a:buNone/>
            </a:pPr>
            <a:r>
              <a:rPr lang="en-US" altLang="zh-TW" sz="1600" i="1" dirty="0"/>
              <a:t>// Please notice that the upper and lower bound of this model in object space</a:t>
            </a:r>
          </a:p>
          <a:p>
            <a:pPr marL="457200" lvl="1" indent="0">
              <a:buNone/>
            </a:pPr>
            <a:r>
              <a:rPr lang="en-US" altLang="zh-TW" sz="1600" i="1" dirty="0"/>
              <a:t>Is 1 and -1 respectively, and the “</a:t>
            </a:r>
            <a:r>
              <a:rPr lang="en-US" altLang="zh-TW" sz="1600" i="1" dirty="0" err="1"/>
              <a:t>northPole</a:t>
            </a:r>
            <a:r>
              <a:rPr lang="en-US" altLang="zh-TW" sz="1600" i="1" dirty="0"/>
              <a:t>” value should be between 0 and 1</a:t>
            </a:r>
          </a:p>
        </p:txBody>
      </p:sp>
    </p:spTree>
    <p:extLst>
      <p:ext uri="{BB962C8B-B14F-4D97-AF65-F5344CB8AC3E}">
        <p14:creationId xmlns:p14="http://schemas.microsoft.com/office/powerpoint/2010/main" val="386170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728" y="2908570"/>
            <a:ext cx="3601422" cy="38116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Rim Effect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dirty="0"/>
              <a:t>Rim effects only shows on the silhouette of the object</a:t>
            </a:r>
          </a:p>
          <a:p>
            <a:pPr lvl="1"/>
            <a:r>
              <a:rPr lang="en-US" altLang="zh-TW" dirty="0"/>
              <a:t>Hint: use view vector to check is it silhouette or not</a:t>
            </a:r>
          </a:p>
          <a:p>
            <a:pPr marL="457200" lvl="1" indent="0">
              <a:buNone/>
            </a:pPr>
            <a:endParaRPr lang="en-US" altLang="zh-TW" sz="1600" dirty="0"/>
          </a:p>
          <a:p>
            <a:pPr marL="457200" lvl="1" indent="0">
              <a:buNone/>
            </a:pPr>
            <a:r>
              <a:rPr lang="en-US" altLang="zh-TW" sz="1600" i="1" dirty="0"/>
              <a:t>// please notice that both position need to be under the same space</a:t>
            </a:r>
          </a:p>
          <a:p>
            <a:pPr marL="457200" lvl="1" indent="0">
              <a:buNone/>
            </a:pPr>
            <a:r>
              <a:rPr lang="en-US" altLang="zh-TW" sz="1600" i="1" dirty="0"/>
              <a:t>// whether it’s object or world</a:t>
            </a:r>
          </a:p>
          <a:p>
            <a:pPr marL="457200" lvl="1" indent="0">
              <a:buNone/>
            </a:pPr>
            <a:r>
              <a:rPr lang="en-US" altLang="zh-TW" sz="1600" i="1" dirty="0"/>
              <a:t>vec3 </a:t>
            </a:r>
            <a:r>
              <a:rPr lang="en-US" altLang="zh-TW" sz="1600" i="1" dirty="0" err="1"/>
              <a:t>viewDir</a:t>
            </a:r>
            <a:r>
              <a:rPr lang="en-US" altLang="zh-TW" sz="1600" i="1" dirty="0"/>
              <a:t> = </a:t>
            </a:r>
            <a:r>
              <a:rPr lang="en-US" altLang="zh-TW" sz="1600" i="1" dirty="0" err="1"/>
              <a:t>camera_position</a:t>
            </a:r>
            <a:r>
              <a:rPr lang="en-US" altLang="zh-TW" sz="1600" i="1" dirty="0"/>
              <a:t> - position;</a:t>
            </a:r>
          </a:p>
          <a:p>
            <a:pPr marL="457200" lvl="1" indent="0">
              <a:buNone/>
            </a:pPr>
            <a:endParaRPr lang="en-US" altLang="zh-TW" sz="1600" dirty="0"/>
          </a:p>
          <a:p>
            <a:pPr marL="457200" lvl="1" indent="0">
              <a:buNone/>
            </a:pPr>
            <a:r>
              <a:rPr lang="en-US" altLang="zh-TW" sz="1600" i="1" dirty="0"/>
              <a:t>float r = </a:t>
            </a:r>
            <a:r>
              <a:rPr lang="en-US" altLang="zh-TW" sz="1600" i="1" dirty="0" err="1"/>
              <a:t>func</a:t>
            </a:r>
            <a:r>
              <a:rPr lang="en-US" altLang="zh-TW" sz="1600" i="1" dirty="0"/>
              <a:t>(normal, </a:t>
            </a:r>
            <a:r>
              <a:rPr lang="en-US" altLang="zh-TW" sz="1600" i="1" dirty="0" err="1"/>
              <a:t>viewDir</a:t>
            </a:r>
            <a:r>
              <a:rPr lang="en-US" altLang="zh-TW" sz="1600" i="1" dirty="0"/>
              <a:t>);</a:t>
            </a:r>
          </a:p>
          <a:p>
            <a:pPr marL="457200" lvl="1" indent="0">
              <a:buNone/>
            </a:pPr>
            <a:r>
              <a:rPr lang="en-US" altLang="zh-TW" sz="1600" i="1" dirty="0"/>
              <a:t>vec4 rim = vec4(r, r, r, 1);</a:t>
            </a:r>
            <a:endParaRPr lang="zh-TW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31634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728" y="2908570"/>
            <a:ext cx="3601422" cy="38116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Intersection Highlight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dirty="0"/>
              <a:t>Object Intersects means depth intersects</a:t>
            </a:r>
          </a:p>
          <a:p>
            <a:pPr lvl="1"/>
            <a:r>
              <a:rPr lang="en-US" altLang="zh-TW" sz="2200" dirty="0"/>
              <a:t>If Object is occluded,  depth value is larger than the value from depth texture</a:t>
            </a:r>
          </a:p>
          <a:p>
            <a:endParaRPr lang="en-US" altLang="zh-TW" sz="2600" dirty="0"/>
          </a:p>
          <a:p>
            <a:r>
              <a:rPr lang="en-US" altLang="zh-TW" sz="2600" dirty="0"/>
              <a:t>However, you need to linearize depth to [0, 1] first.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r>
              <a:rPr lang="en-US" altLang="zh-TW" sz="1600" i="1" dirty="0"/>
              <a:t>float raw = texture2D(</a:t>
            </a:r>
            <a:r>
              <a:rPr lang="en-US" altLang="zh-TW" sz="1600" i="1" dirty="0" err="1"/>
              <a:t>depthTexture</a:t>
            </a:r>
            <a:r>
              <a:rPr lang="en-US" altLang="zh-TW" sz="1600" i="1" dirty="0"/>
              <a:t>, </a:t>
            </a:r>
            <a:r>
              <a:rPr lang="en-US" altLang="zh-TW" sz="1600" i="1" dirty="0" err="1"/>
              <a:t>some_coordinate</a:t>
            </a:r>
            <a:r>
              <a:rPr lang="en-US" altLang="zh-TW" sz="1600" i="1" dirty="0"/>
              <a:t>);</a:t>
            </a:r>
          </a:p>
          <a:p>
            <a:pPr marL="457200" lvl="1" indent="0">
              <a:buNone/>
            </a:pPr>
            <a:r>
              <a:rPr lang="en-US" altLang="zh-TW" sz="1600" i="1" dirty="0"/>
              <a:t>float </a:t>
            </a:r>
            <a:r>
              <a:rPr lang="en-US" altLang="zh-TW" sz="1600" i="1" dirty="0" err="1"/>
              <a:t>isIntersect</a:t>
            </a:r>
            <a:r>
              <a:rPr lang="en-US" altLang="zh-TW" sz="1600" i="1" dirty="0"/>
              <a:t> = </a:t>
            </a:r>
            <a:r>
              <a:rPr lang="en-US" altLang="zh-TW" sz="1600" i="1" dirty="0" err="1"/>
              <a:t>checkIntersect</a:t>
            </a:r>
            <a:r>
              <a:rPr lang="en-US" altLang="zh-TW" sz="1600" i="1" dirty="0"/>
              <a:t>(linearize(raw));</a:t>
            </a:r>
          </a:p>
          <a:p>
            <a:pPr marL="457200" lvl="1" indent="0">
              <a:buNone/>
            </a:pPr>
            <a:r>
              <a:rPr lang="en-US" altLang="zh-TW" sz="1600" i="1" dirty="0"/>
              <a:t>vec4 intersect = vec4(</a:t>
            </a:r>
            <a:r>
              <a:rPr lang="en-US" altLang="zh-TW" sz="1600" i="1" dirty="0" err="1"/>
              <a:t>isIntersect</a:t>
            </a:r>
            <a:r>
              <a:rPr lang="en-US" altLang="zh-TW" sz="1600" i="1" dirty="0"/>
              <a:t>, </a:t>
            </a:r>
            <a:r>
              <a:rPr lang="en-US" altLang="zh-TW" sz="1600" i="1" dirty="0" err="1"/>
              <a:t>isIntersect</a:t>
            </a:r>
            <a:r>
              <a:rPr lang="en-US" altLang="zh-TW" sz="1600" i="1" dirty="0"/>
              <a:t>, </a:t>
            </a:r>
            <a:r>
              <a:rPr lang="en-US" altLang="zh-TW" sz="1600" i="1" dirty="0" err="1"/>
              <a:t>isIntersect</a:t>
            </a:r>
            <a:r>
              <a:rPr lang="en-US" altLang="zh-TW" sz="1600" i="1" dirty="0"/>
              <a:t>, 1);</a:t>
            </a:r>
            <a:endParaRPr lang="zh-TW" altLang="en-US" sz="1600" i="1" dirty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242297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30" y="1595315"/>
            <a:ext cx="1820759" cy="19270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264" y="3601328"/>
            <a:ext cx="2861764" cy="302879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155" y="1595314"/>
            <a:ext cx="1820759" cy="192702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780" y="1595314"/>
            <a:ext cx="1820759" cy="192702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4405" y="1595313"/>
            <a:ext cx="1820759" cy="192702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021404" y="5953328"/>
            <a:ext cx="7470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 err="1">
                <a:solidFill>
                  <a:schemeClr val="bg1"/>
                </a:solidFill>
              </a:rPr>
              <a:t>outColor</a:t>
            </a:r>
            <a:r>
              <a:rPr lang="en-US" altLang="zh-TW" sz="2000" i="1" dirty="0">
                <a:solidFill>
                  <a:schemeClr val="bg1"/>
                </a:solidFill>
              </a:rPr>
              <a:t> = </a:t>
            </a:r>
            <a:r>
              <a:rPr lang="en-US" altLang="zh-TW" sz="2000" i="1" dirty="0" err="1">
                <a:solidFill>
                  <a:schemeClr val="bg1"/>
                </a:solidFill>
              </a:rPr>
              <a:t>pulsedTexColor</a:t>
            </a:r>
            <a:r>
              <a:rPr lang="en-US" altLang="zh-TW" sz="2000" i="1" dirty="0">
                <a:solidFill>
                  <a:schemeClr val="bg1"/>
                </a:solidFill>
              </a:rPr>
              <a:t> + (</a:t>
            </a:r>
            <a:r>
              <a:rPr lang="en-US" altLang="zh-TW" sz="2000" i="1" dirty="0" err="1">
                <a:solidFill>
                  <a:schemeClr val="bg1"/>
                </a:solidFill>
              </a:rPr>
              <a:t>northPole</a:t>
            </a:r>
            <a:r>
              <a:rPr lang="en-US" altLang="zh-TW" sz="2000" i="1" dirty="0">
                <a:solidFill>
                  <a:schemeClr val="bg1"/>
                </a:solidFill>
              </a:rPr>
              <a:t> + rim + intersect) * </a:t>
            </a:r>
            <a:r>
              <a:rPr lang="en-US" altLang="zh-TW" sz="2000" i="1" dirty="0" err="1">
                <a:solidFill>
                  <a:schemeClr val="bg1"/>
                </a:solidFill>
              </a:rPr>
              <a:t>glowColor</a:t>
            </a:r>
            <a:r>
              <a:rPr lang="en-US" altLang="zh-TW" sz="2000" i="1" dirty="0">
                <a:solidFill>
                  <a:schemeClr val="bg1"/>
                </a:solidFill>
              </a:rPr>
              <a:t>;</a:t>
            </a:r>
            <a:endParaRPr lang="zh-TW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11" name="直線單箭頭接點 10"/>
          <p:cNvCxnSpPr>
            <a:stCxn id="4" idx="2"/>
          </p:cNvCxnSpPr>
          <p:nvPr/>
        </p:nvCxnSpPr>
        <p:spPr>
          <a:xfrm>
            <a:off x="1214910" y="3522344"/>
            <a:ext cx="1612944" cy="232600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6" idx="2"/>
          </p:cNvCxnSpPr>
          <p:nvPr/>
        </p:nvCxnSpPr>
        <p:spPr>
          <a:xfrm>
            <a:off x="3461535" y="3522343"/>
            <a:ext cx="821496" cy="24309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" idx="2"/>
          </p:cNvCxnSpPr>
          <p:nvPr/>
        </p:nvCxnSpPr>
        <p:spPr>
          <a:xfrm flipH="1">
            <a:off x="4985596" y="3522343"/>
            <a:ext cx="722564" cy="24309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8" idx="2"/>
          </p:cNvCxnSpPr>
          <p:nvPr/>
        </p:nvCxnSpPr>
        <p:spPr>
          <a:xfrm flipH="1">
            <a:off x="5895975" y="3522342"/>
            <a:ext cx="2058810" cy="243098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021404" y="334066"/>
            <a:ext cx="7941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solidFill>
                  <a:schemeClr val="bg1"/>
                </a:solidFill>
              </a:rPr>
              <a:t>vec4 _Color = color you wish ( in our demo it’s </a:t>
            </a:r>
            <a:r>
              <a:rPr lang="fr-FR" altLang="zh-TW" sz="2000" i="1" dirty="0">
                <a:solidFill>
                  <a:schemeClr val="bg1"/>
                </a:solidFill>
              </a:rPr>
              <a:t>vec4(16, 59, 159, 4) / 255.0</a:t>
            </a:r>
            <a:r>
              <a:rPr lang="en-US" altLang="zh-TW" sz="2000" i="1" dirty="0">
                <a:solidFill>
                  <a:schemeClr val="bg1"/>
                </a:solidFill>
              </a:rPr>
              <a:t> )</a:t>
            </a:r>
          </a:p>
          <a:p>
            <a:r>
              <a:rPr lang="en-US" altLang="zh-TW" sz="2000" i="1" dirty="0">
                <a:solidFill>
                  <a:schemeClr val="bg1"/>
                </a:solidFill>
              </a:rPr>
              <a:t>float glow = max(max(Intersect, Rim), Pole);</a:t>
            </a:r>
          </a:p>
          <a:p>
            <a:r>
              <a:rPr lang="en-US" altLang="zh-TW" sz="2000" i="1" dirty="0">
                <a:solidFill>
                  <a:schemeClr val="bg1"/>
                </a:solidFill>
              </a:rPr>
              <a:t>vec4 </a:t>
            </a:r>
            <a:r>
              <a:rPr lang="en-US" altLang="zh-TW" sz="2000" i="1" dirty="0" err="1">
                <a:solidFill>
                  <a:schemeClr val="bg1"/>
                </a:solidFill>
              </a:rPr>
              <a:t>glowColor</a:t>
            </a:r>
            <a:r>
              <a:rPr lang="en-US" altLang="zh-TW" sz="2000" i="1" dirty="0">
                <a:solidFill>
                  <a:schemeClr val="bg1"/>
                </a:solidFill>
              </a:rPr>
              <a:t> = interpolate _Color to (1,1,1) with respect to glow</a:t>
            </a:r>
            <a:endParaRPr lang="zh-TW" altLang="en-US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146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More…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883630" cy="4486275"/>
          </a:xfrm>
        </p:spPr>
        <p:txBody>
          <a:bodyPr/>
          <a:lstStyle/>
          <a:p>
            <a:r>
              <a:rPr lang="en-US" altLang="zh-TW" dirty="0"/>
              <a:t>If you have questions, you can send emails to TA.</a:t>
            </a:r>
          </a:p>
          <a:p>
            <a:endParaRPr lang="en-US" altLang="zh-TW" dirty="0"/>
          </a:p>
          <a:p>
            <a:r>
              <a:rPr lang="en-US" altLang="zh-TW" dirty="0"/>
              <a:t>If you find any errors in template project, please contact TA ASAP.</a:t>
            </a:r>
            <a:br>
              <a:rPr lang="en-US" altLang="zh-TW" dirty="0"/>
            </a:b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9431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Rendering Pipeline Review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91" y="2695920"/>
            <a:ext cx="9691018" cy="17085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48280" y="2695920"/>
            <a:ext cx="1322024" cy="7082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448280" y="3687896"/>
            <a:ext cx="1322024" cy="7082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194893" y="2695919"/>
            <a:ext cx="1354195" cy="708293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996588" y="2318325"/>
            <a:ext cx="244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Per vertex operations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066179" y="4898406"/>
            <a:ext cx="244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Per pixel operations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649117" y="4412715"/>
            <a:ext cx="244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Back face culling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765054" y="4026857"/>
            <a:ext cx="14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Clipping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59501" y="4396189"/>
            <a:ext cx="244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Stencil test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Depth test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42439" y="4532550"/>
            <a:ext cx="969485" cy="311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Texture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肘形接點 17"/>
          <p:cNvCxnSpPr>
            <a:stCxn id="13" idx="1"/>
            <a:endCxn id="6" idx="2"/>
          </p:cNvCxnSpPr>
          <p:nvPr/>
        </p:nvCxnSpPr>
        <p:spPr>
          <a:xfrm rot="10800000">
            <a:off x="4109293" y="4396189"/>
            <a:ext cx="433147" cy="291946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3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91" y="1466952"/>
            <a:ext cx="9836218" cy="4486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1248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 Buffers – Prepare Texture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11522434" y="3596482"/>
            <a:ext cx="428625" cy="158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內容版面配置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Or …</a:t>
            </a:r>
            <a:endParaRPr lang="zh-TW" altLang="en-US" dirty="0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191750" cy="3333750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 rotWithShape="1">
          <a:blip r:embed="rId4"/>
          <a:srcRect t="51704" r="3125" b="36810"/>
          <a:stretch/>
        </p:blipFill>
        <p:spPr>
          <a:xfrm>
            <a:off x="855650" y="5907121"/>
            <a:ext cx="10666784" cy="35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8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 Buffers – Setup &amp; Use</a:t>
            </a:r>
            <a:endParaRPr lang="zh-TW" altLang="en-US" dirty="0"/>
          </a:p>
        </p:txBody>
      </p:sp>
      <p:sp>
        <p:nvSpPr>
          <p:cNvPr id="13" name="內容版面配置區 36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endParaRPr lang="en-US" altLang="zh-TW" sz="2400" dirty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519464" y="4998118"/>
            <a:ext cx="2991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Display Function </a:t>
            </a:r>
            <a:r>
              <a:rPr lang="zh-TW" altLang="en-US" sz="2800" dirty="0">
                <a:solidFill>
                  <a:schemeClr val="bg1"/>
                </a:solidFill>
              </a:rPr>
              <a:t>→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50" y="1634338"/>
            <a:ext cx="10001250" cy="280987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732" y="4998118"/>
            <a:ext cx="64008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 Buffers – Reminder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Depth Texture, color = depth in view space</a:t>
            </a:r>
          </a:p>
          <a:p>
            <a:r>
              <a:rPr lang="en-US" altLang="zh-TW" dirty="0"/>
              <a:t>That is, for most object near the camera, the color may looks all same and pure white.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770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3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Due: 2018/12/12 23:59:59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Spec : </a:t>
            </a:r>
            <a:r>
              <a:rPr lang="en-US" altLang="zh-TW" dirty="0">
                <a:solidFill>
                  <a:schemeClr val="bg1"/>
                </a:solidFill>
                <a:hlinkClick r:id="rId2"/>
              </a:rPr>
              <a:t>https://hackmd.io/x-ZnZPMzR7iXS8fcQRhVbw</a:t>
            </a:r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032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8435"/>
          </a:xfrm>
        </p:spPr>
        <p:txBody>
          <a:bodyPr>
            <a:normAutofit/>
          </a:bodyPr>
          <a:lstStyle/>
          <a:p>
            <a:r>
              <a:rPr lang="en-US" altLang="zh-TW" sz="2600" dirty="0"/>
              <a:t>Render the scene and the barrier with </a:t>
            </a:r>
          </a:p>
          <a:p>
            <a:pPr lvl="1"/>
            <a:r>
              <a:rPr lang="en-US" altLang="zh-TW" sz="2200" dirty="0"/>
              <a:t>Pulsing effect</a:t>
            </a:r>
          </a:p>
          <a:p>
            <a:pPr lvl="1"/>
            <a:r>
              <a:rPr lang="en-US" altLang="zh-TW" sz="2200" dirty="0"/>
              <a:t>Pole highlight</a:t>
            </a:r>
          </a:p>
          <a:p>
            <a:pPr lvl="1"/>
            <a:r>
              <a:rPr lang="en-US" altLang="zh-TW" sz="2200" dirty="0"/>
              <a:t>Rim effect</a:t>
            </a:r>
          </a:p>
          <a:p>
            <a:pPr lvl="1"/>
            <a:r>
              <a:rPr lang="en-US" altLang="zh-TW" sz="2200" dirty="0"/>
              <a:t>Intersect highlight</a:t>
            </a:r>
          </a:p>
          <a:p>
            <a:pPr lvl="1"/>
            <a:endParaRPr lang="en-US" altLang="zh-TW" sz="2200" dirty="0"/>
          </a:p>
          <a:p>
            <a:pPr marL="0" indent="0">
              <a:buNone/>
            </a:pPr>
            <a:r>
              <a:rPr lang="en-US" altLang="zh-TW" sz="2200" dirty="0"/>
              <a:t>Please notice that all code pieces mentioned </a:t>
            </a:r>
            <a:br>
              <a:rPr lang="en-US" altLang="zh-TW" sz="2200" dirty="0"/>
            </a:br>
            <a:r>
              <a:rPr lang="en-US" altLang="zh-TW" sz="2200" dirty="0"/>
              <a:t>(in the slides and in provided references)</a:t>
            </a:r>
            <a:br>
              <a:rPr lang="en-US" altLang="zh-TW" sz="2200" dirty="0"/>
            </a:br>
            <a:r>
              <a:rPr lang="en-US" altLang="zh-TW" sz="2200" dirty="0"/>
              <a:t>are meant to help you understand the concept,</a:t>
            </a:r>
            <a:br>
              <a:rPr lang="en-US" altLang="zh-TW" sz="2200" dirty="0"/>
            </a:br>
            <a:r>
              <a:rPr lang="en-US" altLang="zh-TW" sz="2200" dirty="0"/>
              <a:t>it's not meant for you to copy paste</a:t>
            </a:r>
            <a:br>
              <a:rPr lang="en-US" altLang="zh-TW" sz="2200" dirty="0"/>
            </a:br>
            <a:r>
              <a:rPr lang="en-US" altLang="zh-TW" sz="2200" dirty="0"/>
              <a:t>(though it's not forbidden)!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470" y="1207851"/>
            <a:ext cx="4895850" cy="51816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760719" y="6389451"/>
            <a:ext cx="650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Note this is not the final scene you should present, it’s just a demo.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8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Pulsing Effect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/>
              <a:t>Create pulsing effect using object space position Y and time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r>
              <a:rPr lang="en-US" altLang="zh-TW" sz="1600" i="1" dirty="0"/>
              <a:t>// create tiling texture</a:t>
            </a:r>
          </a:p>
          <a:p>
            <a:pPr marL="457200" lvl="1" indent="0">
              <a:buNone/>
            </a:pPr>
            <a:r>
              <a:rPr lang="en-US" altLang="zh-TW" sz="1600" i="1" dirty="0"/>
              <a:t>vec2 </a:t>
            </a:r>
            <a:r>
              <a:rPr lang="en-US" altLang="zh-TW" sz="1600" i="1" dirty="0" err="1"/>
              <a:t>uv</a:t>
            </a:r>
            <a:r>
              <a:rPr lang="en-US" altLang="zh-TW" sz="1600" i="1" dirty="0"/>
              <a:t> = vec2(</a:t>
            </a:r>
            <a:r>
              <a:rPr lang="en-US" altLang="zh-TW" sz="1600" i="1" dirty="0" err="1"/>
              <a:t>texcoord.x</a:t>
            </a:r>
            <a:r>
              <a:rPr lang="en-US" altLang="zh-TW" sz="1600" i="1" dirty="0"/>
              <a:t> * 5, </a:t>
            </a:r>
            <a:r>
              <a:rPr lang="en-US" altLang="zh-TW" sz="1600" i="1" dirty="0" err="1"/>
              <a:t>texcoord.y</a:t>
            </a:r>
            <a:r>
              <a:rPr lang="en-US" altLang="zh-TW" sz="1600" i="1" dirty="0"/>
              <a:t> * 9);</a:t>
            </a:r>
          </a:p>
          <a:p>
            <a:pPr marL="457200" lvl="1" indent="0">
              <a:buNone/>
            </a:pPr>
            <a:r>
              <a:rPr lang="en-US" altLang="zh-TW" sz="1600" i="1" dirty="0"/>
              <a:t>vec4 </a:t>
            </a:r>
            <a:r>
              <a:rPr lang="en-US" altLang="zh-TW" sz="1600" i="1" dirty="0" err="1"/>
              <a:t>mainTex</a:t>
            </a:r>
            <a:r>
              <a:rPr lang="en-US" altLang="zh-TW" sz="1600" i="1" dirty="0"/>
              <a:t> = texture2D(</a:t>
            </a:r>
            <a:r>
              <a:rPr lang="en-US" altLang="zh-TW" sz="1600" i="1" dirty="0" err="1"/>
              <a:t>u_ColorMap</a:t>
            </a:r>
            <a:r>
              <a:rPr lang="en-US" altLang="zh-TW" sz="1600" i="1" dirty="0"/>
              <a:t>, </a:t>
            </a:r>
            <a:r>
              <a:rPr lang="en-US" altLang="zh-TW" sz="1600" i="1" dirty="0" err="1"/>
              <a:t>mainUV</a:t>
            </a:r>
            <a:r>
              <a:rPr lang="en-US" altLang="zh-TW" sz="1600" i="1" dirty="0"/>
              <a:t>);</a:t>
            </a:r>
          </a:p>
          <a:p>
            <a:pPr marL="457200" lvl="1" indent="0">
              <a:buNone/>
            </a:pPr>
            <a:endParaRPr lang="en-US" altLang="zh-TW" sz="1600" i="1" dirty="0"/>
          </a:p>
          <a:p>
            <a:pPr marL="457200" lvl="1" indent="0">
              <a:buNone/>
            </a:pPr>
            <a:r>
              <a:rPr lang="en-US" altLang="zh-TW" sz="1600" i="1" dirty="0"/>
              <a:t>// multiplier is affected by fragment’s position in object space and </a:t>
            </a:r>
          </a:p>
          <a:p>
            <a:pPr marL="457200" lvl="1" indent="0">
              <a:buNone/>
            </a:pPr>
            <a:r>
              <a:rPr lang="en-US" altLang="zh-TW" sz="1600" i="1" dirty="0"/>
              <a:t>// system time</a:t>
            </a:r>
          </a:p>
          <a:p>
            <a:pPr marL="457200" lvl="1" indent="0">
              <a:buNone/>
            </a:pPr>
            <a:r>
              <a:rPr lang="en-US" altLang="zh-TW" sz="1600" i="1" dirty="0"/>
              <a:t>float multiplier = </a:t>
            </a:r>
            <a:r>
              <a:rPr lang="en-US" altLang="zh-TW" sz="1600" i="1" dirty="0" err="1"/>
              <a:t>func</a:t>
            </a:r>
            <a:r>
              <a:rPr lang="en-US" altLang="zh-TW" sz="1600" i="1" dirty="0"/>
              <a:t>( </a:t>
            </a:r>
            <a:r>
              <a:rPr lang="en-US" altLang="zh-TW" sz="1600" i="1" dirty="0" err="1"/>
              <a:t>objectPosition</a:t>
            </a:r>
            <a:r>
              <a:rPr lang="en-US" altLang="zh-TW" sz="1600" i="1" dirty="0"/>
              <a:t>, time );</a:t>
            </a:r>
          </a:p>
          <a:p>
            <a:pPr marL="457200" lvl="1" indent="0">
              <a:buNone/>
            </a:pPr>
            <a:endParaRPr lang="en-US" altLang="zh-TW" sz="1600" i="1" dirty="0"/>
          </a:p>
          <a:p>
            <a:pPr marL="457200" lvl="1" indent="0">
              <a:buNone/>
            </a:pPr>
            <a:r>
              <a:rPr lang="en-US" altLang="zh-TW" sz="1600" i="1" dirty="0"/>
              <a:t>vec4 </a:t>
            </a:r>
            <a:r>
              <a:rPr lang="en-US" altLang="zh-TW" sz="1600" i="1" dirty="0" err="1"/>
              <a:t>pulsedTexColor</a:t>
            </a:r>
            <a:r>
              <a:rPr lang="en-US" altLang="zh-TW" sz="1600" i="1" dirty="0"/>
              <a:t>  = multiplier * </a:t>
            </a:r>
            <a:r>
              <a:rPr lang="en-US" altLang="zh-TW" sz="1600" i="1" dirty="0" err="1"/>
              <a:t>mainTex</a:t>
            </a:r>
            <a:r>
              <a:rPr lang="en-US" altLang="zh-TW" sz="1600" i="1" dirty="0"/>
              <a:t> * _Color;</a:t>
            </a:r>
            <a:endParaRPr lang="zh-TW" altLang="en-US" sz="1600" i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728" y="2908570"/>
            <a:ext cx="3601422" cy="381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2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596</Words>
  <Application>Microsoft Office PowerPoint</Application>
  <PresentationFormat>寬螢幕</PresentationFormat>
  <Paragraphs>93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OpenGL FrameBuffer</vt:lpstr>
      <vt:lpstr>Rendering Pipeline Review</vt:lpstr>
      <vt:lpstr>PowerPoint 簡報</vt:lpstr>
      <vt:lpstr>Frame Buffers – Prepare Texture</vt:lpstr>
      <vt:lpstr>Frame Buffers – Setup &amp; Use</vt:lpstr>
      <vt:lpstr>Frame Buffers – Reminder</vt:lpstr>
      <vt:lpstr>Homework 3</vt:lpstr>
      <vt:lpstr>Overview</vt:lpstr>
      <vt:lpstr>Review: Pulsing Effect</vt:lpstr>
      <vt:lpstr>Review: Pole Highlight</vt:lpstr>
      <vt:lpstr>Review: Rim Effect</vt:lpstr>
      <vt:lpstr>Review: Intersection Highlight</vt:lpstr>
      <vt:lpstr>PowerPoint 簡報</vt:lpstr>
      <vt:lpstr>More…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Shader &amp; GLSL</dc:title>
  <dc:creator>Yun-Xuan Lin</dc:creator>
  <cp:lastModifiedBy>施亦謙</cp:lastModifiedBy>
  <cp:revision>229</cp:revision>
  <dcterms:created xsi:type="dcterms:W3CDTF">2017-11-19T14:11:19Z</dcterms:created>
  <dcterms:modified xsi:type="dcterms:W3CDTF">2018-11-22T07:12:01Z</dcterms:modified>
</cp:coreProperties>
</file>