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59" r:id="rId4"/>
    <p:sldId id="260" r:id="rId5"/>
    <p:sldId id="261" r:id="rId6"/>
    <p:sldId id="264" r:id="rId7"/>
    <p:sldId id="271" r:id="rId8"/>
    <p:sldId id="265" r:id="rId9"/>
    <p:sldId id="276" r:id="rId10"/>
    <p:sldId id="267" r:id="rId11"/>
    <p:sldId id="269" r:id="rId12"/>
    <p:sldId id="270" r:id="rId13"/>
    <p:sldId id="268" r:id="rId14"/>
    <p:sldId id="272" r:id="rId15"/>
    <p:sldId id="273" r:id="rId16"/>
    <p:sldId id="274" r:id="rId17"/>
    <p:sldId id="275" r:id="rId18"/>
    <p:sldId id="292" r:id="rId19"/>
    <p:sldId id="293" r:id="rId20"/>
    <p:sldId id="281" r:id="rId21"/>
    <p:sldId id="277" r:id="rId22"/>
    <p:sldId id="278" r:id="rId23"/>
    <p:sldId id="279" r:id="rId24"/>
    <p:sldId id="294" r:id="rId25"/>
    <p:sldId id="283" r:id="rId26"/>
    <p:sldId id="284" r:id="rId27"/>
    <p:sldId id="285" r:id="rId28"/>
    <p:sldId id="286" r:id="rId29"/>
    <p:sldId id="291" r:id="rId30"/>
    <p:sldId id="287" r:id="rId31"/>
    <p:sldId id="288" r:id="rId32"/>
    <p:sldId id="289" r:id="rId33"/>
    <p:sldId id="282" r:id="rId34"/>
    <p:sldId id="280" r:id="rId35"/>
    <p:sldId id="290" r:id="rId3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84077" autoAdjust="0"/>
  </p:normalViewPr>
  <p:slideViewPr>
    <p:cSldViewPr snapToGrid="0">
      <p:cViewPr varScale="1">
        <p:scale>
          <a:sx n="97" d="100"/>
          <a:sy n="97" d="100"/>
        </p:scale>
        <p:origin x="1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53049-E3AB-4D73-B793-901314F1BDAD}" type="datetimeFigureOut">
              <a:rPr lang="zh-TW" altLang="en-US" smtClean="0"/>
              <a:t>2018/10/31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C0D65-7557-476D-A661-1E386644BCB9}" type="slidenum">
              <a:rPr lang="zh-TW" altLang="en-US" smtClean="0"/>
              <a:t>‹#›</a:t>
            </a:fld>
            <a:endParaRPr lang="zh-TW" altLang="en-US"/>
          </a:p>
        </p:txBody>
      </p:sp>
    </p:spTree>
    <p:extLst>
      <p:ext uri="{BB962C8B-B14F-4D97-AF65-F5344CB8AC3E}">
        <p14:creationId xmlns:p14="http://schemas.microsoft.com/office/powerpoint/2010/main" val="297104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Vertex</a:t>
            </a:r>
            <a:r>
              <a:rPr lang="en-US" altLang="zh-TW" baseline="0" dirty="0" smtClean="0"/>
              <a:t> </a:t>
            </a:r>
            <a:r>
              <a:rPr lang="en-US" altLang="zh-TW" baseline="0" dirty="0" err="1" smtClean="0"/>
              <a:t>shader</a:t>
            </a:r>
            <a:r>
              <a:rPr lang="zh-TW" altLang="en-US" baseline="0" dirty="0" smtClean="0"/>
              <a:t>負責做點和點的轉換</a:t>
            </a:r>
            <a:endParaRPr lang="en-US" altLang="zh-TW" baseline="0" dirty="0" smtClean="0"/>
          </a:p>
          <a:p>
            <a:r>
              <a:rPr lang="en-US" altLang="zh-TW" baseline="0" dirty="0" smtClean="0"/>
              <a:t>Fragment </a:t>
            </a:r>
            <a:r>
              <a:rPr lang="en-US" altLang="zh-TW" baseline="0" dirty="0" err="1" smtClean="0"/>
              <a:t>shader</a:t>
            </a:r>
            <a:r>
              <a:rPr lang="zh-TW" altLang="en-US" baseline="0" dirty="0" smtClean="0"/>
              <a:t>負責做</a:t>
            </a:r>
            <a:r>
              <a:rPr lang="en-US" altLang="zh-TW" baseline="0" dirty="0" smtClean="0"/>
              <a:t>pixel(fragment)</a:t>
            </a:r>
            <a:r>
              <a:rPr lang="zh-TW" altLang="en-US" baseline="0" dirty="0" smtClean="0"/>
              <a:t>的轉換，可以改變</a:t>
            </a:r>
            <a:r>
              <a:rPr lang="en-US" altLang="zh-TW" baseline="0" dirty="0" smtClean="0"/>
              <a:t>color</a:t>
            </a:r>
            <a:r>
              <a:rPr lang="zh-TW" altLang="en-US" baseline="0" dirty="0" smtClean="0"/>
              <a:t>和</a:t>
            </a:r>
            <a:r>
              <a:rPr lang="en-US" altLang="zh-TW" baseline="0" dirty="0" smtClean="0"/>
              <a:t>depth</a:t>
            </a:r>
            <a:r>
              <a:rPr lang="zh-TW" altLang="en-US" baseline="0" dirty="0" smtClean="0"/>
              <a:t>值，不能改</a:t>
            </a:r>
            <a:r>
              <a:rPr lang="en-US" altLang="zh-TW" baseline="0" dirty="0" smtClean="0"/>
              <a:t>stencil</a:t>
            </a:r>
            <a:r>
              <a:rPr lang="zh-TW" altLang="en-US" baseline="0" dirty="0" smtClean="0"/>
              <a:t>值</a:t>
            </a:r>
            <a:endParaRPr lang="en-US" altLang="zh-TW" baseline="0" dirty="0" smtClean="0"/>
          </a:p>
          <a:p>
            <a:r>
              <a:rPr lang="en-US" altLang="zh-TW" baseline="0" dirty="0" smtClean="0"/>
              <a:t>Geometry </a:t>
            </a:r>
            <a:r>
              <a:rPr lang="en-US" altLang="zh-TW" baseline="0" dirty="0" err="1" smtClean="0"/>
              <a:t>shader</a:t>
            </a:r>
            <a:r>
              <a:rPr lang="zh-TW" altLang="en-US" baseline="0" dirty="0" smtClean="0"/>
              <a:t>負責做</a:t>
            </a:r>
            <a:r>
              <a:rPr lang="en-US" altLang="zh-TW" baseline="0" dirty="0" smtClean="0"/>
              <a:t>primitive</a:t>
            </a:r>
            <a:r>
              <a:rPr lang="zh-TW" altLang="en-US" baseline="0" dirty="0" smtClean="0"/>
              <a:t>的轉換，不過這是比較新的功能，我們這次不會用到</a:t>
            </a:r>
            <a:endParaRPr lang="zh-TW" altLang="en-US" dirty="0"/>
          </a:p>
        </p:txBody>
      </p:sp>
      <p:sp>
        <p:nvSpPr>
          <p:cNvPr id="4" name="投影片編號版面配置區 3"/>
          <p:cNvSpPr>
            <a:spLocks noGrp="1"/>
          </p:cNvSpPr>
          <p:nvPr>
            <p:ph type="sldNum" sz="quarter" idx="10"/>
          </p:nvPr>
        </p:nvSpPr>
        <p:spPr/>
        <p:txBody>
          <a:bodyPr/>
          <a:lstStyle/>
          <a:p>
            <a:fld id="{FCBC0D65-7557-476D-A661-1E386644BCB9}" type="slidenum">
              <a:rPr lang="zh-TW" altLang="en-US" smtClean="0"/>
              <a:t>2</a:t>
            </a:fld>
            <a:endParaRPr lang="zh-TW" altLang="en-US"/>
          </a:p>
        </p:txBody>
      </p:sp>
    </p:spTree>
    <p:extLst>
      <p:ext uri="{BB962C8B-B14F-4D97-AF65-F5344CB8AC3E}">
        <p14:creationId xmlns:p14="http://schemas.microsoft.com/office/powerpoint/2010/main" val="3328886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void </a:t>
            </a:r>
            <a:r>
              <a:rPr lang="en-US" altLang="zh-TW" dirty="0" err="1" smtClean="0"/>
              <a:t>glShaderSource</a:t>
            </a:r>
            <a:r>
              <a:rPr lang="en-US" altLang="zh-TW" dirty="0" smtClean="0"/>
              <a:t>(</a:t>
            </a:r>
            <a:r>
              <a:rPr lang="en-US" altLang="zh-TW" dirty="0" err="1" smtClean="0"/>
              <a:t>GLuint</a:t>
            </a:r>
            <a:r>
              <a:rPr lang="en-US" altLang="zh-TW" dirty="0" smtClean="0"/>
              <a:t> </a:t>
            </a:r>
            <a:r>
              <a:rPr lang="en-US" altLang="zh-TW" dirty="0" err="1" smtClean="0"/>
              <a:t>shader</a:t>
            </a:r>
            <a:r>
              <a:rPr lang="en-US" altLang="zh-TW" dirty="0" smtClean="0"/>
              <a:t>, </a:t>
            </a:r>
            <a:r>
              <a:rPr lang="en-US" altLang="zh-TW" dirty="0" err="1" smtClean="0"/>
              <a:t>GLsizei</a:t>
            </a:r>
            <a:r>
              <a:rPr lang="en-US" altLang="zh-TW" dirty="0" smtClean="0"/>
              <a:t> count, </a:t>
            </a:r>
            <a:r>
              <a:rPr lang="en-US" altLang="zh-TW" dirty="0" err="1" smtClean="0"/>
              <a:t>const</a:t>
            </a:r>
            <a:r>
              <a:rPr lang="en-US" altLang="zh-TW" dirty="0" smtClean="0"/>
              <a:t> </a:t>
            </a:r>
            <a:r>
              <a:rPr lang="en-US" altLang="zh-TW" dirty="0" err="1" smtClean="0"/>
              <a:t>GLchar</a:t>
            </a:r>
            <a:r>
              <a:rPr lang="en-US" altLang="zh-TW" dirty="0" smtClean="0"/>
              <a:t> **string, </a:t>
            </a:r>
            <a:r>
              <a:rPr lang="en-US" altLang="zh-TW" dirty="0" err="1" smtClean="0"/>
              <a:t>const</a:t>
            </a:r>
            <a:r>
              <a:rPr lang="en-US" altLang="zh-TW" dirty="0" smtClean="0"/>
              <a:t> </a:t>
            </a:r>
            <a:r>
              <a:rPr lang="en-US" altLang="zh-TW" dirty="0" err="1" smtClean="0"/>
              <a:t>GLint</a:t>
            </a:r>
            <a:r>
              <a:rPr lang="en-US" altLang="zh-TW" dirty="0" smtClean="0"/>
              <a:t> *length);</a:t>
            </a:r>
          </a:p>
          <a:p>
            <a:r>
              <a:rPr lang="zh-TW" altLang="en-US" dirty="0" smtClean="0"/>
              <a:t>第一個參數指要用哪個</a:t>
            </a:r>
            <a:r>
              <a:rPr lang="en-US" altLang="zh-TW" dirty="0" err="1" smtClean="0"/>
              <a:t>Shader</a:t>
            </a:r>
            <a:r>
              <a:rPr lang="zh-TW" altLang="en-US" dirty="0" smtClean="0"/>
              <a:t>物件。</a:t>
            </a:r>
          </a:p>
          <a:p>
            <a:r>
              <a:rPr lang="zh-TW" altLang="en-US" dirty="0" smtClean="0"/>
              <a:t>第二個</a:t>
            </a:r>
            <a:r>
              <a:rPr lang="en-US" altLang="zh-TW" dirty="0" smtClean="0"/>
              <a:t>(count)</a:t>
            </a:r>
            <a:r>
              <a:rPr lang="en-US" altLang="zh-TW" sz="1200" b="0" i="0" kern="1200" dirty="0" smtClean="0">
                <a:solidFill>
                  <a:schemeClr val="tx1"/>
                </a:solidFill>
                <a:effectLst/>
                <a:latin typeface="+mn-lt"/>
                <a:ea typeface="+mn-ea"/>
                <a:cs typeface="+mn-cs"/>
              </a:rPr>
              <a:t> the number of elements in the </a:t>
            </a:r>
            <a:r>
              <a:rPr lang="en-US" altLang="zh-TW" sz="1200" b="0" i="1" kern="1200" dirty="0" smtClean="0">
                <a:solidFill>
                  <a:schemeClr val="tx1"/>
                </a:solidFill>
                <a:effectLst/>
                <a:latin typeface="+mn-lt"/>
                <a:ea typeface="+mn-ea"/>
                <a:cs typeface="+mn-cs"/>
              </a:rPr>
              <a:t>string</a:t>
            </a:r>
            <a:r>
              <a:rPr lang="en-US" altLang="zh-TW" sz="1200" b="0" i="0" kern="1200" dirty="0" smtClean="0">
                <a:solidFill>
                  <a:schemeClr val="tx1"/>
                </a:solidFill>
                <a:effectLst/>
                <a:latin typeface="+mn-lt"/>
                <a:ea typeface="+mn-ea"/>
                <a:cs typeface="+mn-cs"/>
              </a:rPr>
              <a:t> and </a:t>
            </a:r>
            <a:r>
              <a:rPr lang="en-US" altLang="zh-TW" sz="1200" b="0" i="1" kern="1200" dirty="0" smtClean="0">
                <a:solidFill>
                  <a:schemeClr val="tx1"/>
                </a:solidFill>
                <a:effectLst/>
                <a:latin typeface="+mn-lt"/>
                <a:ea typeface="+mn-ea"/>
                <a:cs typeface="+mn-cs"/>
              </a:rPr>
              <a:t>length</a:t>
            </a:r>
            <a:r>
              <a:rPr lang="en-US" altLang="zh-TW" sz="1200" b="0" i="0" kern="1200" dirty="0" smtClean="0">
                <a:solidFill>
                  <a:schemeClr val="tx1"/>
                </a:solidFill>
                <a:effectLst/>
                <a:latin typeface="+mn-lt"/>
                <a:ea typeface="+mn-ea"/>
                <a:cs typeface="+mn-cs"/>
              </a:rPr>
              <a:t> arrays.</a:t>
            </a:r>
          </a:p>
          <a:p>
            <a:r>
              <a:rPr lang="zh-TW" altLang="en-US" dirty="0" smtClean="0"/>
              <a:t>第三個</a:t>
            </a:r>
            <a:r>
              <a:rPr lang="en-US" altLang="zh-TW" dirty="0" smtClean="0"/>
              <a:t>(string) </a:t>
            </a:r>
            <a:r>
              <a:rPr lang="en-US" altLang="zh-TW" sz="1200" b="0" i="0" kern="1200" dirty="0" smtClean="0">
                <a:solidFill>
                  <a:schemeClr val="tx1"/>
                </a:solidFill>
                <a:effectLst/>
                <a:latin typeface="+mn-lt"/>
                <a:ea typeface="+mn-ea"/>
                <a:cs typeface="+mn-cs"/>
              </a:rPr>
              <a:t>an array of pointers to strings containing the source code</a:t>
            </a:r>
          </a:p>
          <a:p>
            <a:r>
              <a:rPr lang="zh-TW" altLang="en-US" dirty="0" smtClean="0"/>
              <a:t>第四個</a:t>
            </a:r>
            <a:r>
              <a:rPr lang="en-US" altLang="zh-TW" dirty="0" smtClean="0"/>
              <a:t>(length)</a:t>
            </a:r>
            <a:r>
              <a:rPr lang="en-US" altLang="zh-TW" sz="1200" b="0" i="0" kern="1200" dirty="0" smtClean="0">
                <a:solidFill>
                  <a:schemeClr val="tx1"/>
                </a:solidFill>
                <a:effectLst/>
                <a:latin typeface="+mn-lt"/>
                <a:ea typeface="+mn-ea"/>
                <a:cs typeface="+mn-cs"/>
              </a:rPr>
              <a:t> an array of string lengths</a:t>
            </a:r>
            <a:r>
              <a:rPr lang="zh-TW" altLang="en-US" dirty="0" smtClean="0"/>
              <a:t>，使用</a:t>
            </a:r>
            <a:r>
              <a:rPr lang="en-US" altLang="zh-TW" dirty="0" smtClean="0"/>
              <a:t>NULL</a:t>
            </a:r>
            <a:r>
              <a:rPr lang="zh-TW" altLang="en-US" dirty="0" smtClean="0"/>
              <a:t>代表就是不指定，讀取到</a:t>
            </a:r>
            <a:r>
              <a:rPr lang="en-US" altLang="zh-TW" dirty="0" smtClean="0"/>
              <a:t>NULL</a:t>
            </a:r>
            <a:r>
              <a:rPr lang="zh-TW" altLang="en-US" dirty="0" smtClean="0"/>
              <a:t>為止。</a:t>
            </a:r>
            <a:endParaRPr lang="zh-TW" altLang="en-US" dirty="0"/>
          </a:p>
        </p:txBody>
      </p:sp>
      <p:sp>
        <p:nvSpPr>
          <p:cNvPr id="4" name="投影片編號版面配置區 3"/>
          <p:cNvSpPr>
            <a:spLocks noGrp="1"/>
          </p:cNvSpPr>
          <p:nvPr>
            <p:ph type="sldNum" sz="quarter" idx="10"/>
          </p:nvPr>
        </p:nvSpPr>
        <p:spPr/>
        <p:txBody>
          <a:bodyPr/>
          <a:lstStyle/>
          <a:p>
            <a:fld id="{FCBC0D65-7557-476D-A661-1E386644BCB9}" type="slidenum">
              <a:rPr lang="zh-TW" altLang="en-US" smtClean="0"/>
              <a:t>3</a:t>
            </a:fld>
            <a:endParaRPr lang="zh-TW" altLang="en-US"/>
          </a:p>
        </p:txBody>
      </p:sp>
    </p:spTree>
    <p:extLst>
      <p:ext uri="{BB962C8B-B14F-4D97-AF65-F5344CB8AC3E}">
        <p14:creationId xmlns:p14="http://schemas.microsoft.com/office/powerpoint/2010/main" val="123098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89BDFF"/>
                </a:solidFill>
                <a:latin typeface="Consolas" panose="020B0609020204030204" pitchFamily="49" charset="0"/>
              </a:rPr>
              <a:t>glUniformMatrix4fv</a:t>
            </a:r>
            <a:r>
              <a:rPr lang="en-US" altLang="zh-TW" sz="1200" dirty="0" smtClean="0">
                <a:solidFill>
                  <a:schemeClr val="bg1"/>
                </a:solidFill>
                <a:latin typeface="Consolas" panose="020B0609020204030204" pitchFamily="49" charset="0"/>
              </a:rPr>
              <a:t>(</a:t>
            </a:r>
            <a:r>
              <a:rPr lang="en-US" altLang="zh-TW" sz="1200" dirty="0" err="1" smtClean="0">
                <a:solidFill>
                  <a:schemeClr val="bg1"/>
                </a:solidFill>
                <a:latin typeface="Consolas" panose="020B0609020204030204" pitchFamily="49" charset="0"/>
              </a:rPr>
              <a:t>loc</a:t>
            </a:r>
            <a:r>
              <a:rPr lang="en-US" altLang="zh-TW" sz="1200" dirty="0" smtClean="0">
                <a:solidFill>
                  <a:schemeClr val="bg1"/>
                </a:solidFill>
                <a:latin typeface="Consolas" panose="020B0609020204030204" pitchFamily="49" charset="0"/>
              </a:rPr>
              <a:t>, 1, </a:t>
            </a:r>
            <a:r>
              <a:rPr lang="en-US" altLang="zh-TW" sz="1200" dirty="0" smtClean="0">
                <a:solidFill>
                  <a:srgbClr val="99CF50"/>
                </a:solidFill>
                <a:latin typeface="Consolas" panose="020B0609020204030204" pitchFamily="49" charset="0"/>
              </a:rPr>
              <a:t>GL_FALSE</a:t>
            </a:r>
            <a:r>
              <a:rPr lang="en-US" altLang="zh-TW" sz="1200" dirty="0" smtClean="0">
                <a:solidFill>
                  <a:schemeClr val="bg1"/>
                </a:solidFill>
                <a:latin typeface="Consolas" panose="020B0609020204030204" pitchFamily="49" charset="0"/>
              </a:rPr>
              <a:t>, </a:t>
            </a:r>
            <a:r>
              <a:rPr lang="en-US" altLang="zh-TW" sz="1200" dirty="0" err="1" smtClean="0">
                <a:solidFill>
                  <a:schemeClr val="bg1"/>
                </a:solidFill>
                <a:latin typeface="Consolas" panose="020B0609020204030204" pitchFamily="49" charset="0"/>
              </a:rPr>
              <a:t>mtx</a:t>
            </a:r>
            <a:r>
              <a:rPr lang="en-US" altLang="zh-TW" sz="1200" dirty="0" smtClean="0">
                <a:solidFill>
                  <a:schemeClr val="bg1"/>
                </a:solidFill>
                <a:latin typeface="Consolas" panose="020B0609020204030204" pitchFamily="49" charset="0"/>
              </a:rPr>
              <a:t>);</a:t>
            </a:r>
            <a:r>
              <a:rPr lang="zh-TW" altLang="en-US" sz="1200" dirty="0" smtClean="0">
                <a:solidFill>
                  <a:schemeClr val="bg1"/>
                </a:solidFill>
                <a:latin typeface="Consolas" panose="020B0609020204030204" pitchFamily="49" charset="0"/>
              </a:rPr>
              <a:t> </a:t>
            </a:r>
            <a:r>
              <a:rPr lang="en-US" altLang="zh-TW" sz="1200" dirty="0" smtClean="0">
                <a:solidFill>
                  <a:schemeClr val="bg1"/>
                </a:solidFill>
                <a:latin typeface="Consolas" panose="020B0609020204030204" pitchFamily="49" charset="0"/>
              </a:rPr>
              <a:t>//false for transpose or not</a:t>
            </a:r>
            <a:endParaRPr lang="en-US" altLang="zh-TW" dirty="0" smtClean="0"/>
          </a:p>
          <a:p>
            <a:r>
              <a:rPr lang="zh-TW" altLang="en-US" dirty="0" smtClean="0"/>
              <a:t>一系列都叫</a:t>
            </a:r>
            <a:r>
              <a:rPr lang="en-US" altLang="zh-TW" dirty="0" err="1" smtClean="0"/>
              <a:t>glUniform</a:t>
            </a:r>
            <a:r>
              <a:rPr lang="zh-TW" altLang="en-US" dirty="0" smtClean="0"/>
              <a:t>的函數</a:t>
            </a:r>
            <a:endParaRPr lang="zh-TW" altLang="en-US" dirty="0"/>
          </a:p>
        </p:txBody>
      </p:sp>
      <p:sp>
        <p:nvSpPr>
          <p:cNvPr id="4" name="投影片編號版面配置區 3"/>
          <p:cNvSpPr>
            <a:spLocks noGrp="1"/>
          </p:cNvSpPr>
          <p:nvPr>
            <p:ph type="sldNum" sz="quarter" idx="10"/>
          </p:nvPr>
        </p:nvSpPr>
        <p:spPr/>
        <p:txBody>
          <a:bodyPr/>
          <a:lstStyle/>
          <a:p>
            <a:fld id="{FCBC0D65-7557-476D-A661-1E386644BCB9}" type="slidenum">
              <a:rPr lang="zh-TW" altLang="en-US" smtClean="0"/>
              <a:t>7</a:t>
            </a:fld>
            <a:endParaRPr lang="zh-TW" altLang="en-US"/>
          </a:p>
        </p:txBody>
      </p:sp>
    </p:spTree>
    <p:extLst>
      <p:ext uri="{BB962C8B-B14F-4D97-AF65-F5344CB8AC3E}">
        <p14:creationId xmlns:p14="http://schemas.microsoft.com/office/powerpoint/2010/main" val="776184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VBO: </a:t>
            </a:r>
            <a:r>
              <a:rPr lang="zh-TW" altLang="en-US" dirty="0" smtClean="0"/>
              <a:t>儲存頂點資料的</a:t>
            </a:r>
            <a:r>
              <a:rPr lang="en-US" altLang="zh-TW" dirty="0" smtClean="0"/>
              <a:t>buffer</a:t>
            </a:r>
          </a:p>
          <a:p>
            <a:r>
              <a:rPr lang="zh-TW" altLang="en-US" dirty="0" smtClean="0"/>
              <a:t>可以有很多個</a:t>
            </a:r>
            <a:endParaRPr lang="zh-TW" altLang="en-US" dirty="0"/>
          </a:p>
        </p:txBody>
      </p:sp>
      <p:sp>
        <p:nvSpPr>
          <p:cNvPr id="4" name="投影片編號版面配置區 3"/>
          <p:cNvSpPr>
            <a:spLocks noGrp="1"/>
          </p:cNvSpPr>
          <p:nvPr>
            <p:ph type="sldNum" sz="quarter" idx="10"/>
          </p:nvPr>
        </p:nvSpPr>
        <p:spPr/>
        <p:txBody>
          <a:bodyPr/>
          <a:lstStyle/>
          <a:p>
            <a:fld id="{FCBC0D65-7557-476D-A661-1E386644BCB9}" type="slidenum">
              <a:rPr lang="zh-TW" altLang="en-US" smtClean="0"/>
              <a:t>8</a:t>
            </a:fld>
            <a:endParaRPr lang="zh-TW" altLang="en-US"/>
          </a:p>
        </p:txBody>
      </p:sp>
    </p:spTree>
    <p:extLst>
      <p:ext uri="{BB962C8B-B14F-4D97-AF65-F5344CB8AC3E}">
        <p14:creationId xmlns:p14="http://schemas.microsoft.com/office/powerpoint/2010/main" val="149121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VBO: </a:t>
            </a:r>
            <a:r>
              <a:rPr lang="zh-TW" altLang="en-US" dirty="0" smtClean="0"/>
              <a:t>儲存頂點資料的</a:t>
            </a:r>
            <a:r>
              <a:rPr lang="en-US" altLang="zh-TW" dirty="0" smtClean="0"/>
              <a:t>buffer</a:t>
            </a:r>
          </a:p>
          <a:p>
            <a:r>
              <a:rPr lang="zh-TW" altLang="en-US" dirty="0" smtClean="0"/>
              <a:t>可以有很多個</a:t>
            </a:r>
            <a:endParaRPr lang="zh-TW" altLang="en-US" dirty="0"/>
          </a:p>
        </p:txBody>
      </p:sp>
      <p:sp>
        <p:nvSpPr>
          <p:cNvPr id="4" name="投影片編號版面配置區 3"/>
          <p:cNvSpPr>
            <a:spLocks noGrp="1"/>
          </p:cNvSpPr>
          <p:nvPr>
            <p:ph type="sldNum" sz="quarter" idx="10"/>
          </p:nvPr>
        </p:nvSpPr>
        <p:spPr/>
        <p:txBody>
          <a:bodyPr/>
          <a:lstStyle/>
          <a:p>
            <a:fld id="{FCBC0D65-7557-476D-A661-1E386644BCB9}" type="slidenum">
              <a:rPr lang="zh-TW" altLang="en-US" smtClean="0"/>
              <a:t>9</a:t>
            </a:fld>
            <a:endParaRPr lang="zh-TW" altLang="en-US"/>
          </a:p>
        </p:txBody>
      </p:sp>
    </p:spTree>
    <p:extLst>
      <p:ext uri="{BB962C8B-B14F-4D97-AF65-F5344CB8AC3E}">
        <p14:creationId xmlns:p14="http://schemas.microsoft.com/office/powerpoint/2010/main" val="146741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GL_STREAM_DRAW,GL_DYNAMIC_DRAW:</a:t>
            </a:r>
            <a:r>
              <a:rPr lang="zh-TW" altLang="en-US" dirty="0" smtClean="0"/>
              <a:t> 數值變化的頻率</a:t>
            </a:r>
            <a:endParaRPr lang="en-US" altLang="zh-TW" dirty="0" smtClean="0"/>
          </a:p>
          <a:p>
            <a:r>
              <a:rPr lang="en-US" altLang="zh-TW" dirty="0" err="1" smtClean="0"/>
              <a:t>GenBuffer</a:t>
            </a:r>
            <a:r>
              <a:rPr lang="en-US" altLang="zh-TW" dirty="0" smtClean="0"/>
              <a:t>: </a:t>
            </a:r>
            <a:r>
              <a:rPr lang="zh-TW" altLang="en-US" dirty="0" smtClean="0"/>
              <a:t>產生</a:t>
            </a:r>
            <a:r>
              <a:rPr lang="en-US" altLang="zh-TW" dirty="0" smtClean="0"/>
              <a:t>(1</a:t>
            </a:r>
            <a:r>
              <a:rPr lang="zh-TW" altLang="en-US" dirty="0" smtClean="0"/>
              <a:t>個</a:t>
            </a:r>
            <a:r>
              <a:rPr lang="en-US" altLang="zh-TW" dirty="0" smtClean="0"/>
              <a:t>)</a:t>
            </a:r>
            <a:r>
              <a:rPr lang="zh-TW" altLang="en-US" dirty="0" smtClean="0"/>
              <a:t>我們要使用的</a:t>
            </a:r>
            <a:r>
              <a:rPr lang="en-US" altLang="zh-TW" dirty="0" smtClean="0"/>
              <a:t>buffer</a:t>
            </a:r>
          </a:p>
          <a:p>
            <a:r>
              <a:rPr lang="en-US" altLang="zh-TW" dirty="0" smtClean="0"/>
              <a:t>Bind Buffer: </a:t>
            </a:r>
            <a:r>
              <a:rPr lang="zh-TW" altLang="en-US" dirty="0" smtClean="0"/>
              <a:t>綁定要用的</a:t>
            </a:r>
            <a:r>
              <a:rPr lang="en-US" altLang="zh-TW" dirty="0" smtClean="0"/>
              <a:t>buffer</a:t>
            </a:r>
            <a:r>
              <a:rPr lang="zh-TW" altLang="en-US" dirty="0" smtClean="0"/>
              <a:t>和剛才得到的</a:t>
            </a:r>
            <a:r>
              <a:rPr lang="en-US" altLang="zh-TW" dirty="0" smtClean="0"/>
              <a:t>buffer</a:t>
            </a:r>
            <a:r>
              <a:rPr lang="zh-TW" altLang="en-US" dirty="0" smtClean="0"/>
              <a:t> </a:t>
            </a:r>
            <a:r>
              <a:rPr lang="en-US" altLang="zh-TW" dirty="0" smtClean="0"/>
              <a:t>id</a:t>
            </a:r>
          </a:p>
          <a:p>
            <a:r>
              <a:rPr lang="en-US" altLang="zh-TW" dirty="0" err="1" smtClean="0"/>
              <a:t>EnableVertex</a:t>
            </a:r>
            <a:r>
              <a:rPr lang="en-US" altLang="zh-TW" baseline="0" dirty="0" err="1" smtClean="0"/>
              <a:t>AttribArray</a:t>
            </a:r>
            <a:r>
              <a:rPr lang="en-US" altLang="zh-TW" baseline="0" dirty="0" smtClean="0"/>
              <a:t> </a:t>
            </a:r>
            <a:r>
              <a:rPr lang="zh-TW" altLang="en-US" baseline="0" dirty="0" smtClean="0"/>
              <a:t>開啟</a:t>
            </a:r>
            <a:r>
              <a:rPr lang="en-US" altLang="zh-TW" baseline="0" dirty="0" smtClean="0"/>
              <a:t>vertex </a:t>
            </a:r>
            <a:r>
              <a:rPr lang="en-US" altLang="zh-TW" baseline="0" dirty="0" err="1" smtClean="0"/>
              <a:t>shader</a:t>
            </a:r>
            <a:r>
              <a:rPr lang="zh-TW" altLang="en-US" baseline="0" dirty="0" smtClean="0"/>
              <a:t>的第</a:t>
            </a:r>
            <a:r>
              <a:rPr lang="en-US" altLang="zh-TW" baseline="0" dirty="0" smtClean="0"/>
              <a:t>index</a:t>
            </a:r>
            <a:r>
              <a:rPr lang="zh-TW" altLang="en-US" baseline="0" dirty="0" smtClean="0"/>
              <a:t>個屬性</a:t>
            </a:r>
            <a:r>
              <a:rPr lang="en-US" altLang="zh-TW" baseline="0" dirty="0" smtClean="0"/>
              <a:t/>
            </a:r>
            <a:br>
              <a:rPr lang="en-US" altLang="zh-TW" baseline="0" dirty="0" smtClean="0"/>
            </a:br>
            <a:endParaRPr lang="en-US" altLang="zh-TW"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1" dirty="0" smtClean="0">
                <a:solidFill>
                  <a:srgbClr val="AEAEAE"/>
                </a:solidFill>
                <a:latin typeface="Consolas" panose="020B0609020204030204" pitchFamily="49" charset="0"/>
              </a:rPr>
              <a:t>GL_STREAM_DRAW:</a:t>
            </a:r>
            <a:r>
              <a:rPr lang="en-US" altLang="zh-TW" sz="1200" i="1" baseline="0" dirty="0" smtClean="0">
                <a:solidFill>
                  <a:srgbClr val="AEAEAE"/>
                </a:solidFill>
                <a:latin typeface="Consolas" panose="020B0609020204030204" pitchFamily="49" charset="0"/>
              </a:rPr>
              <a:t> </a:t>
            </a:r>
            <a:r>
              <a:rPr lang="zh-TW" altLang="en-US" sz="1200" i="1" baseline="0" dirty="0" smtClean="0">
                <a:solidFill>
                  <a:srgbClr val="AEAEAE"/>
                </a:solidFill>
                <a:latin typeface="Consolas" panose="020B0609020204030204" pitchFamily="49" charset="0"/>
              </a:rPr>
              <a:t>每次都會變</a:t>
            </a:r>
            <a:endParaRPr lang="en-US" altLang="zh-TW" sz="1200" i="1" baseline="0" dirty="0" smtClean="0">
              <a:solidFill>
                <a:srgbClr val="AEAEAE"/>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1" dirty="0" smtClean="0">
                <a:solidFill>
                  <a:srgbClr val="AEAEAE"/>
                </a:solidFill>
                <a:latin typeface="Consolas" panose="020B0609020204030204" pitchFamily="49" charset="0"/>
              </a:rPr>
              <a:t>GL_DYNAMIC_DRAW:</a:t>
            </a:r>
            <a:r>
              <a:rPr lang="zh-TW" altLang="en-US" sz="1200" i="1" dirty="0" smtClean="0">
                <a:solidFill>
                  <a:srgbClr val="AEAEAE"/>
                </a:solidFill>
                <a:latin typeface="Consolas" panose="020B0609020204030204" pitchFamily="49" charset="0"/>
              </a:rPr>
              <a:t> 經常改變</a:t>
            </a:r>
            <a:endParaRPr lang="en-US" altLang="zh-TW" sz="1200" i="1" dirty="0" smtClean="0">
              <a:solidFill>
                <a:srgbClr val="AEAEAE"/>
              </a:solidFill>
              <a:latin typeface="Consolas" panose="020B0609020204030204" pitchFamily="49" charset="0"/>
            </a:endParaRPr>
          </a:p>
          <a:p>
            <a:endParaRPr lang="en-US" altLang="zh-TW" baseline="0" dirty="0" smtClean="0"/>
          </a:p>
          <a:p>
            <a:r>
              <a:rPr lang="en-US" altLang="zh-TW" baseline="0" dirty="0" smtClean="0"/>
              <a:t/>
            </a:r>
            <a:br>
              <a:rPr lang="en-US" altLang="zh-TW" baseline="0" dirty="0" smtClean="0"/>
            </a:br>
            <a:r>
              <a:rPr lang="en-US" altLang="zh-TW" dirty="0" err="1" smtClean="0"/>
              <a:t>glBufferData</a:t>
            </a:r>
            <a:r>
              <a:rPr lang="en-US" altLang="zh-TW" dirty="0" smtClean="0"/>
              <a:t> function that copies the previously defined vertex data into the buffer's memory: </a:t>
            </a:r>
            <a:endParaRPr lang="zh-TW" altLang="en-US" dirty="0"/>
          </a:p>
        </p:txBody>
      </p:sp>
      <p:sp>
        <p:nvSpPr>
          <p:cNvPr id="4" name="投影片編號版面配置區 3"/>
          <p:cNvSpPr>
            <a:spLocks noGrp="1"/>
          </p:cNvSpPr>
          <p:nvPr>
            <p:ph type="sldNum" sz="quarter" idx="10"/>
          </p:nvPr>
        </p:nvSpPr>
        <p:spPr/>
        <p:txBody>
          <a:bodyPr/>
          <a:lstStyle/>
          <a:p>
            <a:fld id="{FCBC0D65-7557-476D-A661-1E386644BCB9}" type="slidenum">
              <a:rPr lang="zh-TW" altLang="en-US" smtClean="0"/>
              <a:t>10</a:t>
            </a:fld>
            <a:endParaRPr lang="zh-TW" altLang="en-US"/>
          </a:p>
        </p:txBody>
      </p:sp>
    </p:spTree>
    <p:extLst>
      <p:ext uri="{BB962C8B-B14F-4D97-AF65-F5344CB8AC3E}">
        <p14:creationId xmlns:p14="http://schemas.microsoft.com/office/powerpoint/2010/main" val="4181145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This has the advantage that when configuring vertex attribute pointers you only have to make those calls once and whenever we want to draw the object, we can just bind the corresponding VAO.</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Core OpenGL </a:t>
            </a:r>
            <a:r>
              <a:rPr lang="en-US" altLang="zh-TW" b="1" dirty="0" smtClean="0"/>
              <a:t>requires</a:t>
            </a:r>
            <a:r>
              <a:rPr lang="en-US" altLang="zh-TW" dirty="0" smtClean="0"/>
              <a:t> that we use a VAO so it knows what to do with our vertex inputs. If we fail to bind a VAO, OpenGL will most likely refuse to draw anything. </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FCBC0D65-7557-476D-A661-1E386644BCB9}" type="slidenum">
              <a:rPr lang="zh-TW" altLang="en-US" smtClean="0"/>
              <a:t>11</a:t>
            </a:fld>
            <a:endParaRPr lang="zh-TW" altLang="en-US"/>
          </a:p>
        </p:txBody>
      </p:sp>
    </p:spTree>
    <p:extLst>
      <p:ext uri="{BB962C8B-B14F-4D97-AF65-F5344CB8AC3E}">
        <p14:creationId xmlns:p14="http://schemas.microsoft.com/office/powerpoint/2010/main" val="344046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GL_TEXTUREi</a:t>
            </a:r>
            <a:r>
              <a:rPr lang="en-US" altLang="zh-TW" dirty="0" smtClean="0"/>
              <a:t> = GL_TEXTURE0+i</a:t>
            </a:r>
            <a:endParaRPr lang="zh-TW" altLang="en-US" dirty="0"/>
          </a:p>
        </p:txBody>
      </p:sp>
      <p:sp>
        <p:nvSpPr>
          <p:cNvPr id="4" name="投影片編號版面配置區 3"/>
          <p:cNvSpPr>
            <a:spLocks noGrp="1"/>
          </p:cNvSpPr>
          <p:nvPr>
            <p:ph type="sldNum" sz="quarter" idx="10"/>
          </p:nvPr>
        </p:nvSpPr>
        <p:spPr/>
        <p:txBody>
          <a:bodyPr/>
          <a:lstStyle/>
          <a:p>
            <a:fld id="{FCBC0D65-7557-476D-A661-1E386644BCB9}" type="slidenum">
              <a:rPr lang="zh-TW" altLang="en-US" smtClean="0"/>
              <a:t>13</a:t>
            </a:fld>
            <a:endParaRPr lang="zh-TW" altLang="en-US"/>
          </a:p>
        </p:txBody>
      </p:sp>
    </p:spTree>
    <p:extLst>
      <p:ext uri="{BB962C8B-B14F-4D97-AF65-F5344CB8AC3E}">
        <p14:creationId xmlns:p14="http://schemas.microsoft.com/office/powerpoint/2010/main" val="4281348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向量支援</a:t>
            </a:r>
            <a:r>
              <a:rPr lang="en-US" altLang="zh-TW" dirty="0" smtClean="0"/>
              <a:t>swizzle</a:t>
            </a:r>
            <a:r>
              <a:rPr lang="zh-TW" altLang="en-US" dirty="0" smtClean="0"/>
              <a:t>操作</a:t>
            </a:r>
            <a:endParaRPr lang="en-US" altLang="zh-TW" dirty="0" smtClean="0"/>
          </a:p>
          <a:p>
            <a:endParaRPr lang="en-US" altLang="zh-TW" dirty="0" smtClean="0"/>
          </a:p>
          <a:p>
            <a:r>
              <a:rPr lang="en-US" altLang="zh-TW" dirty="0" smtClean="0"/>
              <a:t>Ivec2: integer vector with two components</a:t>
            </a:r>
            <a:endParaRPr lang="zh-TW" altLang="en-US" dirty="0"/>
          </a:p>
        </p:txBody>
      </p:sp>
      <p:sp>
        <p:nvSpPr>
          <p:cNvPr id="4" name="投影片編號版面配置區 3"/>
          <p:cNvSpPr>
            <a:spLocks noGrp="1"/>
          </p:cNvSpPr>
          <p:nvPr>
            <p:ph type="sldNum" sz="quarter" idx="10"/>
          </p:nvPr>
        </p:nvSpPr>
        <p:spPr/>
        <p:txBody>
          <a:bodyPr/>
          <a:lstStyle/>
          <a:p>
            <a:fld id="{FCBC0D65-7557-476D-A661-1E386644BCB9}" type="slidenum">
              <a:rPr lang="zh-TW" altLang="en-US" smtClean="0"/>
              <a:t>14</a:t>
            </a:fld>
            <a:endParaRPr lang="zh-TW" altLang="en-US"/>
          </a:p>
        </p:txBody>
      </p:sp>
    </p:spTree>
    <p:extLst>
      <p:ext uri="{BB962C8B-B14F-4D97-AF65-F5344CB8AC3E}">
        <p14:creationId xmlns:p14="http://schemas.microsoft.com/office/powerpoint/2010/main" val="147446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5D4D6B1-8E65-4A09-AFF4-B81ABD308133}" type="datetimeFigureOut">
              <a:rPr lang="zh-TW" altLang="en-US" smtClean="0"/>
              <a:t>2018/10/31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2D77AB4-9EFE-40F1-AC8A-D08A7E81F064}" type="slidenum">
              <a:rPr lang="zh-TW" altLang="en-US" smtClean="0"/>
              <a:t>‹#›</a:t>
            </a:fld>
            <a:endParaRPr lang="zh-TW" altLang="en-US"/>
          </a:p>
        </p:txBody>
      </p:sp>
    </p:spTree>
    <p:extLst>
      <p:ext uri="{BB962C8B-B14F-4D97-AF65-F5344CB8AC3E}">
        <p14:creationId xmlns:p14="http://schemas.microsoft.com/office/powerpoint/2010/main" val="60317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5D4D6B1-8E65-4A09-AFF4-B81ABD308133}" type="datetimeFigureOut">
              <a:rPr lang="zh-TW" altLang="en-US" smtClean="0"/>
              <a:t>2018/10/31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2D77AB4-9EFE-40F1-AC8A-D08A7E81F064}" type="slidenum">
              <a:rPr lang="zh-TW" altLang="en-US" smtClean="0"/>
              <a:t>‹#›</a:t>
            </a:fld>
            <a:endParaRPr lang="zh-TW" altLang="en-US"/>
          </a:p>
        </p:txBody>
      </p:sp>
    </p:spTree>
    <p:extLst>
      <p:ext uri="{BB962C8B-B14F-4D97-AF65-F5344CB8AC3E}">
        <p14:creationId xmlns:p14="http://schemas.microsoft.com/office/powerpoint/2010/main" val="63165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5D4D6B1-8E65-4A09-AFF4-B81ABD308133}" type="datetimeFigureOut">
              <a:rPr lang="zh-TW" altLang="en-US" smtClean="0"/>
              <a:t>2018/10/31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2D77AB4-9EFE-40F1-AC8A-D08A7E81F064}" type="slidenum">
              <a:rPr lang="zh-TW" altLang="en-US" smtClean="0"/>
              <a:t>‹#›</a:t>
            </a:fld>
            <a:endParaRPr lang="zh-TW" altLang="en-US"/>
          </a:p>
        </p:txBody>
      </p:sp>
    </p:spTree>
    <p:extLst>
      <p:ext uri="{BB962C8B-B14F-4D97-AF65-F5344CB8AC3E}">
        <p14:creationId xmlns:p14="http://schemas.microsoft.com/office/powerpoint/2010/main" val="68542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838200" y="1690688"/>
            <a:ext cx="10515600" cy="448627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5D4D6B1-8E65-4A09-AFF4-B81ABD308133}" type="datetimeFigureOut">
              <a:rPr lang="zh-TW" altLang="en-US" smtClean="0"/>
              <a:t>2018/10/31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2D77AB4-9EFE-40F1-AC8A-D08A7E81F064}" type="slidenum">
              <a:rPr lang="zh-TW" altLang="en-US" smtClean="0"/>
              <a:t>‹#›</a:t>
            </a:fld>
            <a:endParaRPr lang="zh-TW" altLang="en-US"/>
          </a:p>
        </p:txBody>
      </p:sp>
    </p:spTree>
    <p:extLst>
      <p:ext uri="{BB962C8B-B14F-4D97-AF65-F5344CB8AC3E}">
        <p14:creationId xmlns:p14="http://schemas.microsoft.com/office/powerpoint/2010/main" val="48048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35D4D6B1-8E65-4A09-AFF4-B81ABD308133}" type="datetimeFigureOut">
              <a:rPr lang="zh-TW" altLang="en-US" smtClean="0"/>
              <a:t>2018/10/31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2D77AB4-9EFE-40F1-AC8A-D08A7E81F064}" type="slidenum">
              <a:rPr lang="zh-TW" altLang="en-US" smtClean="0"/>
              <a:t>‹#›</a:t>
            </a:fld>
            <a:endParaRPr lang="zh-TW" altLang="en-US"/>
          </a:p>
        </p:txBody>
      </p:sp>
    </p:spTree>
    <p:extLst>
      <p:ext uri="{BB962C8B-B14F-4D97-AF65-F5344CB8AC3E}">
        <p14:creationId xmlns:p14="http://schemas.microsoft.com/office/powerpoint/2010/main" val="409613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5D4D6B1-8E65-4A09-AFF4-B81ABD308133}" type="datetimeFigureOut">
              <a:rPr lang="zh-TW" altLang="en-US" smtClean="0"/>
              <a:t>2018/10/31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2D77AB4-9EFE-40F1-AC8A-D08A7E81F064}" type="slidenum">
              <a:rPr lang="zh-TW" altLang="en-US" smtClean="0"/>
              <a:t>‹#›</a:t>
            </a:fld>
            <a:endParaRPr lang="zh-TW" altLang="en-US"/>
          </a:p>
        </p:txBody>
      </p:sp>
    </p:spTree>
    <p:extLst>
      <p:ext uri="{BB962C8B-B14F-4D97-AF65-F5344CB8AC3E}">
        <p14:creationId xmlns:p14="http://schemas.microsoft.com/office/powerpoint/2010/main" val="220615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5D4D6B1-8E65-4A09-AFF4-B81ABD308133}" type="datetimeFigureOut">
              <a:rPr lang="zh-TW" altLang="en-US" smtClean="0"/>
              <a:t>2018/10/31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2D77AB4-9EFE-40F1-AC8A-D08A7E81F064}" type="slidenum">
              <a:rPr lang="zh-TW" altLang="en-US" smtClean="0"/>
              <a:t>‹#›</a:t>
            </a:fld>
            <a:endParaRPr lang="zh-TW" altLang="en-US"/>
          </a:p>
        </p:txBody>
      </p:sp>
    </p:spTree>
    <p:extLst>
      <p:ext uri="{BB962C8B-B14F-4D97-AF65-F5344CB8AC3E}">
        <p14:creationId xmlns:p14="http://schemas.microsoft.com/office/powerpoint/2010/main" val="146530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5D4D6B1-8E65-4A09-AFF4-B81ABD308133}" type="datetimeFigureOut">
              <a:rPr lang="zh-TW" altLang="en-US" smtClean="0"/>
              <a:t>2018/10/31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2D77AB4-9EFE-40F1-AC8A-D08A7E81F064}" type="slidenum">
              <a:rPr lang="zh-TW" altLang="en-US" smtClean="0"/>
              <a:t>‹#›</a:t>
            </a:fld>
            <a:endParaRPr lang="zh-TW" altLang="en-US"/>
          </a:p>
        </p:txBody>
      </p:sp>
    </p:spTree>
    <p:extLst>
      <p:ext uri="{BB962C8B-B14F-4D97-AF65-F5344CB8AC3E}">
        <p14:creationId xmlns:p14="http://schemas.microsoft.com/office/powerpoint/2010/main" val="199030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5D4D6B1-8E65-4A09-AFF4-B81ABD308133}" type="datetimeFigureOut">
              <a:rPr lang="zh-TW" altLang="en-US" smtClean="0"/>
              <a:t>2018/10/31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2D77AB4-9EFE-40F1-AC8A-D08A7E81F064}" type="slidenum">
              <a:rPr lang="zh-TW" altLang="en-US" smtClean="0"/>
              <a:t>‹#›</a:t>
            </a:fld>
            <a:endParaRPr lang="zh-TW" altLang="en-US"/>
          </a:p>
        </p:txBody>
      </p:sp>
    </p:spTree>
    <p:extLst>
      <p:ext uri="{BB962C8B-B14F-4D97-AF65-F5344CB8AC3E}">
        <p14:creationId xmlns:p14="http://schemas.microsoft.com/office/powerpoint/2010/main" val="184463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5D4D6B1-8E65-4A09-AFF4-B81ABD308133}" type="datetimeFigureOut">
              <a:rPr lang="zh-TW" altLang="en-US" smtClean="0"/>
              <a:t>2018/10/31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2D77AB4-9EFE-40F1-AC8A-D08A7E81F064}" type="slidenum">
              <a:rPr lang="zh-TW" altLang="en-US" smtClean="0"/>
              <a:t>‹#›</a:t>
            </a:fld>
            <a:endParaRPr lang="zh-TW" altLang="en-US"/>
          </a:p>
        </p:txBody>
      </p:sp>
    </p:spTree>
    <p:extLst>
      <p:ext uri="{BB962C8B-B14F-4D97-AF65-F5344CB8AC3E}">
        <p14:creationId xmlns:p14="http://schemas.microsoft.com/office/powerpoint/2010/main" val="83968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5D4D6B1-8E65-4A09-AFF4-B81ABD308133}" type="datetimeFigureOut">
              <a:rPr lang="zh-TW" altLang="en-US" smtClean="0"/>
              <a:t>2018/10/31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2D77AB4-9EFE-40F1-AC8A-D08A7E81F064}" type="slidenum">
              <a:rPr lang="zh-TW" altLang="en-US" smtClean="0"/>
              <a:t>‹#›</a:t>
            </a:fld>
            <a:endParaRPr lang="zh-TW" altLang="en-US"/>
          </a:p>
        </p:txBody>
      </p:sp>
    </p:spTree>
    <p:extLst>
      <p:ext uri="{BB962C8B-B14F-4D97-AF65-F5344CB8AC3E}">
        <p14:creationId xmlns:p14="http://schemas.microsoft.com/office/powerpoint/2010/main" val="19061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4D6B1-8E65-4A09-AFF4-B81ABD308133}" type="datetimeFigureOut">
              <a:rPr lang="zh-TW" altLang="en-US" smtClean="0"/>
              <a:t>2018/10/31</a:t>
            </a:fld>
            <a:endParaRPr lang="zh-TW" altLang="en-US" dirty="0"/>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77AB4-9EFE-40F1-AC8A-D08A7E81F064}" type="slidenum">
              <a:rPr lang="zh-TW" altLang="en-US" smtClean="0"/>
              <a:t>‹#›</a:t>
            </a:fld>
            <a:endParaRPr lang="zh-TW" altLang="en-US"/>
          </a:p>
        </p:txBody>
      </p:sp>
    </p:spTree>
    <p:extLst>
      <p:ext uri="{BB962C8B-B14F-4D97-AF65-F5344CB8AC3E}">
        <p14:creationId xmlns:p14="http://schemas.microsoft.com/office/powerpoint/2010/main" val="217999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hackmd.io/s7FWQNN5SzmOMDZRzi_3vw"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NUL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hackmd.io/s7FWQNN5SzmOMDZRzi_3v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OpenGL </a:t>
            </a:r>
            <a:r>
              <a:rPr lang="en-US" altLang="zh-TW" dirty="0" err="1" smtClean="0"/>
              <a:t>Shader</a:t>
            </a:r>
            <a:r>
              <a:rPr lang="en-US" altLang="zh-TW" dirty="0" smtClean="0"/>
              <a:t> &amp; GLSL</a:t>
            </a:r>
            <a:endParaRPr lang="zh-TW" altLang="en-US" dirty="0"/>
          </a:p>
        </p:txBody>
      </p:sp>
      <p:sp>
        <p:nvSpPr>
          <p:cNvPr id="3" name="副標題 2"/>
          <p:cNvSpPr>
            <a:spLocks noGrp="1"/>
          </p:cNvSpPr>
          <p:nvPr>
            <p:ph type="subTitle" idx="1"/>
          </p:nvPr>
        </p:nvSpPr>
        <p:spPr/>
        <p:txBody>
          <a:bodyPr/>
          <a:lstStyle/>
          <a:p>
            <a:r>
              <a:rPr lang="en-US" altLang="zh-TW" dirty="0" smtClean="0"/>
              <a:t>2018/11/01</a:t>
            </a:r>
            <a:endParaRPr lang="zh-TW" altLang="en-US" dirty="0"/>
          </a:p>
        </p:txBody>
      </p:sp>
    </p:spTree>
    <p:extLst>
      <p:ext uri="{BB962C8B-B14F-4D97-AF65-F5344CB8AC3E}">
        <p14:creationId xmlns:p14="http://schemas.microsoft.com/office/powerpoint/2010/main" val="559412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293669" y="370654"/>
            <a:ext cx="10233571" cy="6155531"/>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99CF50"/>
                </a:solidFill>
                <a:effectLst/>
                <a:latin typeface="Consolas" panose="020B0609020204030204" pitchFamily="49" charset="0"/>
              </a:rPr>
              <a:t>struct</a:t>
            </a:r>
            <a:r>
              <a:rPr kumimoji="0" lang="zh-TW" altLang="zh-TW" sz="2000" b="0" i="0" u="none" strike="noStrike" cap="none" normalizeH="0" baseline="0" dirty="0" smtClean="0">
                <a:ln>
                  <a:noFill/>
                </a:ln>
                <a:solidFill>
                  <a:srgbClr val="F8F8F8"/>
                </a:solidFill>
                <a:effectLst/>
                <a:latin typeface="Consolas" panose="020B0609020204030204" pitchFamily="49" charset="0"/>
              </a:rPr>
              <a:t> VertexAttribute{</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F8F8F8"/>
                </a:solidFill>
                <a:latin typeface="Consolas" panose="020B0609020204030204" pitchFamily="49" charset="0"/>
              </a:rPr>
              <a:t>	</a:t>
            </a:r>
            <a:r>
              <a:rPr kumimoji="0" lang="zh-TW" altLang="zh-TW" sz="2000" b="0" i="0" u="none" strike="noStrike" cap="none" normalizeH="0" baseline="0" dirty="0" smtClean="0">
                <a:ln>
                  <a:noFill/>
                </a:ln>
                <a:solidFill>
                  <a:srgbClr val="F8F8F8"/>
                </a:solidFill>
                <a:effectLst/>
                <a:latin typeface="Consolas" panose="020B0609020204030204" pitchFamily="49" charset="0"/>
              </a:rPr>
              <a:t>GLfloat </a:t>
            </a:r>
            <a:r>
              <a:rPr kumimoji="0" lang="zh-TW" altLang="zh-TW" sz="2000" i="0" u="none" strike="noStrike" cap="none" normalizeH="0" baseline="0" dirty="0" smtClean="0">
                <a:ln>
                  <a:noFill/>
                </a:ln>
                <a:solidFill>
                  <a:schemeClr val="bg1"/>
                </a:solidFill>
                <a:effectLst/>
                <a:latin typeface="Consolas" panose="020B0609020204030204" pitchFamily="49" charset="0"/>
              </a:rPr>
              <a:t>position</a:t>
            </a:r>
            <a:r>
              <a:rPr kumimoji="0" lang="zh-TW" altLang="zh-TW" sz="2000" b="0" i="0" u="none" strike="noStrike" cap="none" normalizeH="0" baseline="0" dirty="0" smtClean="0">
                <a:ln>
                  <a:noFill/>
                </a:ln>
                <a:solidFill>
                  <a:srgbClr val="F8F8F8"/>
                </a:solidFill>
                <a:effectLst/>
                <a:latin typeface="Consolas" panose="020B0609020204030204" pitchFamily="49" charset="0"/>
              </a:rPr>
              <a:t>[3];</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zh-TW" sz="2000" dirty="0">
                <a:solidFill>
                  <a:srgbClr val="99CF50"/>
                </a:solidFill>
                <a:latin typeface="Consolas" panose="020B0609020204030204" pitchFamily="49" charset="0"/>
              </a:rPr>
              <a:t>GLunint</a:t>
            </a:r>
            <a:r>
              <a:rPr kumimoji="0" lang="zh-TW" altLang="zh-TW" sz="2000" b="0" i="0" u="none" strike="noStrike" cap="none" normalizeH="0" baseline="0" dirty="0" smtClean="0">
                <a:ln>
                  <a:noFill/>
                </a:ln>
                <a:solidFill>
                  <a:srgbClr val="F8F8F8"/>
                </a:solidFill>
                <a:effectLst/>
                <a:latin typeface="Consolas" panose="020B0609020204030204" pitchFamily="49" charset="0"/>
              </a:rPr>
              <a:t> vbo_id;</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89BDFF"/>
                </a:solidFill>
                <a:effectLst/>
                <a:latin typeface="Consolas" panose="020B0609020204030204" pitchFamily="49" charset="0"/>
              </a:rPr>
              <a:t>glGenBuffers</a:t>
            </a:r>
            <a:r>
              <a:rPr kumimoji="0" lang="zh-TW" altLang="zh-TW" sz="2000" b="0" i="0" u="none" strike="noStrike" cap="none" normalizeH="0" baseline="0" dirty="0" smtClean="0">
                <a:ln>
                  <a:noFill/>
                </a:ln>
                <a:solidFill>
                  <a:srgbClr val="F8F8F8"/>
                </a:solidFill>
                <a:effectLst/>
                <a:latin typeface="Consolas" panose="020B0609020204030204" pitchFamily="49" charset="0"/>
              </a:rPr>
              <a:t>(1, &amp;vbo_id);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89BDFF"/>
                </a:solidFill>
                <a:effectLst/>
                <a:latin typeface="Consolas" panose="020B0609020204030204" pitchFamily="49" charset="0"/>
              </a:rPr>
              <a:t>glBindBuffer</a:t>
            </a:r>
            <a:r>
              <a:rPr lang="zh-TW" altLang="zh-TW" sz="2000" dirty="0">
                <a:solidFill>
                  <a:schemeClr val="bg1"/>
                </a:solidFill>
                <a:latin typeface="Consolas" panose="020B0609020204030204" pitchFamily="49" charset="0"/>
              </a:rPr>
              <a:t>(</a:t>
            </a:r>
            <a:r>
              <a:rPr lang="zh-TW" altLang="zh-TW" sz="2000" dirty="0">
                <a:solidFill>
                  <a:srgbClr val="99CF50"/>
                </a:solidFill>
                <a:latin typeface="Consolas" panose="020B0609020204030204" pitchFamily="49" charset="0"/>
              </a:rPr>
              <a:t>GL_ARRAY_BUFFER</a:t>
            </a:r>
            <a:r>
              <a:rPr kumimoji="0" lang="zh-TW" altLang="zh-TW" sz="2000" b="0" i="0" u="none" strike="noStrike" cap="none" normalizeH="0" baseline="0" dirty="0" smtClean="0">
                <a:ln>
                  <a:noFill/>
                </a:ln>
                <a:solidFill>
                  <a:srgbClr val="F8F8F8"/>
                </a:solidFill>
                <a:effectLst/>
                <a:latin typeface="Consolas" panose="020B0609020204030204" pitchFamily="49" charset="0"/>
              </a:rPr>
              <a:t>, vbo_id);</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zh-TW" sz="2000" dirty="0">
                <a:solidFill>
                  <a:srgbClr val="99CF50"/>
                </a:solidFill>
                <a:latin typeface="Consolas" panose="020B0609020204030204" pitchFamily="49" charset="0"/>
              </a:rPr>
              <a:t>VertexAttribute</a:t>
            </a:r>
            <a:r>
              <a:rPr kumimoji="0" lang="zh-TW" altLang="zh-TW" sz="2000" b="0" i="0" u="none" strike="noStrike" cap="none" normalizeH="0" baseline="0" dirty="0" smtClean="0">
                <a:ln>
                  <a:noFill/>
                </a:ln>
                <a:solidFill>
                  <a:srgbClr val="F8F8F8"/>
                </a:solidFill>
                <a:effectLst/>
                <a:latin typeface="Consolas" panose="020B0609020204030204" pitchFamily="49" charset="0"/>
              </a:rPr>
              <a:t> *vertices = [ </a:t>
            </a:r>
            <a:r>
              <a:rPr kumimoji="0" lang="zh-TW" altLang="zh-TW" sz="2000" b="0" i="1" u="none" strike="noStrike" cap="none" normalizeH="0" baseline="0" dirty="0" smtClean="0">
                <a:ln>
                  <a:noFill/>
                </a:ln>
                <a:solidFill>
                  <a:srgbClr val="AEAEAE"/>
                </a:solidFill>
                <a:effectLst/>
                <a:latin typeface="Consolas" panose="020B0609020204030204" pitchFamily="49" charset="0"/>
              </a:rPr>
              <a:t>/* the data set of each vertex */</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89BDFF"/>
                </a:solidFill>
                <a:effectLst/>
                <a:latin typeface="Consolas" panose="020B0609020204030204" pitchFamily="49" charset="0"/>
              </a:rPr>
              <a:t>glBufferData</a:t>
            </a:r>
            <a:r>
              <a:rPr lang="zh-TW" altLang="zh-TW" sz="2000" dirty="0">
                <a:solidFill>
                  <a:schemeClr val="bg1"/>
                </a:solidFill>
                <a:latin typeface="Consolas" panose="020B0609020204030204" pitchFamily="49" charset="0"/>
              </a:rPr>
              <a:t>(</a:t>
            </a:r>
            <a:r>
              <a:rPr lang="zh-TW" altLang="zh-TW" sz="2000" dirty="0">
                <a:solidFill>
                  <a:srgbClr val="99CF50"/>
                </a:solidFill>
                <a:latin typeface="Consolas" panose="020B0609020204030204" pitchFamily="49" charset="0"/>
              </a:rPr>
              <a:t>GL_ARRAY_BUFFER</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F8F8F8"/>
                </a:solidFill>
                <a:latin typeface="Consolas" panose="020B0609020204030204" pitchFamily="49" charset="0"/>
              </a:rPr>
              <a:t>	</a:t>
            </a:r>
            <a:r>
              <a:rPr lang="zh-TW" altLang="zh-TW" sz="2000" dirty="0">
                <a:solidFill>
                  <a:srgbClr val="89BDFF"/>
                </a:solidFill>
                <a:latin typeface="Consolas" panose="020B0609020204030204" pitchFamily="49" charset="0"/>
              </a:rPr>
              <a:t>sizeof</a:t>
            </a:r>
            <a:r>
              <a:rPr lang="zh-TW" altLang="zh-TW" sz="2000" dirty="0">
                <a:solidFill>
                  <a:schemeClr val="bg1"/>
                </a:solidFill>
                <a:latin typeface="Consolas" panose="020B0609020204030204" pitchFamily="49" charset="0"/>
              </a:rPr>
              <a:t>(</a:t>
            </a:r>
            <a:r>
              <a:rPr lang="zh-TW" altLang="zh-TW" sz="2000" dirty="0">
                <a:solidFill>
                  <a:srgbClr val="99CF50"/>
                </a:solidFill>
                <a:latin typeface="Consolas" panose="020B0609020204030204" pitchFamily="49" charset="0"/>
              </a:rPr>
              <a:t>VertexAttribute</a:t>
            </a:r>
            <a:r>
              <a:rPr kumimoji="0" lang="zh-TW" altLang="zh-TW" sz="2000" b="0" i="0" u="none" strike="noStrike" cap="none" normalizeH="0" baseline="0" dirty="0" smtClean="0">
                <a:ln>
                  <a:noFill/>
                </a:ln>
                <a:solidFill>
                  <a:srgbClr val="F8F8F8"/>
                </a:solidFill>
                <a:effectLst/>
                <a:latin typeface="Consolas" panose="020B0609020204030204" pitchFamily="49" charset="0"/>
              </a:rPr>
              <a:t>) * vertices_length, </a:t>
            </a:r>
            <a:r>
              <a:rPr kumimoji="0" lang="zh-TW" altLang="zh-TW" sz="2000" b="0" i="1" u="none" strike="noStrike" cap="none" normalizeH="0" baseline="0" dirty="0" smtClean="0">
                <a:ln>
                  <a:noFill/>
                </a:ln>
                <a:solidFill>
                  <a:srgbClr val="AEAEAE"/>
                </a:solidFill>
                <a:effectLst/>
                <a:latin typeface="Consolas" panose="020B0609020204030204" pitchFamily="49" charset="0"/>
              </a:rPr>
              <a:t>// size of the data set</a:t>
            </a:r>
            <a:endParaRPr kumimoji="0" lang="en-US" altLang="zh-TW" sz="2000" b="0" i="1" u="none" strike="noStrike" cap="none" normalizeH="0" baseline="0" dirty="0" smtClean="0">
              <a:ln>
                <a:noFill/>
              </a:ln>
              <a:solidFill>
                <a:srgbClr val="AEAEAE"/>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F8F8F8"/>
                </a:solidFill>
                <a:latin typeface="Consolas" panose="020B0609020204030204" pitchFamily="49" charset="0"/>
              </a:rPr>
              <a:t>	</a:t>
            </a:r>
            <a:r>
              <a:rPr kumimoji="0" lang="zh-TW" altLang="zh-TW" sz="2000" b="0" i="0" u="none" strike="noStrike" cap="none" normalizeH="0" baseline="0" dirty="0" smtClean="0">
                <a:ln>
                  <a:noFill/>
                </a:ln>
                <a:solidFill>
                  <a:srgbClr val="F8F8F8"/>
                </a:solidFill>
                <a:effectLst/>
                <a:latin typeface="Consolas" panose="020B0609020204030204" pitchFamily="49" charset="0"/>
              </a:rPr>
              <a:t>vertices,</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F8F8F8"/>
                </a:solidFill>
                <a:latin typeface="Consolas" panose="020B0609020204030204" pitchFamily="49" charset="0"/>
              </a:rPr>
              <a:t>	</a:t>
            </a:r>
            <a:r>
              <a:rPr lang="zh-TW" altLang="zh-TW" sz="2000" dirty="0">
                <a:solidFill>
                  <a:srgbClr val="99CF50"/>
                </a:solidFill>
                <a:latin typeface="Consolas" panose="020B0609020204030204" pitchFamily="49" charset="0"/>
              </a:rPr>
              <a:t>GL_STATIC_DRAW</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en-US" sz="2000" b="0" i="0" u="none" strike="noStrike" cap="none" normalizeH="0" baseline="0" dirty="0" smtClean="0">
                <a:ln>
                  <a:noFill/>
                </a:ln>
                <a:solidFill>
                  <a:srgbClr val="F8F8F8"/>
                </a:solidFill>
                <a:effectLst/>
                <a:latin typeface="Consolas" panose="020B0609020204030204" pitchFamily="49" charset="0"/>
              </a:rPr>
              <a:t>      </a:t>
            </a:r>
            <a:r>
              <a:rPr lang="en-US" altLang="zh-TW" sz="2000" i="1" dirty="0">
                <a:solidFill>
                  <a:srgbClr val="AEAEAE"/>
                </a:solidFill>
                <a:latin typeface="Consolas" panose="020B0609020204030204" pitchFamily="49" charset="0"/>
              </a:rPr>
              <a:t>//GL_STREAM_DRAW, GL_DYNAMIC_DRAW</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89BDFF"/>
                </a:solidFill>
                <a:effectLst/>
                <a:latin typeface="Consolas" panose="020B0609020204030204" pitchFamily="49" charset="0"/>
              </a:rPr>
              <a:t>glEnableVertexAttribArray</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kumimoji="0" lang="zh-TW" altLang="zh-TW" sz="2000" b="1" i="0" u="none" strike="noStrike" cap="none" normalizeH="0" baseline="0" dirty="0" smtClean="0">
                <a:ln>
                  <a:noFill/>
                </a:ln>
                <a:solidFill>
                  <a:schemeClr val="accent2">
                    <a:lumMod val="60000"/>
                    <a:lumOff val="40000"/>
                  </a:schemeClr>
                </a:solidFill>
                <a:effectLst/>
                <a:latin typeface="Consolas" panose="020B0609020204030204" pitchFamily="49" charset="0"/>
              </a:rPr>
              <a:t>0</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kumimoji="0" lang="zh-TW" altLang="en-US"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1" u="none" strike="noStrike" cap="none" normalizeH="0" baseline="0" dirty="0" smtClean="0">
                <a:ln>
                  <a:noFill/>
                </a:ln>
                <a:solidFill>
                  <a:srgbClr val="AEAEAE"/>
                </a:solidFill>
                <a:effectLst/>
                <a:latin typeface="Consolas" panose="020B0609020204030204" pitchFamily="49" charset="0"/>
              </a:rPr>
              <a:t>// index in vertex shader</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89BDFF"/>
                </a:solidFill>
                <a:effectLst/>
                <a:latin typeface="Consolas" panose="020B0609020204030204" pitchFamily="49" charset="0"/>
              </a:rPr>
              <a:t>glVertexAttribPointer</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kumimoji="0" lang="zh-TW" altLang="zh-TW" sz="2000" b="1" i="0" u="none" strike="noStrike" cap="none" normalizeH="0" baseline="0" dirty="0" smtClean="0">
                <a:ln>
                  <a:noFill/>
                </a:ln>
                <a:solidFill>
                  <a:schemeClr val="accent2">
                    <a:lumMod val="60000"/>
                    <a:lumOff val="40000"/>
                  </a:schemeClr>
                </a:solidFill>
                <a:effectLst/>
                <a:latin typeface="Consolas" panose="020B0609020204030204" pitchFamily="49" charset="0"/>
              </a:rPr>
              <a:t>0</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en-US" sz="2000" b="0" i="0" u="none" strike="noStrike" cap="none" normalizeH="0" baseline="0" dirty="0" smtClean="0">
                <a:ln>
                  <a:noFill/>
                </a:ln>
                <a:solidFill>
                  <a:srgbClr val="F8F8F8"/>
                </a:solidFill>
                <a:effectLst/>
                <a:latin typeface="Consolas" panose="020B0609020204030204" pitchFamily="49" charset="0"/>
              </a:rPr>
              <a:t>     </a:t>
            </a:r>
            <a:r>
              <a:rPr lang="zh-TW" altLang="zh-TW" sz="2000" i="1" dirty="0" smtClean="0">
                <a:solidFill>
                  <a:srgbClr val="AEAEAE"/>
                </a:solidFill>
                <a:latin typeface="Consolas" panose="020B0609020204030204" pitchFamily="49" charset="0"/>
              </a:rPr>
              <a:t>/</a:t>
            </a:r>
            <a:r>
              <a:rPr lang="zh-TW" altLang="zh-TW" sz="2000" i="1" dirty="0">
                <a:solidFill>
                  <a:srgbClr val="AEAEAE"/>
                </a:solidFill>
                <a:latin typeface="Consolas" panose="020B0609020204030204" pitchFamily="49" charset="0"/>
              </a:rPr>
              <a:t>/ same as above </a:t>
            </a:r>
            <a:endParaRPr lang="en-US" altLang="zh-TW" sz="2000" i="1" dirty="0">
              <a:solidFill>
                <a:srgbClr val="AEAEAE"/>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0" u="none" strike="noStrike" cap="none" normalizeH="0" baseline="0" dirty="0" smtClean="0">
                <a:ln>
                  <a:noFill/>
                </a:ln>
                <a:solidFill>
                  <a:srgbClr val="F8F8F8"/>
                </a:solidFill>
                <a:effectLst/>
                <a:latin typeface="Consolas" panose="020B0609020204030204" pitchFamily="49" charset="0"/>
              </a:rPr>
              <a:t>3, </a:t>
            </a:r>
            <a:r>
              <a:rPr kumimoji="0" lang="zh-TW" altLang="en-US" sz="2000" b="0" i="0" u="none" strike="noStrike" cap="none" normalizeH="0" baseline="0" dirty="0" smtClean="0">
                <a:ln>
                  <a:noFill/>
                </a:ln>
                <a:solidFill>
                  <a:srgbClr val="F8F8F8"/>
                </a:solidFill>
                <a:effectLst/>
                <a:latin typeface="Consolas" panose="020B0609020204030204" pitchFamily="49" charset="0"/>
              </a:rPr>
              <a:t>                    </a:t>
            </a:r>
            <a:r>
              <a:rPr lang="zh-TW" altLang="zh-TW" sz="2000" i="1" dirty="0" smtClean="0">
                <a:solidFill>
                  <a:srgbClr val="AEAEAE"/>
                </a:solidFill>
                <a:latin typeface="Consolas" panose="020B0609020204030204" pitchFamily="49" charset="0"/>
              </a:rPr>
              <a:t>/</a:t>
            </a:r>
            <a:r>
              <a:rPr lang="zh-TW" altLang="zh-TW" sz="2000" i="1" dirty="0">
                <a:solidFill>
                  <a:srgbClr val="AEAEAE"/>
                </a:solidFill>
                <a:latin typeface="Consolas" panose="020B0609020204030204" pitchFamily="49" charset="0"/>
              </a:rPr>
              <a:t>/ # of components ex: (x,y,z) </a:t>
            </a:r>
            <a:endParaRPr lang="en-US" altLang="zh-TW" sz="2000" i="1" dirty="0">
              <a:solidFill>
                <a:srgbClr val="AEAEAE"/>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smtClean="0">
                <a:ln>
                  <a:noFill/>
                </a:ln>
                <a:solidFill>
                  <a:srgbClr val="F8F8F8"/>
                </a:solidFill>
                <a:effectLst/>
                <a:latin typeface="Consolas" panose="020B0609020204030204" pitchFamily="49" charset="0"/>
              </a:rPr>
              <a:t>	</a:t>
            </a:r>
            <a:r>
              <a:rPr lang="zh-TW" altLang="zh-TW" sz="2000" dirty="0">
                <a:solidFill>
                  <a:srgbClr val="99CF50"/>
                </a:solidFill>
                <a:latin typeface="Consolas" panose="020B0609020204030204" pitchFamily="49" charset="0"/>
              </a:rPr>
              <a:t>GL_FLOAT</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en-US"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1" u="none" strike="noStrike" cap="none" normalizeH="0" baseline="0" dirty="0" smtClean="0">
                <a:ln>
                  <a:noFill/>
                </a:ln>
                <a:solidFill>
                  <a:srgbClr val="AEAEAE"/>
                </a:solidFill>
                <a:effectLst/>
                <a:latin typeface="Consolas" panose="020B0609020204030204" pitchFamily="49" charset="0"/>
              </a:rPr>
              <a:t>// type of components</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eaLnBrk="0" fontAlgn="base" hangingPunct="0">
              <a:spcBef>
                <a:spcPct val="0"/>
              </a:spcBef>
              <a:spcAft>
                <a:spcPct val="0"/>
              </a:spcAft>
            </a:pPr>
            <a:r>
              <a:rPr kumimoji="0" lang="en-US" altLang="zh-TW" sz="2000" b="0" i="0" u="none" strike="noStrike" cap="none" normalizeH="0" baseline="0" dirty="0" smtClean="0">
                <a:ln>
                  <a:noFill/>
                </a:ln>
                <a:solidFill>
                  <a:srgbClr val="F8F8F8"/>
                </a:solidFill>
                <a:effectLst/>
                <a:latin typeface="Consolas" panose="020B0609020204030204" pitchFamily="49" charset="0"/>
              </a:rPr>
              <a:t>	</a:t>
            </a:r>
            <a:r>
              <a:rPr lang="zh-TW" altLang="zh-TW" sz="2000" dirty="0">
                <a:solidFill>
                  <a:srgbClr val="99CF50"/>
                </a:solidFill>
                <a:latin typeface="Consolas" panose="020B0609020204030204" pitchFamily="49" charset="0"/>
              </a:rPr>
              <a:t>GL_FALSE</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en-US"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en-US" sz="2000" b="0" i="0" u="none" strike="noStrike" cap="none" normalizeH="0" baseline="0" dirty="0" smtClean="0">
                <a:ln>
                  <a:noFill/>
                </a:ln>
                <a:solidFill>
                  <a:srgbClr val="F8F8F8"/>
                </a:solidFill>
                <a:effectLst/>
                <a:latin typeface="Consolas" panose="020B0609020204030204" pitchFamily="49" charset="0"/>
              </a:rPr>
              <a:t>   </a:t>
            </a:r>
            <a:r>
              <a:rPr lang="zh-TW" altLang="zh-TW" sz="2000" i="1" dirty="0">
                <a:solidFill>
                  <a:srgbClr val="AEAEAE"/>
                </a:solidFill>
                <a:latin typeface="Consolas" panose="020B0609020204030204" pitchFamily="49" charset="0"/>
              </a:rPr>
              <a:t>// </a:t>
            </a:r>
            <a:r>
              <a:rPr lang="en-US" altLang="zh-TW" sz="2000" i="1" dirty="0" smtClean="0">
                <a:solidFill>
                  <a:srgbClr val="AEAEAE"/>
                </a:solidFill>
                <a:latin typeface="Consolas" panose="020B0609020204030204" pitchFamily="49" charset="0"/>
              </a:rPr>
              <a:t>should normalize or not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0" u="none" strike="noStrike" cap="none" normalizeH="0" baseline="0" dirty="0" smtClean="0">
                <a:ln>
                  <a:noFill/>
                </a:ln>
                <a:solidFill>
                  <a:srgbClr val="F8F8F8"/>
                </a:solidFill>
                <a:effectLst/>
                <a:latin typeface="Consolas" panose="020B0609020204030204" pitchFamily="49" charset="0"/>
              </a:rPr>
              <a:t>sizeof(</a:t>
            </a:r>
            <a:r>
              <a:rPr lang="zh-TW" altLang="zh-TW" sz="2000" dirty="0">
                <a:solidFill>
                  <a:srgbClr val="99CF50"/>
                </a:solidFill>
                <a:latin typeface="Consolas" panose="020B0609020204030204" pitchFamily="49" charset="0"/>
              </a:rPr>
              <a:t>VertexAttribute</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en-US"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1" u="none" strike="noStrike" cap="none" normalizeH="0" baseline="0" dirty="0" smtClean="0">
                <a:ln>
                  <a:noFill/>
                </a:ln>
                <a:solidFill>
                  <a:srgbClr val="AEAEAE"/>
                </a:solidFill>
                <a:effectLst/>
                <a:latin typeface="Consolas" panose="020B0609020204030204" pitchFamily="49" charset="0"/>
              </a:rPr>
              <a:t>// stride</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lang="zh-TW" altLang="zh-TW" sz="2000" dirty="0">
                <a:solidFill>
                  <a:srgbClr val="99CF50"/>
                </a:solidFill>
                <a:latin typeface="Consolas" panose="020B0609020204030204" pitchFamily="49" charset="0"/>
              </a:rPr>
              <a:t>void</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lang="zh-TW" altLang="zh-TW" sz="2000" dirty="0">
                <a:solidFill>
                  <a:schemeClr val="bg1"/>
                </a:solidFill>
                <a:latin typeface="Consolas" panose="020B0609020204030204" pitchFamily="49" charset="0"/>
              </a:rPr>
              <a:t>(</a:t>
            </a:r>
            <a:r>
              <a:rPr lang="zh-TW" altLang="zh-TW" sz="2000" dirty="0">
                <a:solidFill>
                  <a:srgbClr val="89BDFF"/>
                </a:solidFill>
                <a:latin typeface="Consolas" panose="020B0609020204030204" pitchFamily="49" charset="0"/>
              </a:rPr>
              <a:t>offsetof</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lang="zh-TW" altLang="zh-TW" sz="2000" dirty="0">
                <a:solidFill>
                  <a:srgbClr val="99CF50"/>
                </a:solidFill>
                <a:latin typeface="Consolas" panose="020B0609020204030204" pitchFamily="49" charset="0"/>
              </a:rPr>
              <a:t>VertexAttribute</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i="0" u="none" strike="noStrike" cap="none" normalizeH="0" baseline="0" dirty="0" smtClean="0">
                <a:ln>
                  <a:noFill/>
                </a:ln>
                <a:solidFill>
                  <a:schemeClr val="bg1"/>
                </a:solidFill>
                <a:effectLst/>
                <a:latin typeface="Consolas" panose="020B0609020204030204" pitchFamily="49" charset="0"/>
              </a:rPr>
              <a:t>position</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1" u="none" strike="noStrike" cap="none" normalizeH="0" baseline="0" dirty="0" smtClean="0">
                <a:ln>
                  <a:noFill/>
                </a:ln>
                <a:solidFill>
                  <a:srgbClr val="AEAEAE"/>
                </a:solidFill>
                <a:effectLst/>
                <a:latin typeface="Consolas" panose="020B0609020204030204" pitchFamily="49" charset="0"/>
              </a:rPr>
              <a:t>// offset</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kumimoji="0" lang="zh-TW" altLang="zh-TW" sz="2000" b="0" i="0" u="none" strike="noStrike" cap="none" normalizeH="0" baseline="0" dirty="0" smtClean="0">
                <a:ln>
                  <a:noFill/>
                </a:ln>
                <a:solidFill>
                  <a:schemeClr val="tx1"/>
                </a:solidFill>
                <a:effectLst/>
              </a:rPr>
              <a:t> </a:t>
            </a: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6996701" y="365125"/>
            <a:ext cx="5014193" cy="1846659"/>
          </a:xfrm>
          <a:prstGeom prst="rect">
            <a:avLst/>
          </a:prstGeom>
          <a:solidFill>
            <a:srgbClr val="00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zh-TW" sz="2000" i="1" dirty="0">
                <a:solidFill>
                  <a:srgbClr val="AEAEAE"/>
                </a:solidFill>
                <a:latin typeface="Consolas" panose="020B0609020204030204" pitchFamily="49" charset="0"/>
              </a:rPr>
              <a:t>/* in vertex </a:t>
            </a:r>
            <a:r>
              <a:rPr lang="en-US" altLang="zh-TW" sz="2000" i="1" dirty="0" err="1">
                <a:solidFill>
                  <a:srgbClr val="AEAEAE"/>
                </a:solidFill>
                <a:latin typeface="Consolas" panose="020B0609020204030204" pitchFamily="49" charset="0"/>
              </a:rPr>
              <a:t>shader</a:t>
            </a:r>
            <a:r>
              <a:rPr lang="en-US" altLang="zh-TW" sz="2000" i="1" dirty="0">
                <a:solidFill>
                  <a:srgbClr val="AEAEAE"/>
                </a:solidFill>
                <a:latin typeface="Consolas" panose="020B0609020204030204" pitchFamily="49" charset="0"/>
              </a:rPr>
              <a:t> </a:t>
            </a:r>
            <a:r>
              <a:rPr lang="en-US" altLang="zh-TW" sz="2000" i="1" dirty="0" smtClean="0">
                <a:solidFill>
                  <a:srgbClr val="AEAEAE"/>
                </a:solidFill>
                <a:latin typeface="Consolas" panose="020B0609020204030204" pitchFamily="49" charset="0"/>
              </a:rPr>
              <a:t>*/</a:t>
            </a:r>
            <a:endParaRPr lang="en-US" altLang="zh-TW" sz="2000" dirty="0" smtClean="0">
              <a:solidFill>
                <a:srgbClr val="AEAEAE"/>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zh-TW" sz="2000" dirty="0" smtClean="0">
                <a:solidFill>
                  <a:srgbClr val="AEAEAE"/>
                </a:solidFill>
                <a:latin typeface="Consolas" panose="020B0609020204030204" pitchFamily="49" charset="0"/>
              </a:rPr>
              <a:t>#</a:t>
            </a:r>
            <a:r>
              <a:rPr lang="zh-TW" altLang="zh-TW" sz="2000" dirty="0">
                <a:solidFill>
                  <a:srgbClr val="AEAEAE"/>
                </a:solidFill>
                <a:latin typeface="Consolas" panose="020B0609020204030204" pitchFamily="49" charset="0"/>
              </a:rPr>
              <a:t>version </a:t>
            </a:r>
            <a:r>
              <a:rPr lang="zh-TW" altLang="zh-TW" sz="2000" dirty="0" smtClean="0">
                <a:solidFill>
                  <a:srgbClr val="AEAEAE"/>
                </a:solidFill>
                <a:latin typeface="Consolas" panose="020B0609020204030204" pitchFamily="49" charset="0"/>
              </a:rPr>
              <a:t>4</a:t>
            </a:r>
            <a:r>
              <a:rPr lang="en-US" altLang="zh-TW" sz="2000" dirty="0" smtClean="0">
                <a:solidFill>
                  <a:srgbClr val="AEAEAE"/>
                </a:solidFill>
                <a:latin typeface="Consolas" panose="020B0609020204030204" pitchFamily="49" charset="0"/>
              </a:rPr>
              <a:t>0</a:t>
            </a:r>
            <a:r>
              <a:rPr lang="zh-TW" altLang="zh-TW" sz="2000" dirty="0" smtClean="0">
                <a:solidFill>
                  <a:srgbClr val="AEAEAE"/>
                </a:solidFill>
                <a:latin typeface="Consolas" panose="020B0609020204030204" pitchFamily="49" charset="0"/>
              </a:rPr>
              <a:t>0</a:t>
            </a:r>
            <a:endParaRPr lang="en-US" altLang="zh-TW" sz="2000" dirty="0">
              <a:solidFill>
                <a:srgbClr val="AEAEAE"/>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chemeClr val="bg1"/>
                </a:solidFill>
                <a:effectLst/>
                <a:latin typeface="Consolas" panose="020B0609020204030204" pitchFamily="49" charset="0"/>
              </a:rPr>
              <a:t>layout</a:t>
            </a:r>
            <a:r>
              <a:rPr kumimoji="0" lang="zh-TW" altLang="zh-TW" sz="2000" b="0" i="0" u="none" strike="noStrike" cap="none" normalizeH="0" baseline="0" dirty="0" smtClean="0">
                <a:ln>
                  <a:noFill/>
                </a:ln>
                <a:solidFill>
                  <a:srgbClr val="F8F8F8"/>
                </a:solidFill>
                <a:effectLst/>
                <a:latin typeface="Consolas" panose="020B0609020204030204" pitchFamily="49" charset="0"/>
              </a:rPr>
              <a:t>(location = </a:t>
            </a:r>
            <a:r>
              <a:rPr kumimoji="0" lang="zh-TW" altLang="zh-TW" sz="2000" b="1" i="0" u="none" strike="noStrike" cap="none" normalizeH="0" baseline="0" dirty="0" smtClean="0">
                <a:ln>
                  <a:noFill/>
                </a:ln>
                <a:solidFill>
                  <a:schemeClr val="accent2">
                    <a:lumMod val="60000"/>
                    <a:lumOff val="40000"/>
                  </a:schemeClr>
                </a:solidFill>
                <a:effectLst/>
                <a:latin typeface="Consolas" panose="020B0609020204030204" pitchFamily="49" charset="0"/>
              </a:rPr>
              <a:t>0</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lang="zh-TW" altLang="zh-TW" sz="2000" dirty="0">
                <a:solidFill>
                  <a:schemeClr val="bg1"/>
                </a:solidFill>
                <a:latin typeface="Consolas" panose="020B0609020204030204" pitchFamily="49" charset="0"/>
              </a:rPr>
              <a:t>in</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lang="zh-TW" altLang="zh-TW" sz="2000" dirty="0">
                <a:solidFill>
                  <a:srgbClr val="99CF50"/>
                </a:solidFill>
                <a:latin typeface="Consolas" panose="020B0609020204030204" pitchFamily="49" charset="0"/>
              </a:rPr>
              <a:t>vec3</a:t>
            </a:r>
            <a:r>
              <a:rPr kumimoji="0" lang="zh-TW" altLang="zh-TW" sz="2000" b="0" i="0" u="none" strike="noStrike" cap="none" normalizeH="0" baseline="0" dirty="0" smtClean="0">
                <a:ln>
                  <a:noFill/>
                </a:ln>
                <a:solidFill>
                  <a:srgbClr val="F8F8F8"/>
                </a:solidFill>
                <a:effectLst/>
                <a:latin typeface="Consolas" panose="020B0609020204030204" pitchFamily="49" charset="0"/>
              </a:rPr>
              <a:t> pos;</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99CF50"/>
                </a:solidFill>
                <a:effectLst/>
                <a:latin typeface="Consolas" panose="020B0609020204030204" pitchFamily="49" charset="0"/>
              </a:rPr>
              <a:t>void</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0" u="none" strike="noStrike" cap="none" normalizeH="0" baseline="0" dirty="0" smtClean="0">
                <a:ln>
                  <a:noFill/>
                </a:ln>
                <a:solidFill>
                  <a:srgbClr val="89BDFF"/>
                </a:solidFill>
                <a:effectLst/>
                <a:latin typeface="Consolas" panose="020B0609020204030204" pitchFamily="49" charset="0"/>
              </a:rPr>
              <a:t>main</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F8F8F8"/>
                </a:solidFill>
                <a:latin typeface="Consolas" panose="020B0609020204030204" pitchFamily="49" charset="0"/>
              </a:rPr>
              <a:t>	</a:t>
            </a:r>
            <a:r>
              <a:rPr kumimoji="0" lang="zh-TW" altLang="zh-TW" sz="2000" b="0" i="0" u="none" strike="noStrike" cap="none" normalizeH="0" baseline="0" dirty="0" smtClean="0">
                <a:ln>
                  <a:noFill/>
                </a:ln>
                <a:solidFill>
                  <a:srgbClr val="F8F8F8"/>
                </a:solidFill>
                <a:effectLst/>
                <a:latin typeface="Consolas" panose="020B0609020204030204" pitchFamily="49" charset="0"/>
              </a:rPr>
              <a:t>gl_Position = vec4(pos, 1.0);</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0" eaLnBrk="0" fontAlgn="base" hangingPunct="0">
              <a:spcBef>
                <a:spcPct val="0"/>
              </a:spcBef>
              <a:spcAft>
                <a:spcPct val="0"/>
              </a:spcAft>
            </a:pPr>
            <a:r>
              <a:rPr kumimoji="0" lang="zh-TW" altLang="zh-TW" sz="2000" b="0" i="0" u="none" strike="noStrike" cap="none" normalizeH="0" baseline="0" dirty="0" smtClean="0">
                <a:ln>
                  <a:noFill/>
                </a:ln>
                <a:solidFill>
                  <a:srgbClr val="F8F8F8"/>
                </a:solidFill>
                <a:effectLst/>
                <a:latin typeface="Consolas" panose="020B0609020204030204" pitchFamily="49" charset="0"/>
              </a:rPr>
              <a:t>}</a:t>
            </a: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1389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Connection: VAO</a:t>
            </a:r>
            <a:endParaRPr lang="zh-TW" altLang="en-US" dirty="0"/>
          </a:p>
        </p:txBody>
      </p:sp>
      <p:sp>
        <p:nvSpPr>
          <p:cNvPr id="3" name="內容版面配置區 2"/>
          <p:cNvSpPr>
            <a:spLocks noGrp="1"/>
          </p:cNvSpPr>
          <p:nvPr>
            <p:ph idx="1"/>
          </p:nvPr>
        </p:nvSpPr>
        <p:spPr/>
        <p:txBody>
          <a:bodyPr/>
          <a:lstStyle/>
          <a:p>
            <a:r>
              <a:rPr lang="en-US" altLang="zh-TW" dirty="0" smtClean="0"/>
              <a:t>VAO: Vertex Array Object</a:t>
            </a:r>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226" y="2510296"/>
            <a:ext cx="5361905" cy="3666667"/>
          </a:xfrm>
          <a:prstGeom prst="rect">
            <a:avLst/>
          </a:prstGeom>
        </p:spPr>
      </p:pic>
    </p:spTree>
    <p:extLst>
      <p:ext uri="{BB962C8B-B14F-4D97-AF65-F5344CB8AC3E}">
        <p14:creationId xmlns:p14="http://schemas.microsoft.com/office/powerpoint/2010/main" val="2178882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
        <p:nvSpPr>
          <p:cNvPr id="4" name="Rectangle 1"/>
          <p:cNvSpPr>
            <a:spLocks noChangeArrowheads="1"/>
          </p:cNvSpPr>
          <p:nvPr/>
        </p:nvSpPr>
        <p:spPr bwMode="auto">
          <a:xfrm>
            <a:off x="359597" y="365125"/>
            <a:ext cx="6527428" cy="6155531"/>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TW" altLang="zh-TW" sz="2000" dirty="0">
                <a:solidFill>
                  <a:srgbClr val="99CF50"/>
                </a:solidFill>
                <a:latin typeface="Consolas" panose="020B0609020204030204" pitchFamily="49" charset="0"/>
              </a:rPr>
              <a:t>GLuint</a:t>
            </a:r>
            <a:r>
              <a:rPr kumimoji="0" lang="zh-TW" altLang="zh-TW" sz="2000" b="0" i="0" u="none" strike="noStrike" cap="none" normalizeH="0" baseline="0" dirty="0" smtClean="0">
                <a:ln>
                  <a:noFill/>
                </a:ln>
                <a:solidFill>
                  <a:srgbClr val="F8F8F8"/>
                </a:solidFill>
                <a:effectLst/>
                <a:latin typeface="Consolas" panose="020B0609020204030204" pitchFamily="49" charset="0"/>
              </a:rPr>
              <a:t> vaoHandle;</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zh-TW" sz="2000" dirty="0">
                <a:solidFill>
                  <a:srgbClr val="99CF50"/>
                </a:solidFill>
                <a:latin typeface="Consolas" panose="020B0609020204030204" pitchFamily="49" charset="0"/>
              </a:rPr>
              <a:t>GLunit</a:t>
            </a:r>
            <a:r>
              <a:rPr kumimoji="0" lang="zh-TW" altLang="zh-TW" sz="2000" b="0" i="0" u="none" strike="noStrike" cap="none" normalizeH="0" baseline="0" dirty="0" smtClean="0">
                <a:ln>
                  <a:noFill/>
                </a:ln>
                <a:solidFill>
                  <a:srgbClr val="F8F8F8"/>
                </a:solidFill>
                <a:effectLst/>
                <a:latin typeface="Consolas" panose="020B0609020204030204" pitchFamily="49" charset="0"/>
              </a:rPr>
              <a:t> vbo_ids[</a:t>
            </a:r>
            <a:r>
              <a:rPr kumimoji="0" lang="zh-TW" altLang="zh-TW" sz="2000" b="0" i="0" u="none" strike="noStrike" cap="none" normalizeH="0" baseline="0" dirty="0" smtClean="0">
                <a:ln>
                  <a:noFill/>
                </a:ln>
                <a:solidFill>
                  <a:schemeClr val="bg1"/>
                </a:solidFill>
                <a:effectLst/>
                <a:latin typeface="Consolas" panose="020B0609020204030204" pitchFamily="49" charset="0"/>
              </a:rPr>
              <a:t>2</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99CF50"/>
                </a:solidFill>
                <a:effectLst/>
                <a:latin typeface="Consolas" panose="020B0609020204030204" pitchFamily="49" charset="0"/>
              </a:rPr>
              <a:t>void</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0" u="none" strike="noStrike" cap="none" normalizeH="0" baseline="0" dirty="0" smtClean="0">
                <a:ln>
                  <a:noFill/>
                </a:ln>
                <a:solidFill>
                  <a:srgbClr val="89BDFF"/>
                </a:solidFill>
                <a:effectLst/>
                <a:latin typeface="Consolas" panose="020B0609020204030204" pitchFamily="49" charset="0"/>
              </a:rPr>
              <a:t>init</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glGenBuffers</a:t>
            </a:r>
            <a:r>
              <a:rPr lang="zh-TW" altLang="zh-TW" sz="2000" dirty="0">
                <a:solidFill>
                  <a:srgbClr val="F8F8F8"/>
                </a:solidFill>
                <a:latin typeface="Consolas" panose="020B0609020204030204" pitchFamily="49" charset="0"/>
              </a:rPr>
              <a:t>(2, vbo_ids); </a:t>
            </a:r>
            <a:endParaRPr lang="en-US" altLang="zh-TW" sz="2000" dirty="0">
              <a:solidFill>
                <a:srgbClr val="F8F8F8"/>
              </a:solidFill>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glBindBuffer</a:t>
            </a:r>
            <a:r>
              <a:rPr lang="zh-TW" altLang="zh-TW" sz="2000" dirty="0">
                <a:solidFill>
                  <a:schemeClr val="bg1"/>
                </a:solidFill>
                <a:latin typeface="Consolas" panose="020B0609020204030204" pitchFamily="49" charset="0"/>
              </a:rPr>
              <a:t>(</a:t>
            </a:r>
            <a:r>
              <a:rPr lang="zh-TW" altLang="zh-TW" sz="2000" dirty="0">
                <a:solidFill>
                  <a:srgbClr val="99CF50"/>
                </a:solidFill>
                <a:latin typeface="Consolas" panose="020B0609020204030204" pitchFamily="49" charset="0"/>
              </a:rPr>
              <a:t>GL_ARRAY_BUFFER</a:t>
            </a:r>
            <a:r>
              <a:rPr lang="zh-TW" altLang="zh-TW" sz="2000" dirty="0">
                <a:solidFill>
                  <a:srgbClr val="F8F8F8"/>
                </a:solidFill>
                <a:latin typeface="Consolas" panose="020B0609020204030204" pitchFamily="49" charset="0"/>
              </a:rPr>
              <a:t>, vbo_ids[0]); </a:t>
            </a:r>
            <a:endParaRPr lang="en-US" altLang="zh-TW" sz="2000" dirty="0">
              <a:solidFill>
                <a:srgbClr val="F8F8F8"/>
              </a:solidFill>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glBufferData</a:t>
            </a:r>
            <a:r>
              <a:rPr lang="zh-TW" altLang="zh-TW" sz="2000" dirty="0">
                <a:solidFill>
                  <a:srgbClr val="F8F8F8"/>
                </a:solidFill>
                <a:latin typeface="Consolas" panose="020B0609020204030204" pitchFamily="49" charset="0"/>
              </a:rPr>
              <a:t>( </a:t>
            </a:r>
            <a:r>
              <a:rPr lang="zh-TW" altLang="zh-TW" sz="2000" i="1" dirty="0">
                <a:solidFill>
                  <a:srgbClr val="AEAEAE"/>
                </a:solidFill>
                <a:latin typeface="Consolas" panose="020B0609020204030204" pitchFamily="49" charset="0"/>
              </a:rPr>
              <a:t>/* ... */</a:t>
            </a:r>
            <a:r>
              <a:rPr lang="en-US" altLang="zh-TW" sz="2000" i="1" dirty="0">
                <a:solidFill>
                  <a:srgbClr val="AEAEAE"/>
                </a:solidFill>
                <a:latin typeface="Consolas" panose="020B0609020204030204" pitchFamily="49" charset="0"/>
              </a:rPr>
              <a:t> </a:t>
            </a:r>
            <a:r>
              <a:rPr lang="zh-TW" altLang="zh-TW" sz="2000" dirty="0">
                <a:solidFill>
                  <a:srgbClr val="F8F8F8"/>
                </a:solidFill>
                <a:latin typeface="Consolas" panose="020B0609020204030204" pitchFamily="49" charset="0"/>
              </a:rPr>
              <a:t>); </a:t>
            </a:r>
            <a:endParaRPr lang="en-US" altLang="zh-TW" sz="2000" dirty="0">
              <a:solidFill>
                <a:srgbClr val="F8F8F8"/>
              </a:solidFill>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glBindBuffer</a:t>
            </a:r>
            <a:r>
              <a:rPr lang="zh-TW" altLang="zh-TW" sz="2000" dirty="0">
                <a:solidFill>
                  <a:schemeClr val="bg1"/>
                </a:solidFill>
                <a:latin typeface="Consolas" panose="020B0609020204030204" pitchFamily="49" charset="0"/>
              </a:rPr>
              <a:t>(</a:t>
            </a:r>
            <a:r>
              <a:rPr lang="zh-TW" altLang="zh-TW" sz="2000" dirty="0">
                <a:solidFill>
                  <a:srgbClr val="99CF50"/>
                </a:solidFill>
                <a:latin typeface="Consolas" panose="020B0609020204030204" pitchFamily="49" charset="0"/>
              </a:rPr>
              <a:t>GL_ARRAY_BUFFER</a:t>
            </a:r>
            <a:r>
              <a:rPr lang="zh-TW" altLang="zh-TW" sz="2000" dirty="0">
                <a:solidFill>
                  <a:srgbClr val="F8F8F8"/>
                </a:solidFill>
                <a:latin typeface="Consolas" panose="020B0609020204030204" pitchFamily="49" charset="0"/>
              </a:rPr>
              <a:t>, vbo_ids[1]); </a:t>
            </a:r>
            <a:endParaRPr lang="en-US" altLang="zh-TW" sz="2000" dirty="0">
              <a:solidFill>
                <a:srgbClr val="F8F8F8"/>
              </a:solidFill>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glBufferData</a:t>
            </a:r>
            <a:r>
              <a:rPr lang="zh-TW" altLang="zh-TW" sz="2000" dirty="0">
                <a:solidFill>
                  <a:srgbClr val="F8F8F8"/>
                </a:solidFill>
                <a:latin typeface="Consolas" panose="020B0609020204030204" pitchFamily="49" charset="0"/>
              </a:rPr>
              <a:t>( </a:t>
            </a:r>
            <a:r>
              <a:rPr lang="zh-TW" altLang="zh-TW" sz="2000" i="1" dirty="0">
                <a:solidFill>
                  <a:srgbClr val="AEAEAE"/>
                </a:solidFill>
                <a:latin typeface="Consolas" panose="020B0609020204030204" pitchFamily="49" charset="0"/>
              </a:rPr>
              <a:t>/* ... */</a:t>
            </a:r>
            <a:r>
              <a:rPr lang="zh-TW" altLang="zh-TW" sz="2000" dirty="0">
                <a:solidFill>
                  <a:srgbClr val="F8F8F8"/>
                </a:solidFill>
                <a:latin typeface="Consolas" panose="020B0609020204030204" pitchFamily="49" charset="0"/>
              </a:rPr>
              <a:t>);</a:t>
            </a:r>
            <a:endParaRPr lang="en-US" altLang="zh-TW" sz="2000" dirty="0">
              <a:solidFill>
                <a:srgbClr val="F8F8F8"/>
              </a:solidFill>
              <a:latin typeface="Consolas" panose="020B0609020204030204" pitchFamily="49" charset="0"/>
            </a:endParaRPr>
          </a:p>
          <a:p>
            <a:pPr lvl="1" eaLnBrk="0" fontAlgn="base" hangingPunct="0">
              <a:spcBef>
                <a:spcPct val="0"/>
              </a:spcBef>
              <a:spcAft>
                <a:spcPct val="0"/>
              </a:spcAft>
            </a:pPr>
            <a:endParaRPr lang="en-US" altLang="zh-TW" sz="2000" dirty="0" smtClean="0">
              <a:solidFill>
                <a:srgbClr val="89BDFF"/>
              </a:solidFill>
              <a:latin typeface="Consolas" panose="020B0609020204030204" pitchFamily="49" charset="0"/>
            </a:endParaRPr>
          </a:p>
          <a:p>
            <a:pPr lvl="1" eaLnBrk="0" fontAlgn="base" hangingPunct="0">
              <a:spcBef>
                <a:spcPct val="0"/>
              </a:spcBef>
              <a:spcAft>
                <a:spcPct val="0"/>
              </a:spcAft>
            </a:pPr>
            <a:r>
              <a:rPr lang="zh-TW" altLang="zh-TW" sz="2000" dirty="0" smtClean="0">
                <a:solidFill>
                  <a:srgbClr val="89BDFF"/>
                </a:solidFill>
                <a:latin typeface="Consolas" panose="020B0609020204030204" pitchFamily="49" charset="0"/>
              </a:rPr>
              <a:t>glGenVertexArrays</a:t>
            </a:r>
            <a:r>
              <a:rPr kumimoji="0" lang="zh-TW" altLang="zh-TW" sz="2000" b="0" i="0" u="none" strike="noStrike" cap="none" normalizeH="0" baseline="0" dirty="0" smtClean="0">
                <a:ln>
                  <a:noFill/>
                </a:ln>
                <a:solidFill>
                  <a:srgbClr val="F8F8F8"/>
                </a:solidFill>
                <a:effectLst/>
                <a:latin typeface="Consolas" panose="020B0609020204030204" pitchFamily="49" charset="0"/>
              </a:rPr>
              <a:t>(1,&amp;vaoHandle);</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glBindVertexArray</a:t>
            </a:r>
            <a:r>
              <a:rPr kumimoji="0" lang="zh-TW" altLang="zh-TW" sz="2000" b="0" i="0" u="none" strike="noStrike" cap="none" normalizeH="0" baseline="0" dirty="0" smtClean="0">
                <a:ln>
                  <a:noFill/>
                </a:ln>
                <a:solidFill>
                  <a:srgbClr val="F8F8F8"/>
                </a:solidFill>
                <a:effectLst/>
                <a:latin typeface="Consolas" panose="020B0609020204030204" pitchFamily="49" charset="0"/>
              </a:rPr>
              <a:t>(vaoHandle)</a:t>
            </a:r>
            <a:r>
              <a:rPr kumimoji="0" lang="en-US" altLang="zh-TW" sz="2000" b="0" i="0" u="none" strike="noStrike" cap="none" normalizeH="0" baseline="0" dirty="0" smtClean="0">
                <a:ln>
                  <a:noFill/>
                </a:ln>
                <a:solidFill>
                  <a:srgbClr val="F8F8F8"/>
                </a:solidFill>
                <a:effectLst/>
                <a:latin typeface="Consolas" panose="020B0609020204030204" pitchFamily="49" charset="0"/>
              </a:rPr>
              <a:t>;</a:t>
            </a:r>
          </a:p>
          <a:p>
            <a:pPr lvl="1" eaLnBrk="0" fontAlgn="base" hangingPunct="0">
              <a:spcBef>
                <a:spcPct val="0"/>
              </a:spcBef>
              <a:spcAft>
                <a:spcPct val="0"/>
              </a:spcAft>
            </a:pP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glEnableAttribArray</a:t>
            </a:r>
            <a:r>
              <a:rPr kumimoji="0" lang="zh-TW" altLang="zh-TW" sz="2000" b="0" i="0" u="none" strike="noStrike" cap="none" normalizeH="0" baseline="0" dirty="0" smtClean="0">
                <a:ln>
                  <a:noFill/>
                </a:ln>
                <a:solidFill>
                  <a:srgbClr val="F8F8F8"/>
                </a:solidFill>
                <a:effectLst/>
                <a:latin typeface="Consolas" panose="020B0609020204030204" pitchFamily="49" charset="0"/>
              </a:rPr>
              <a:t>(0);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glEnableAttribArray</a:t>
            </a:r>
            <a:r>
              <a:rPr kumimoji="0" lang="zh-TW" altLang="zh-TW" sz="2000" b="0" i="0" u="none" strike="noStrike" cap="none" normalizeH="0" baseline="0" dirty="0" smtClean="0">
                <a:ln>
                  <a:noFill/>
                </a:ln>
                <a:solidFill>
                  <a:srgbClr val="F8F8F8"/>
                </a:solidFill>
                <a:effectLst/>
                <a:latin typeface="Consolas" panose="020B0609020204030204" pitchFamily="49" charset="0"/>
              </a:rPr>
              <a:t>(1);</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glBindBuffer</a:t>
            </a:r>
            <a:r>
              <a:rPr lang="zh-TW" altLang="zh-TW" sz="2000" dirty="0">
                <a:solidFill>
                  <a:schemeClr val="bg1"/>
                </a:solidFill>
                <a:latin typeface="Consolas" panose="020B0609020204030204" pitchFamily="49" charset="0"/>
              </a:rPr>
              <a:t>(</a:t>
            </a:r>
            <a:r>
              <a:rPr lang="zh-TW" altLang="zh-TW" sz="2000" dirty="0">
                <a:solidFill>
                  <a:srgbClr val="99CF50"/>
                </a:solidFill>
                <a:latin typeface="Consolas" panose="020B0609020204030204" pitchFamily="49" charset="0"/>
              </a:rPr>
              <a:t>GL_ARRAY_BUFFER</a:t>
            </a:r>
            <a:r>
              <a:rPr kumimoji="0" lang="zh-TW" altLang="zh-TW" sz="2000" b="0" i="0" u="none" strike="noStrike" cap="none" normalizeH="0" baseline="0" dirty="0" smtClean="0">
                <a:ln>
                  <a:noFill/>
                </a:ln>
                <a:solidFill>
                  <a:srgbClr val="F8F8F8"/>
                </a:solidFill>
                <a:effectLst/>
                <a:latin typeface="Consolas" panose="020B0609020204030204" pitchFamily="49" charset="0"/>
              </a:rPr>
              <a:t>, vbo_ids[0]);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glVertexAttribPointer</a:t>
            </a:r>
            <a:r>
              <a:rPr kumimoji="0" lang="zh-TW" altLang="zh-TW" sz="2000" b="0" i="0" u="none" strike="noStrike" cap="none" normalizeH="0" baseline="0" dirty="0" smtClean="0">
                <a:ln>
                  <a:noFill/>
                </a:ln>
                <a:solidFill>
                  <a:srgbClr val="F8F8F8"/>
                </a:solidFill>
                <a:effectLst/>
                <a:latin typeface="Consolas" panose="020B0609020204030204" pitchFamily="49" charset="0"/>
              </a:rPr>
              <a:t>(0, </a:t>
            </a:r>
            <a:r>
              <a:rPr lang="zh-TW" altLang="zh-TW" sz="2000" i="1" dirty="0">
                <a:solidFill>
                  <a:srgbClr val="AEAEAE"/>
                </a:solidFill>
                <a:latin typeface="Consolas" panose="020B0609020204030204" pitchFamily="49" charset="0"/>
              </a:rPr>
              <a:t>/* ... */ </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glBindBuffer</a:t>
            </a:r>
            <a:r>
              <a:rPr lang="zh-TW" altLang="zh-TW" sz="2000" dirty="0">
                <a:solidFill>
                  <a:schemeClr val="bg1"/>
                </a:solidFill>
                <a:latin typeface="Consolas" panose="020B0609020204030204" pitchFamily="49" charset="0"/>
              </a:rPr>
              <a:t>(</a:t>
            </a:r>
            <a:r>
              <a:rPr lang="zh-TW" altLang="zh-TW" sz="2000" dirty="0">
                <a:solidFill>
                  <a:srgbClr val="99CF50"/>
                </a:solidFill>
                <a:latin typeface="Consolas" panose="020B0609020204030204" pitchFamily="49" charset="0"/>
              </a:rPr>
              <a:t>GL_ARRAY_BUFFER</a:t>
            </a:r>
            <a:r>
              <a:rPr kumimoji="0" lang="zh-TW" altLang="zh-TW" sz="2000" b="0" i="0" u="none" strike="noStrike" cap="none" normalizeH="0" baseline="0" dirty="0" smtClean="0">
                <a:ln>
                  <a:noFill/>
                </a:ln>
                <a:solidFill>
                  <a:srgbClr val="F8F8F8"/>
                </a:solidFill>
                <a:effectLst/>
                <a:latin typeface="Consolas" panose="020B0609020204030204" pitchFamily="49" charset="0"/>
              </a:rPr>
              <a:t>, vbo_ids[1]);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glVertexAttribPointer</a:t>
            </a:r>
            <a:r>
              <a:rPr kumimoji="0" lang="zh-TW" altLang="zh-TW" sz="2000" b="0" i="0" u="none" strike="noStrike" cap="none" normalizeH="0" baseline="0" dirty="0" smtClean="0">
                <a:ln>
                  <a:noFill/>
                </a:ln>
                <a:solidFill>
                  <a:srgbClr val="F8F8F8"/>
                </a:solidFill>
                <a:effectLst/>
                <a:latin typeface="Consolas" panose="020B0609020204030204" pitchFamily="49" charset="0"/>
              </a:rPr>
              <a:t>(1, </a:t>
            </a:r>
            <a:r>
              <a:rPr lang="zh-TW" altLang="zh-TW" sz="2000" i="1" dirty="0">
                <a:solidFill>
                  <a:srgbClr val="AEAEAE"/>
                </a:solidFill>
                <a:latin typeface="Consolas" panose="020B0609020204030204" pitchFamily="49" charset="0"/>
              </a:rPr>
              <a:t>/* ... */ </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kumimoji="0" lang="zh-TW" altLang="zh-TW" sz="2000" b="0" i="0" u="none" strike="noStrike" cap="none" normalizeH="0" baseline="0" dirty="0" smtClean="0">
                <a:ln>
                  <a:noFill/>
                </a:ln>
                <a:solidFill>
                  <a:schemeClr val="tx1"/>
                </a:solidFill>
                <a:effectLst/>
              </a:rPr>
              <a:t> </a:t>
            </a: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7112193" y="1228333"/>
            <a:ext cx="5116785" cy="430887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99CF50"/>
                </a:solidFill>
                <a:effectLst/>
                <a:latin typeface="Consolas" panose="020B0609020204030204" pitchFamily="49" charset="0"/>
              </a:rPr>
              <a:t>void</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0" u="none" strike="noStrike" cap="none" normalizeH="0" baseline="0" dirty="0" smtClean="0">
                <a:ln>
                  <a:noFill/>
                </a:ln>
                <a:solidFill>
                  <a:srgbClr val="89BDFF"/>
                </a:solidFill>
                <a:effectLst/>
                <a:latin typeface="Consolas" panose="020B0609020204030204" pitchFamily="49" charset="0"/>
              </a:rPr>
              <a:t>display</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en-US" altLang="zh-TW" sz="2000" dirty="0" err="1">
                <a:solidFill>
                  <a:srgbClr val="89BDFF"/>
                </a:solidFill>
                <a:latin typeface="Consolas" panose="020B0609020204030204" pitchFamily="49" charset="0"/>
              </a:rPr>
              <a:t>glUseProgram</a:t>
            </a:r>
            <a:r>
              <a:rPr lang="en-US" altLang="zh-TW" sz="2000" dirty="0">
                <a:solidFill>
                  <a:schemeClr val="bg1"/>
                </a:solidFill>
                <a:latin typeface="Consolas" panose="020B0609020204030204" pitchFamily="49" charset="0"/>
              </a:rPr>
              <a:t>(program</a:t>
            </a:r>
            <a:r>
              <a:rPr lang="en-US" altLang="zh-TW" sz="2000" dirty="0" smtClean="0">
                <a:solidFill>
                  <a:srgbClr val="F8F8F8"/>
                </a:solidFill>
                <a:latin typeface="Consolas" panose="020B0609020204030204" pitchFamily="49" charset="0"/>
              </a:rPr>
              <a:t>);</a:t>
            </a:r>
          </a:p>
          <a:p>
            <a:pPr lvl="1" eaLnBrk="0" fontAlgn="base" hangingPunct="0">
              <a:spcBef>
                <a:spcPct val="0"/>
              </a:spcBef>
              <a:spcAft>
                <a:spcPct val="0"/>
              </a:spcAft>
            </a:pPr>
            <a:endParaRPr lang="en-US" altLang="zh-TW" sz="2000" dirty="0">
              <a:solidFill>
                <a:srgbClr val="F8F8F8"/>
              </a:solidFill>
              <a:latin typeface="Consolas" panose="020B0609020204030204" pitchFamily="49" charset="0"/>
            </a:endParaRPr>
          </a:p>
          <a:p>
            <a:pPr lvl="1" eaLnBrk="0" fontAlgn="base" hangingPunct="0">
              <a:spcBef>
                <a:spcPct val="0"/>
              </a:spcBef>
              <a:spcAft>
                <a:spcPct val="0"/>
              </a:spcAft>
            </a:pPr>
            <a:r>
              <a:rPr lang="zh-TW" altLang="zh-TW" sz="2000" dirty="0" smtClean="0">
                <a:solidFill>
                  <a:srgbClr val="89BDFF"/>
                </a:solidFill>
                <a:latin typeface="Consolas" panose="020B0609020204030204" pitchFamily="49" charset="0"/>
              </a:rPr>
              <a:t>glBindVertexArray</a:t>
            </a:r>
            <a:r>
              <a:rPr kumimoji="0" lang="zh-TW" altLang="zh-TW" sz="2000" b="0" i="0" u="none" strike="noStrike" cap="none" normalizeH="0" baseline="0" dirty="0" smtClean="0">
                <a:ln>
                  <a:noFill/>
                </a:ln>
                <a:solidFill>
                  <a:srgbClr val="F8F8F8"/>
                </a:solidFill>
                <a:effectLst/>
                <a:latin typeface="Consolas" panose="020B0609020204030204" pitchFamily="49" charset="0"/>
              </a:rPr>
              <a:t>(vaoHandle);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endParaRPr lang="en-US" altLang="zh-TW" sz="2000" i="1" dirty="0" smtClean="0">
              <a:solidFill>
                <a:srgbClr val="AEAEAE"/>
              </a:solidFill>
              <a:latin typeface="Consolas" panose="020B0609020204030204" pitchFamily="49" charset="0"/>
            </a:endParaRPr>
          </a:p>
          <a:p>
            <a:pPr lvl="1" eaLnBrk="0" fontAlgn="base" hangingPunct="0">
              <a:spcBef>
                <a:spcPct val="0"/>
              </a:spcBef>
              <a:spcAft>
                <a:spcPct val="0"/>
              </a:spcAft>
            </a:pPr>
            <a:r>
              <a:rPr lang="zh-TW" altLang="zh-TW" sz="2000" i="1" dirty="0" smtClean="0">
                <a:solidFill>
                  <a:srgbClr val="AEAEAE"/>
                </a:solidFill>
                <a:latin typeface="Consolas" panose="020B0609020204030204" pitchFamily="49" charset="0"/>
              </a:rPr>
              <a:t>/</a:t>
            </a:r>
            <a:r>
              <a:rPr lang="zh-TW" altLang="zh-TW" sz="2000" i="1" dirty="0">
                <a:solidFill>
                  <a:srgbClr val="AEAEAE"/>
                </a:solidFill>
                <a:latin typeface="Consolas" panose="020B0609020204030204" pitchFamily="49" charset="0"/>
              </a:rPr>
              <a:t>* draw objects with the </a:t>
            </a:r>
            <a:r>
              <a:rPr lang="en-US" altLang="zh-TW" sz="2000" i="1" dirty="0" smtClean="0">
                <a:solidFill>
                  <a:srgbClr val="AEAEAE"/>
                </a:solidFill>
                <a:latin typeface="Consolas" panose="020B0609020204030204" pitchFamily="49" charset="0"/>
              </a:rPr>
              <a:t>VAO</a:t>
            </a:r>
            <a:r>
              <a:rPr lang="zh-TW" altLang="zh-TW" sz="2000" i="1" dirty="0" smtClean="0">
                <a:solidFill>
                  <a:srgbClr val="AEAEAE"/>
                </a:solidFill>
                <a:latin typeface="Consolas" panose="020B0609020204030204" pitchFamily="49" charset="0"/>
              </a:rPr>
              <a:t> </a:t>
            </a:r>
            <a:r>
              <a:rPr lang="zh-TW" altLang="zh-TW" sz="2000" i="1" dirty="0">
                <a:solidFill>
                  <a:srgbClr val="AEAEAE"/>
                </a:solidFill>
                <a:latin typeface="Consolas" panose="020B0609020204030204" pitchFamily="49" charset="0"/>
              </a:rPr>
              <a:t>*</a:t>
            </a:r>
            <a:r>
              <a:rPr lang="zh-TW" altLang="zh-TW" sz="2000" i="1" dirty="0" smtClean="0">
                <a:solidFill>
                  <a:srgbClr val="AEAEAE"/>
                </a:solidFill>
                <a:latin typeface="Consolas" panose="020B0609020204030204" pitchFamily="49" charset="0"/>
              </a:rPr>
              <a:t>/</a:t>
            </a:r>
            <a:endParaRPr lang="en-US" altLang="zh-TW" sz="2000" i="1" dirty="0" smtClean="0">
              <a:solidFill>
                <a:srgbClr val="AEAEAE"/>
              </a:solidFill>
              <a:latin typeface="Consolas" panose="020B0609020204030204" pitchFamily="49" charset="0"/>
            </a:endParaRPr>
          </a:p>
          <a:p>
            <a:pPr lvl="1" eaLnBrk="0" fontAlgn="base" hangingPunct="0">
              <a:spcBef>
                <a:spcPct val="0"/>
              </a:spcBef>
              <a:spcAft>
                <a:spcPct val="0"/>
              </a:spcAft>
            </a:pPr>
            <a:r>
              <a:rPr lang="zh-TW" altLang="zh-TW" sz="2000" dirty="0" smtClean="0">
                <a:solidFill>
                  <a:srgbClr val="89BDFF"/>
                </a:solidFill>
                <a:latin typeface="Consolas" panose="020B0609020204030204" pitchFamily="49" charset="0"/>
              </a:rPr>
              <a:t>gl</a:t>
            </a:r>
            <a:r>
              <a:rPr lang="en-US" altLang="zh-TW" sz="2000" dirty="0" smtClean="0">
                <a:solidFill>
                  <a:srgbClr val="89BDFF"/>
                </a:solidFill>
                <a:latin typeface="Consolas" panose="020B0609020204030204" pitchFamily="49" charset="0"/>
              </a:rPr>
              <a:t>Draw</a:t>
            </a:r>
            <a:r>
              <a:rPr lang="zh-TW" altLang="zh-TW" sz="2000" dirty="0" smtClean="0">
                <a:solidFill>
                  <a:srgbClr val="89BDFF"/>
                </a:solidFill>
                <a:latin typeface="Consolas" panose="020B0609020204030204" pitchFamily="49" charset="0"/>
              </a:rPr>
              <a:t>Array</a:t>
            </a:r>
            <a:r>
              <a:rPr lang="en-US" altLang="zh-TW" sz="2000" dirty="0" smtClean="0">
                <a:solidFill>
                  <a:srgbClr val="89BDFF"/>
                </a:solidFill>
                <a:latin typeface="Consolas" panose="020B0609020204030204" pitchFamily="49" charset="0"/>
              </a:rPr>
              <a:t>s</a:t>
            </a:r>
            <a:r>
              <a:rPr lang="zh-TW" altLang="zh-TW" sz="2000" dirty="0" smtClean="0">
                <a:solidFill>
                  <a:srgbClr val="F8F8F8"/>
                </a:solidFill>
                <a:latin typeface="Consolas" panose="020B0609020204030204" pitchFamily="49" charset="0"/>
              </a:rPr>
              <a:t>(</a:t>
            </a:r>
            <a:r>
              <a:rPr lang="en-US" altLang="zh-TW" sz="2000" dirty="0" smtClean="0">
                <a:solidFill>
                  <a:srgbClr val="F8F8F8"/>
                </a:solidFill>
                <a:latin typeface="Consolas" panose="020B0609020204030204" pitchFamily="49" charset="0"/>
              </a:rPr>
              <a:t>GL_TRIANGLES, 0, 3</a:t>
            </a:r>
            <a:r>
              <a:rPr lang="zh-TW" altLang="zh-TW" sz="2000" dirty="0" smtClean="0">
                <a:solidFill>
                  <a:srgbClr val="F8F8F8"/>
                </a:solidFill>
                <a:latin typeface="Consolas" panose="020B0609020204030204" pitchFamily="49" charset="0"/>
              </a:rPr>
              <a:t>);</a:t>
            </a:r>
            <a:endParaRPr kumimoji="0" lang="en-US" altLang="zh-TW" sz="2000" b="0" i="1" u="none" strike="noStrike" cap="none" normalizeH="0" baseline="0" dirty="0" smtClean="0">
              <a:ln>
                <a:noFill/>
              </a:ln>
              <a:solidFill>
                <a:srgbClr val="AEAEAE"/>
              </a:solidFill>
              <a:effectLst/>
              <a:latin typeface="Consolas" panose="020B0609020204030204" pitchFamily="49" charset="0"/>
            </a:endParaRPr>
          </a:p>
          <a:p>
            <a:pPr lvl="1" eaLnBrk="0" fontAlgn="base" hangingPunct="0">
              <a:spcBef>
                <a:spcPct val="0"/>
              </a:spcBef>
              <a:spcAft>
                <a:spcPct val="0"/>
              </a:spcAft>
            </a:pPr>
            <a:r>
              <a:rPr lang="zh-TW" altLang="zh-TW" sz="2000" i="1" dirty="0">
                <a:solidFill>
                  <a:srgbClr val="AEAEAE"/>
                </a:solidFill>
                <a:latin typeface="Consolas" panose="020B0609020204030204" pitchFamily="49" charset="0"/>
              </a:rPr>
              <a:t>/* </a:t>
            </a:r>
            <a:r>
              <a:rPr lang="en-US" altLang="zh-TW" sz="2000" i="1" dirty="0" smtClean="0">
                <a:solidFill>
                  <a:srgbClr val="AEAEAE"/>
                </a:solidFill>
                <a:latin typeface="Consolas" panose="020B0609020204030204" pitchFamily="49" charset="0"/>
              </a:rPr>
              <a:t>0 for start index, 3 for how</a:t>
            </a:r>
            <a:br>
              <a:rPr lang="en-US" altLang="zh-TW" sz="2000" i="1" dirty="0" smtClean="0">
                <a:solidFill>
                  <a:srgbClr val="AEAEAE"/>
                </a:solidFill>
                <a:latin typeface="Consolas" panose="020B0609020204030204" pitchFamily="49" charset="0"/>
              </a:rPr>
            </a:br>
            <a:r>
              <a:rPr lang="en-US" altLang="zh-TW" sz="2000" i="1" dirty="0" smtClean="0">
                <a:solidFill>
                  <a:srgbClr val="AEAEAE"/>
                </a:solidFill>
                <a:latin typeface="Consolas" panose="020B0609020204030204" pitchFamily="49" charset="0"/>
              </a:rPr>
              <a:t>many vertices you want to draw</a:t>
            </a:r>
            <a:r>
              <a:rPr lang="zh-TW" altLang="zh-TW" sz="2000" i="1" dirty="0" smtClean="0">
                <a:solidFill>
                  <a:srgbClr val="AEAEAE"/>
                </a:solidFill>
                <a:latin typeface="Consolas" panose="020B0609020204030204" pitchFamily="49" charset="0"/>
              </a:rPr>
              <a:t> *</a:t>
            </a:r>
            <a:r>
              <a:rPr lang="zh-TW" altLang="zh-TW" sz="2000" i="1" dirty="0">
                <a:solidFill>
                  <a:srgbClr val="AEAEAE"/>
                </a:solidFill>
                <a:latin typeface="Consolas" panose="020B0609020204030204" pitchFamily="49" charset="0"/>
              </a:rPr>
              <a:t>/</a:t>
            </a:r>
            <a:endParaRPr lang="en-US" altLang="zh-TW" sz="2000" i="1" dirty="0">
              <a:solidFill>
                <a:srgbClr val="AEAEAE"/>
              </a:solidFill>
              <a:latin typeface="Consolas" panose="020B0609020204030204" pitchFamily="49" charset="0"/>
            </a:endParaRPr>
          </a:p>
          <a:p>
            <a:pPr lvl="1" eaLnBrk="0" fontAlgn="base" hangingPunct="0">
              <a:spcBef>
                <a:spcPct val="0"/>
              </a:spcBef>
              <a:spcAft>
                <a:spcPct val="0"/>
              </a:spcAft>
            </a:pP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glBindVertexArray</a:t>
            </a:r>
            <a:r>
              <a:rPr kumimoji="0" lang="zh-TW" altLang="zh-TW" sz="2000" b="0" i="0" u="none" strike="noStrike" cap="none" normalizeH="0" baseline="0" dirty="0" smtClean="0">
                <a:ln>
                  <a:noFill/>
                </a:ln>
                <a:solidFill>
                  <a:srgbClr val="F8F8F8"/>
                </a:solidFill>
                <a:effectLst/>
                <a:latin typeface="Consolas" panose="020B0609020204030204" pitchFamily="49" charset="0"/>
              </a:rPr>
              <a:t>(0);</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en-US" altLang="zh-TW" sz="2000" dirty="0" err="1">
                <a:solidFill>
                  <a:srgbClr val="89BDFF"/>
                </a:solidFill>
                <a:latin typeface="Consolas" panose="020B0609020204030204" pitchFamily="49" charset="0"/>
              </a:rPr>
              <a:t>glUseProgram</a:t>
            </a:r>
            <a:r>
              <a:rPr lang="en-US" altLang="zh-TW" sz="2000" dirty="0">
                <a:solidFill>
                  <a:schemeClr val="bg1"/>
                </a:solidFill>
                <a:latin typeface="Consolas" panose="020B0609020204030204" pitchFamily="49" charset="0"/>
              </a:rPr>
              <a:t>(</a:t>
            </a:r>
            <a:r>
              <a:rPr lang="en-US" altLang="zh-TW" sz="2000" dirty="0">
                <a:solidFill>
                  <a:srgbClr val="99CF50"/>
                </a:solidFill>
                <a:latin typeface="Consolas" panose="020B0609020204030204" pitchFamily="49" charset="0"/>
              </a:rPr>
              <a:t>NULL</a:t>
            </a:r>
            <a:r>
              <a:rPr lang="en-US" altLang="zh-TW" sz="2000" dirty="0" smtClean="0">
                <a:solidFill>
                  <a:srgbClr val="F8F8F8"/>
                </a:solidFill>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kumimoji="0" lang="zh-TW" altLang="zh-TW" sz="2000" b="0" i="0" u="none" strike="noStrike" cap="none" normalizeH="0" baseline="0" dirty="0" smtClean="0">
                <a:ln>
                  <a:noFill/>
                </a:ln>
                <a:solidFill>
                  <a:schemeClr val="tx1"/>
                </a:solidFill>
                <a:effectLst/>
              </a:rPr>
              <a:t> </a:t>
            </a: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698643" y="3071973"/>
            <a:ext cx="4654193" cy="739739"/>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92824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Connection:</a:t>
            </a:r>
            <a:r>
              <a:rPr lang="zh-TW" altLang="en-US" dirty="0" smtClean="0"/>
              <a:t> </a:t>
            </a:r>
            <a:r>
              <a:rPr lang="en-US" altLang="zh-TW" dirty="0" smtClean="0"/>
              <a:t>Texture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5" name="Rectangle 1"/>
          <p:cNvSpPr>
            <a:spLocks noChangeArrowheads="1"/>
          </p:cNvSpPr>
          <p:nvPr/>
        </p:nvSpPr>
        <p:spPr bwMode="auto">
          <a:xfrm>
            <a:off x="169318" y="2508631"/>
            <a:ext cx="9630842" cy="400109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99CF50"/>
                </a:solidFill>
                <a:effectLst/>
                <a:latin typeface="Consolas" panose="020B0609020204030204" pitchFamily="49" charset="0"/>
              </a:rPr>
              <a:t>void</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0" u="none" strike="noStrike" cap="none" normalizeH="0" baseline="0" dirty="0" smtClean="0">
                <a:ln>
                  <a:noFill/>
                </a:ln>
                <a:solidFill>
                  <a:srgbClr val="89BDFF"/>
                </a:solidFill>
                <a:effectLst/>
                <a:latin typeface="Consolas" panose="020B0609020204030204" pitchFamily="49" charset="0"/>
              </a:rPr>
              <a:t>display</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en-US" altLang="zh-TW" sz="2000" dirty="0" err="1">
                <a:solidFill>
                  <a:srgbClr val="99CF50"/>
                </a:solidFill>
                <a:latin typeface="Consolas" panose="020B0609020204030204" pitchFamily="49" charset="0"/>
              </a:rPr>
              <a:t>GLuint</a:t>
            </a:r>
            <a:r>
              <a:rPr lang="en-US" altLang="zh-TW" sz="2000" dirty="0" smtClean="0">
                <a:solidFill>
                  <a:srgbClr val="89BDFF"/>
                </a:solidFill>
                <a:latin typeface="Consolas" panose="020B0609020204030204" pitchFamily="49" charset="0"/>
              </a:rPr>
              <a:t> </a:t>
            </a:r>
            <a:r>
              <a:rPr lang="en-US" altLang="zh-TW" sz="2000" dirty="0" err="1" smtClean="0">
                <a:solidFill>
                  <a:schemeClr val="bg1"/>
                </a:solidFill>
                <a:latin typeface="Consolas" panose="020B0609020204030204" pitchFamily="49" charset="0"/>
              </a:rPr>
              <a:t>texture_id</a:t>
            </a:r>
            <a:r>
              <a:rPr lang="en-US" altLang="zh-TW" sz="2000" dirty="0" smtClean="0">
                <a:solidFill>
                  <a:srgbClr val="89BDFF"/>
                </a:solidFill>
                <a:latin typeface="Consolas" panose="020B0609020204030204" pitchFamily="49" charset="0"/>
              </a:rPr>
              <a:t> </a:t>
            </a:r>
            <a:r>
              <a:rPr lang="en-US" altLang="zh-TW" sz="2000" dirty="0" smtClean="0">
                <a:solidFill>
                  <a:schemeClr val="bg1"/>
                </a:solidFill>
                <a:latin typeface="Consolas" panose="020B0609020204030204" pitchFamily="49" charset="0"/>
              </a:rPr>
              <a:t>=</a:t>
            </a:r>
            <a:r>
              <a:rPr lang="en-US" altLang="zh-TW" sz="2000" dirty="0" smtClean="0">
                <a:solidFill>
                  <a:srgbClr val="89BDFF"/>
                </a:solidFill>
                <a:latin typeface="Consolas" panose="020B0609020204030204" pitchFamily="49" charset="0"/>
              </a:rPr>
              <a:t> </a:t>
            </a:r>
            <a:r>
              <a:rPr lang="en-US" altLang="zh-TW" sz="2000" i="1" dirty="0">
                <a:solidFill>
                  <a:srgbClr val="AEAEAE"/>
                </a:solidFill>
                <a:latin typeface="Consolas" panose="020B0609020204030204" pitchFamily="49" charset="0"/>
              </a:rPr>
              <a:t>/* ... </a:t>
            </a:r>
            <a:r>
              <a:rPr lang="en-US" altLang="zh-TW" sz="2000" i="1" dirty="0" smtClean="0">
                <a:solidFill>
                  <a:srgbClr val="AEAEAE"/>
                </a:solidFill>
                <a:latin typeface="Consolas" panose="020B0609020204030204" pitchFamily="49" charset="0"/>
              </a:rPr>
              <a:t>*/</a:t>
            </a:r>
            <a:r>
              <a:rPr lang="en-US" altLang="zh-TW" sz="2000" dirty="0" smtClean="0">
                <a:solidFill>
                  <a:schemeClr val="bg1"/>
                </a:solidFill>
                <a:latin typeface="Consolas" panose="020B0609020204030204" pitchFamily="49" charset="0"/>
              </a:rPr>
              <a:t>;</a:t>
            </a:r>
          </a:p>
          <a:p>
            <a:pPr lvl="1" eaLnBrk="0" fontAlgn="base" hangingPunct="0">
              <a:spcBef>
                <a:spcPct val="0"/>
              </a:spcBef>
              <a:spcAft>
                <a:spcPct val="0"/>
              </a:spcAft>
            </a:pPr>
            <a:r>
              <a:rPr lang="en-US" altLang="zh-TW" sz="2000" dirty="0" err="1">
                <a:solidFill>
                  <a:srgbClr val="89BDFF"/>
                </a:solidFill>
                <a:latin typeface="Consolas" panose="020B0609020204030204" pitchFamily="49" charset="0"/>
              </a:rPr>
              <a:t>glEnable</a:t>
            </a:r>
            <a:r>
              <a:rPr lang="en-US" altLang="zh-TW" sz="2000" dirty="0">
                <a:solidFill>
                  <a:schemeClr val="bg1"/>
                </a:solidFill>
                <a:latin typeface="Consolas" panose="020B0609020204030204" pitchFamily="49" charset="0"/>
              </a:rPr>
              <a:t>(</a:t>
            </a:r>
            <a:r>
              <a:rPr lang="en-US" altLang="zh-TW" sz="2000" dirty="0">
                <a:solidFill>
                  <a:srgbClr val="99CF50"/>
                </a:solidFill>
                <a:latin typeface="Consolas" panose="020B0609020204030204" pitchFamily="49" charset="0"/>
              </a:rPr>
              <a:t>GL_TEXTURE_2D</a:t>
            </a:r>
            <a:r>
              <a:rPr lang="en-US" altLang="zh-TW" sz="2000" dirty="0" smtClean="0">
                <a:solidFill>
                  <a:schemeClr val="bg1"/>
                </a:solidFill>
                <a:latin typeface="Consolas" panose="020B0609020204030204" pitchFamily="49" charset="0"/>
              </a:rPr>
              <a:t>);</a:t>
            </a:r>
          </a:p>
          <a:p>
            <a:pPr lvl="1" eaLnBrk="0" fontAlgn="base" hangingPunct="0">
              <a:spcBef>
                <a:spcPct val="0"/>
              </a:spcBef>
              <a:spcAft>
                <a:spcPct val="0"/>
              </a:spcAft>
            </a:pPr>
            <a:endParaRPr lang="en-US" altLang="zh-TW" sz="2000" dirty="0" smtClean="0">
              <a:solidFill>
                <a:schemeClr val="bg1"/>
              </a:solidFill>
              <a:latin typeface="Consolas" panose="020B0609020204030204" pitchFamily="49" charset="0"/>
            </a:endParaRPr>
          </a:p>
          <a:p>
            <a:pPr lvl="1" eaLnBrk="0" fontAlgn="base" hangingPunct="0">
              <a:spcBef>
                <a:spcPct val="0"/>
              </a:spcBef>
              <a:spcAft>
                <a:spcPct val="0"/>
              </a:spcAft>
            </a:pPr>
            <a:r>
              <a:rPr lang="en-US" altLang="zh-TW" sz="2000" dirty="0" err="1" smtClean="0">
                <a:solidFill>
                  <a:srgbClr val="89BDFF"/>
                </a:solidFill>
                <a:latin typeface="Consolas" panose="020B0609020204030204" pitchFamily="49" charset="0"/>
              </a:rPr>
              <a:t>glUseProgram</a:t>
            </a:r>
            <a:r>
              <a:rPr lang="en-US" altLang="zh-TW" sz="2000" dirty="0" smtClean="0">
                <a:solidFill>
                  <a:schemeClr val="bg1"/>
                </a:solidFill>
                <a:latin typeface="Consolas" panose="020B0609020204030204" pitchFamily="49" charset="0"/>
              </a:rPr>
              <a:t>(program</a:t>
            </a:r>
            <a:r>
              <a:rPr lang="en-US" altLang="zh-TW" sz="2000" dirty="0" smtClean="0">
                <a:solidFill>
                  <a:srgbClr val="F8F8F8"/>
                </a:solidFill>
                <a:latin typeface="Consolas" panose="020B0609020204030204" pitchFamily="49" charset="0"/>
              </a:rPr>
              <a:t>);</a:t>
            </a:r>
          </a:p>
          <a:p>
            <a:pPr lvl="1" eaLnBrk="0" fontAlgn="base" hangingPunct="0">
              <a:spcBef>
                <a:spcPct val="0"/>
              </a:spcBef>
              <a:spcAft>
                <a:spcPct val="0"/>
              </a:spcAft>
            </a:pPr>
            <a:r>
              <a:rPr lang="en-US" altLang="zh-TW" sz="2000" dirty="0" err="1">
                <a:solidFill>
                  <a:srgbClr val="F8F8F8"/>
                </a:solidFill>
                <a:latin typeface="Consolas" panose="020B0609020204030204" pitchFamily="49" charset="0"/>
              </a:rPr>
              <a:t>GLint</a:t>
            </a:r>
            <a:r>
              <a:rPr lang="en-US" altLang="zh-TW" sz="2000" dirty="0">
                <a:solidFill>
                  <a:srgbClr val="F8F8F8"/>
                </a:solidFill>
                <a:latin typeface="Consolas" panose="020B0609020204030204" pitchFamily="49" charset="0"/>
              </a:rPr>
              <a:t> </a:t>
            </a:r>
            <a:r>
              <a:rPr lang="en-US" altLang="zh-TW" sz="2000" dirty="0" err="1">
                <a:solidFill>
                  <a:srgbClr val="F8F8F8"/>
                </a:solidFill>
                <a:latin typeface="Consolas" panose="020B0609020204030204" pitchFamily="49" charset="0"/>
              </a:rPr>
              <a:t>loc</a:t>
            </a:r>
            <a:r>
              <a:rPr lang="en-US" altLang="zh-TW" sz="2000" dirty="0">
                <a:solidFill>
                  <a:srgbClr val="F8F8F8"/>
                </a:solidFill>
                <a:latin typeface="Consolas" panose="020B0609020204030204" pitchFamily="49" charset="0"/>
              </a:rPr>
              <a:t> = </a:t>
            </a:r>
            <a:r>
              <a:rPr lang="en-US" altLang="zh-TW" sz="2000" dirty="0" err="1">
                <a:solidFill>
                  <a:srgbClr val="89BDFF"/>
                </a:solidFill>
                <a:latin typeface="Consolas" panose="020B0609020204030204" pitchFamily="49" charset="0"/>
              </a:rPr>
              <a:t>glGetUniformLocation</a:t>
            </a:r>
            <a:r>
              <a:rPr lang="en-US" altLang="zh-TW" sz="2000" dirty="0">
                <a:solidFill>
                  <a:schemeClr val="bg1"/>
                </a:solidFill>
                <a:latin typeface="Consolas" panose="020B0609020204030204" pitchFamily="49" charset="0"/>
              </a:rPr>
              <a:t>(program</a:t>
            </a:r>
            <a:r>
              <a:rPr lang="en-US" altLang="zh-TW" sz="2000" dirty="0">
                <a:solidFill>
                  <a:srgbClr val="F8F8F8"/>
                </a:solidFill>
                <a:latin typeface="Consolas" panose="020B0609020204030204" pitchFamily="49" charset="0"/>
              </a:rPr>
              <a:t>, </a:t>
            </a:r>
            <a:r>
              <a:rPr lang="en-US" altLang="zh-TW" sz="2000" b="1" dirty="0">
                <a:solidFill>
                  <a:schemeClr val="accent2">
                    <a:lumMod val="60000"/>
                    <a:lumOff val="40000"/>
                  </a:schemeClr>
                </a:solidFill>
                <a:latin typeface="Consolas" panose="020B0609020204030204" pitchFamily="49" charset="0"/>
              </a:rPr>
              <a:t>"MyTexture_1"</a:t>
            </a:r>
            <a:r>
              <a:rPr lang="en-US" altLang="zh-TW" sz="2000" dirty="0">
                <a:solidFill>
                  <a:srgbClr val="F8F8F8"/>
                </a:solidFill>
                <a:latin typeface="Consolas" panose="020B0609020204030204" pitchFamily="49" charset="0"/>
              </a:rPr>
              <a:t>);</a:t>
            </a:r>
            <a:endParaRPr lang="en-US" altLang="zh-TW" sz="2000" dirty="0" smtClean="0">
              <a:solidFill>
                <a:srgbClr val="F8F8F8"/>
              </a:solidFill>
              <a:latin typeface="Consolas" panose="020B0609020204030204" pitchFamily="49" charset="0"/>
            </a:endParaRPr>
          </a:p>
          <a:p>
            <a:pPr lvl="1" eaLnBrk="0" fontAlgn="base" hangingPunct="0">
              <a:spcBef>
                <a:spcPct val="0"/>
              </a:spcBef>
              <a:spcAft>
                <a:spcPct val="0"/>
              </a:spcAft>
            </a:pPr>
            <a:r>
              <a:rPr lang="en-US" altLang="zh-TW" sz="2000" dirty="0" err="1">
                <a:solidFill>
                  <a:srgbClr val="89BDFF"/>
                </a:solidFill>
                <a:latin typeface="Consolas" panose="020B0609020204030204" pitchFamily="49" charset="0"/>
              </a:rPr>
              <a:t>glActiveTexture</a:t>
            </a:r>
            <a:r>
              <a:rPr lang="en-US" altLang="zh-TW" sz="2000" dirty="0">
                <a:solidFill>
                  <a:schemeClr val="bg1"/>
                </a:solidFill>
                <a:latin typeface="Consolas" panose="020B0609020204030204" pitchFamily="49" charset="0"/>
              </a:rPr>
              <a:t>(</a:t>
            </a:r>
            <a:r>
              <a:rPr lang="en-US" altLang="zh-TW" sz="2000" dirty="0">
                <a:solidFill>
                  <a:srgbClr val="99CF50"/>
                </a:solidFill>
                <a:latin typeface="Consolas" panose="020B0609020204030204" pitchFamily="49" charset="0"/>
              </a:rPr>
              <a:t>GL_TEXTURE0</a:t>
            </a:r>
            <a:r>
              <a:rPr lang="en-US" altLang="zh-TW" sz="2000" dirty="0">
                <a:solidFill>
                  <a:srgbClr val="F8F8F8"/>
                </a:solidFill>
                <a:latin typeface="Consolas" panose="020B0609020204030204" pitchFamily="49" charset="0"/>
              </a:rPr>
              <a:t> + </a:t>
            </a:r>
            <a:r>
              <a:rPr lang="en-US" altLang="zh-TW" sz="2000" b="1" dirty="0">
                <a:solidFill>
                  <a:schemeClr val="accent2">
                    <a:lumMod val="60000"/>
                    <a:lumOff val="40000"/>
                  </a:schemeClr>
                </a:solidFill>
                <a:latin typeface="Consolas" panose="020B0609020204030204" pitchFamily="49" charset="0"/>
              </a:rPr>
              <a:t>0</a:t>
            </a:r>
            <a:r>
              <a:rPr lang="en-US" altLang="zh-TW" sz="2000" dirty="0">
                <a:solidFill>
                  <a:srgbClr val="F8F8F8"/>
                </a:solidFill>
                <a:latin typeface="Consolas" panose="020B0609020204030204" pitchFamily="49" charset="0"/>
              </a:rPr>
              <a:t>); </a:t>
            </a:r>
            <a:r>
              <a:rPr lang="en-US" altLang="zh-TW" sz="2000" i="1" dirty="0">
                <a:solidFill>
                  <a:srgbClr val="AEAEAE"/>
                </a:solidFill>
                <a:latin typeface="Consolas" panose="020B0609020204030204" pitchFamily="49" charset="0"/>
              </a:rPr>
              <a:t>//</a:t>
            </a:r>
            <a:r>
              <a:rPr lang="en-US" altLang="zh-TW" sz="2000" i="1" dirty="0" err="1">
                <a:solidFill>
                  <a:srgbClr val="AEAEAE"/>
                </a:solidFill>
                <a:latin typeface="Consolas" panose="020B0609020204030204" pitchFamily="49" charset="0"/>
              </a:rPr>
              <a:t>GL_TEXTUREi</a:t>
            </a:r>
            <a:r>
              <a:rPr lang="en-US" altLang="zh-TW" sz="2000" i="1" dirty="0">
                <a:solidFill>
                  <a:srgbClr val="AEAEAE"/>
                </a:solidFill>
                <a:latin typeface="Consolas" panose="020B0609020204030204" pitchFamily="49" charset="0"/>
              </a:rPr>
              <a:t> = </a:t>
            </a:r>
            <a:r>
              <a:rPr lang="en-US" altLang="zh-TW" sz="2000" i="1" dirty="0" smtClean="0">
                <a:solidFill>
                  <a:srgbClr val="AEAEAE"/>
                </a:solidFill>
                <a:latin typeface="Consolas" panose="020B0609020204030204" pitchFamily="49" charset="0"/>
              </a:rPr>
              <a:t>GL_TEXTURE0 + </a:t>
            </a:r>
            <a:r>
              <a:rPr lang="en-US" altLang="zh-TW" sz="2000" i="1" dirty="0" err="1" smtClean="0">
                <a:solidFill>
                  <a:srgbClr val="AEAEAE"/>
                </a:solidFill>
                <a:latin typeface="Consolas" panose="020B0609020204030204" pitchFamily="49" charset="0"/>
              </a:rPr>
              <a:t>i</a:t>
            </a:r>
            <a:endParaRPr lang="en-US" altLang="zh-TW" sz="2000" i="1" dirty="0">
              <a:solidFill>
                <a:srgbClr val="AEAEAE"/>
              </a:solidFill>
              <a:latin typeface="Consolas" panose="020B0609020204030204" pitchFamily="49" charset="0"/>
            </a:endParaRPr>
          </a:p>
          <a:p>
            <a:pPr lvl="1" eaLnBrk="0" fontAlgn="base" hangingPunct="0">
              <a:spcBef>
                <a:spcPct val="0"/>
              </a:spcBef>
              <a:spcAft>
                <a:spcPct val="0"/>
              </a:spcAft>
            </a:pPr>
            <a:r>
              <a:rPr lang="en-US" altLang="zh-TW" sz="2000" dirty="0" err="1">
                <a:solidFill>
                  <a:srgbClr val="89BDFF"/>
                </a:solidFill>
                <a:latin typeface="Consolas" panose="020B0609020204030204" pitchFamily="49" charset="0"/>
              </a:rPr>
              <a:t>glBindTexture</a:t>
            </a:r>
            <a:r>
              <a:rPr lang="en-US" altLang="zh-TW" sz="2000" dirty="0">
                <a:solidFill>
                  <a:schemeClr val="bg1"/>
                </a:solidFill>
                <a:latin typeface="Consolas" panose="020B0609020204030204" pitchFamily="49" charset="0"/>
              </a:rPr>
              <a:t>(</a:t>
            </a:r>
            <a:r>
              <a:rPr lang="en-US" altLang="zh-TW" sz="2000" dirty="0">
                <a:solidFill>
                  <a:srgbClr val="99CF50"/>
                </a:solidFill>
                <a:latin typeface="Consolas" panose="020B0609020204030204" pitchFamily="49" charset="0"/>
              </a:rPr>
              <a:t>GL_TEXTURE_2D</a:t>
            </a:r>
            <a:r>
              <a:rPr lang="en-US" altLang="zh-TW" sz="2000" dirty="0">
                <a:solidFill>
                  <a:srgbClr val="F8F8F8"/>
                </a:solidFill>
                <a:latin typeface="Consolas" panose="020B0609020204030204" pitchFamily="49" charset="0"/>
              </a:rPr>
              <a:t>, </a:t>
            </a:r>
            <a:r>
              <a:rPr lang="en-US" altLang="zh-TW" sz="2000" dirty="0" err="1">
                <a:solidFill>
                  <a:srgbClr val="F8F8F8"/>
                </a:solidFill>
                <a:latin typeface="Consolas" panose="020B0609020204030204" pitchFamily="49" charset="0"/>
              </a:rPr>
              <a:t>tex</a:t>
            </a:r>
            <a:r>
              <a:rPr lang="en-US" altLang="zh-TW" sz="2000" dirty="0" smtClean="0">
                <a:solidFill>
                  <a:srgbClr val="F8F8F8"/>
                </a:solidFill>
                <a:latin typeface="Consolas" panose="020B0609020204030204" pitchFamily="49" charset="0"/>
              </a:rPr>
              <a:t>);</a:t>
            </a:r>
            <a:endParaRPr lang="en-US" altLang="zh-TW" sz="2000" dirty="0">
              <a:solidFill>
                <a:srgbClr val="F8F8F8"/>
              </a:solidFill>
              <a:latin typeface="Consolas" panose="020B0609020204030204" pitchFamily="49" charset="0"/>
            </a:endParaRPr>
          </a:p>
          <a:p>
            <a:pPr lvl="1" eaLnBrk="0" fontAlgn="base" hangingPunct="0">
              <a:spcBef>
                <a:spcPct val="0"/>
              </a:spcBef>
              <a:spcAft>
                <a:spcPct val="0"/>
              </a:spcAft>
            </a:pPr>
            <a:r>
              <a:rPr lang="en-US" altLang="zh-TW" sz="2000" dirty="0">
                <a:solidFill>
                  <a:srgbClr val="89BDFF"/>
                </a:solidFill>
                <a:latin typeface="Consolas" panose="020B0609020204030204" pitchFamily="49" charset="0"/>
              </a:rPr>
              <a:t>glUniform1i</a:t>
            </a:r>
            <a:r>
              <a:rPr lang="en-US" altLang="zh-TW" sz="2000" dirty="0">
                <a:solidFill>
                  <a:schemeClr val="bg1"/>
                </a:solidFill>
                <a:latin typeface="Consolas" panose="020B0609020204030204" pitchFamily="49" charset="0"/>
              </a:rPr>
              <a:t>(</a:t>
            </a:r>
            <a:r>
              <a:rPr lang="en-US" altLang="zh-TW" sz="2000" dirty="0" err="1">
                <a:solidFill>
                  <a:schemeClr val="bg1"/>
                </a:solidFill>
                <a:latin typeface="Consolas" panose="020B0609020204030204" pitchFamily="49" charset="0"/>
              </a:rPr>
              <a:t>loc</a:t>
            </a:r>
            <a:r>
              <a:rPr lang="en-US" altLang="zh-TW" sz="2000" dirty="0">
                <a:solidFill>
                  <a:srgbClr val="F8F8F8"/>
                </a:solidFill>
                <a:latin typeface="Consolas" panose="020B0609020204030204" pitchFamily="49" charset="0"/>
              </a:rPr>
              <a:t>, </a:t>
            </a:r>
            <a:r>
              <a:rPr lang="en-US" altLang="zh-TW" sz="2000" b="1" dirty="0">
                <a:solidFill>
                  <a:schemeClr val="accent2">
                    <a:lumMod val="60000"/>
                    <a:lumOff val="40000"/>
                  </a:schemeClr>
                </a:solidFill>
                <a:latin typeface="Consolas" panose="020B0609020204030204" pitchFamily="49" charset="0"/>
              </a:rPr>
              <a:t>0</a:t>
            </a:r>
            <a:r>
              <a:rPr lang="en-US" altLang="zh-TW" sz="2000" dirty="0" smtClean="0">
                <a:solidFill>
                  <a:srgbClr val="F8F8F8"/>
                </a:solidFill>
                <a:latin typeface="Consolas" panose="020B0609020204030204" pitchFamily="49" charset="0"/>
              </a:rPr>
              <a:t>);</a:t>
            </a:r>
            <a:endParaRPr lang="en-US" altLang="zh-TW" sz="2000" dirty="0">
              <a:solidFill>
                <a:srgbClr val="F8F8F8"/>
              </a:solidFill>
              <a:latin typeface="Consolas" panose="020B0609020204030204" pitchFamily="49" charset="0"/>
            </a:endParaRPr>
          </a:p>
          <a:p>
            <a:pPr lvl="1" eaLnBrk="0" fontAlgn="base" hangingPunct="0">
              <a:spcBef>
                <a:spcPct val="0"/>
              </a:spcBef>
              <a:spcAft>
                <a:spcPct val="0"/>
              </a:spcAft>
            </a:pPr>
            <a:r>
              <a:rPr lang="en-US" altLang="zh-TW" sz="2000" i="1" dirty="0">
                <a:solidFill>
                  <a:srgbClr val="AEAEAE"/>
                </a:solidFill>
                <a:latin typeface="Consolas" panose="020B0609020204030204" pitchFamily="49" charset="0"/>
              </a:rPr>
              <a:t>/* draw </a:t>
            </a:r>
            <a:r>
              <a:rPr lang="en-US" altLang="zh-TW" sz="2000" i="1" dirty="0" smtClean="0">
                <a:solidFill>
                  <a:srgbClr val="AEAEAE"/>
                </a:solidFill>
                <a:latin typeface="Consolas" panose="020B0609020204030204" pitchFamily="49" charset="0"/>
              </a:rPr>
              <a:t>objects */</a:t>
            </a:r>
            <a:endParaRPr lang="en-US" altLang="zh-TW" sz="2000" i="1" dirty="0">
              <a:solidFill>
                <a:srgbClr val="AEAEAE"/>
              </a:solidFill>
              <a:latin typeface="Consolas" panose="020B0609020204030204" pitchFamily="49" charset="0"/>
            </a:endParaRPr>
          </a:p>
          <a:p>
            <a:pPr lvl="1" eaLnBrk="0" fontAlgn="base" hangingPunct="0">
              <a:spcBef>
                <a:spcPct val="0"/>
              </a:spcBef>
              <a:spcAft>
                <a:spcPct val="0"/>
              </a:spcAft>
            </a:pPr>
            <a:r>
              <a:rPr lang="en-US" altLang="zh-TW" sz="2000" dirty="0" err="1">
                <a:solidFill>
                  <a:srgbClr val="89BDFF"/>
                </a:solidFill>
                <a:latin typeface="Consolas" panose="020B0609020204030204" pitchFamily="49" charset="0"/>
              </a:rPr>
              <a:t>glBindTexture</a:t>
            </a:r>
            <a:r>
              <a:rPr lang="en-US" altLang="zh-TW" sz="2000" dirty="0">
                <a:solidFill>
                  <a:schemeClr val="bg1"/>
                </a:solidFill>
                <a:latin typeface="Consolas" panose="020B0609020204030204" pitchFamily="49" charset="0"/>
              </a:rPr>
              <a:t>(</a:t>
            </a:r>
            <a:r>
              <a:rPr lang="en-US" altLang="zh-TW" sz="2000" dirty="0">
                <a:solidFill>
                  <a:srgbClr val="99CF50"/>
                </a:solidFill>
                <a:latin typeface="Consolas" panose="020B0609020204030204" pitchFamily="49" charset="0"/>
              </a:rPr>
              <a:t>GL_TEXTURE_2D</a:t>
            </a:r>
            <a:r>
              <a:rPr lang="en-US" altLang="zh-TW" sz="2000" dirty="0">
                <a:solidFill>
                  <a:srgbClr val="F8F8F8"/>
                </a:solidFill>
                <a:latin typeface="Consolas" panose="020B0609020204030204" pitchFamily="49" charset="0"/>
              </a:rPr>
              <a:t>, </a:t>
            </a:r>
            <a:r>
              <a:rPr lang="en-US" altLang="zh-TW" sz="2000" dirty="0">
                <a:solidFill>
                  <a:srgbClr val="99CF50"/>
                </a:solidFill>
                <a:latin typeface="Consolas" panose="020B0609020204030204" pitchFamily="49" charset="0"/>
              </a:rPr>
              <a:t>NULL</a:t>
            </a:r>
            <a:r>
              <a:rPr lang="en-US" altLang="zh-TW" sz="2000" dirty="0" smtClean="0">
                <a:solidFill>
                  <a:srgbClr val="F8F8F8"/>
                </a:solidFill>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en-US" altLang="zh-TW" sz="2000" dirty="0" err="1">
                <a:solidFill>
                  <a:srgbClr val="89BDFF"/>
                </a:solidFill>
                <a:latin typeface="Consolas" panose="020B0609020204030204" pitchFamily="49" charset="0"/>
              </a:rPr>
              <a:t>glUseProgram</a:t>
            </a:r>
            <a:r>
              <a:rPr lang="en-US" altLang="zh-TW" sz="2000" dirty="0">
                <a:solidFill>
                  <a:schemeClr val="bg1"/>
                </a:solidFill>
                <a:latin typeface="Consolas" panose="020B0609020204030204" pitchFamily="49" charset="0"/>
              </a:rPr>
              <a:t>(</a:t>
            </a:r>
            <a:r>
              <a:rPr lang="en-US" altLang="zh-TW" sz="2000" dirty="0">
                <a:solidFill>
                  <a:srgbClr val="99CF50"/>
                </a:solidFill>
                <a:latin typeface="Consolas" panose="020B0609020204030204" pitchFamily="49" charset="0"/>
              </a:rPr>
              <a:t>NULL</a:t>
            </a:r>
            <a:r>
              <a:rPr lang="en-US" altLang="zh-TW" sz="2000" dirty="0" smtClean="0">
                <a:solidFill>
                  <a:srgbClr val="F8F8F8"/>
                </a:solidFill>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kumimoji="0" lang="zh-TW" altLang="zh-TW" sz="2000" b="0" i="0" u="none" strike="noStrike" cap="none" normalizeH="0" baseline="0" dirty="0" smtClean="0">
                <a:ln>
                  <a:noFill/>
                </a:ln>
                <a:solidFill>
                  <a:schemeClr val="tx1"/>
                </a:solidFill>
                <a:effectLst/>
              </a:rPr>
              <a:t> </a:t>
            </a: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5251598" y="1462459"/>
            <a:ext cx="6771084" cy="2462213"/>
          </a:xfrm>
          <a:prstGeom prst="rect">
            <a:avLst/>
          </a:prstGeom>
          <a:solidFill>
            <a:srgbClr val="00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zh-TW" sz="2000" i="1" dirty="0">
                <a:solidFill>
                  <a:srgbClr val="AEAEAE"/>
                </a:solidFill>
                <a:latin typeface="Consolas" panose="020B0609020204030204" pitchFamily="49" charset="0"/>
              </a:rPr>
              <a:t>/* in fragment </a:t>
            </a:r>
            <a:r>
              <a:rPr lang="en-US" altLang="zh-TW" sz="2000" i="1" dirty="0" err="1">
                <a:solidFill>
                  <a:srgbClr val="AEAEAE"/>
                </a:solidFill>
                <a:latin typeface="Consolas" panose="020B0609020204030204" pitchFamily="49" charset="0"/>
              </a:rPr>
              <a:t>shader</a:t>
            </a:r>
            <a:r>
              <a:rPr lang="en-US" altLang="zh-TW" sz="2000" i="1" dirty="0">
                <a:solidFill>
                  <a:srgbClr val="AEAEAE"/>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zh-TW" altLang="zh-TW" sz="2000" dirty="0">
                <a:solidFill>
                  <a:srgbClr val="AEAEAE"/>
                </a:solidFill>
                <a:latin typeface="Consolas" panose="020B0609020204030204" pitchFamily="49" charset="0"/>
              </a:rPr>
              <a:t>#version </a:t>
            </a:r>
            <a:r>
              <a:rPr lang="zh-TW" altLang="zh-TW" sz="2000" dirty="0" smtClean="0">
                <a:solidFill>
                  <a:srgbClr val="AEAEAE"/>
                </a:solidFill>
                <a:latin typeface="Consolas" panose="020B0609020204030204" pitchFamily="49" charset="0"/>
              </a:rPr>
              <a:t>4</a:t>
            </a:r>
            <a:r>
              <a:rPr lang="en-US" altLang="zh-TW" sz="2000" dirty="0" smtClean="0">
                <a:solidFill>
                  <a:srgbClr val="AEAEAE"/>
                </a:solidFill>
                <a:latin typeface="Consolas" panose="020B0609020204030204" pitchFamily="49" charset="0"/>
              </a:rPr>
              <a:t>0</a:t>
            </a:r>
            <a:r>
              <a:rPr lang="zh-TW" altLang="zh-TW" sz="2000" dirty="0" smtClean="0">
                <a:solidFill>
                  <a:srgbClr val="AEAEAE"/>
                </a:solidFill>
                <a:latin typeface="Consolas" panose="020B0609020204030204" pitchFamily="49" charset="0"/>
              </a:rPr>
              <a:t>0</a:t>
            </a:r>
            <a:endParaRPr lang="en-US" altLang="zh-TW" sz="2000" dirty="0">
              <a:solidFill>
                <a:srgbClr val="AEAEAE"/>
              </a:solidFill>
              <a:latin typeface="Consolas" panose="020B0609020204030204" pitchFamily="49" charset="0"/>
            </a:endParaRPr>
          </a:p>
          <a:p>
            <a:pPr lvl="0" eaLnBrk="0" fontAlgn="base" hangingPunct="0">
              <a:spcBef>
                <a:spcPct val="0"/>
              </a:spcBef>
              <a:spcAft>
                <a:spcPct val="0"/>
              </a:spcAft>
            </a:pPr>
            <a:r>
              <a:rPr lang="en-US" altLang="zh-TW" sz="2000" dirty="0" smtClean="0">
                <a:solidFill>
                  <a:schemeClr val="bg1"/>
                </a:solidFill>
                <a:latin typeface="Consolas" panose="020B0609020204030204" pitchFamily="49" charset="0"/>
              </a:rPr>
              <a:t>uniform </a:t>
            </a:r>
            <a:r>
              <a:rPr lang="en-US" altLang="zh-TW" sz="2000" dirty="0">
                <a:solidFill>
                  <a:srgbClr val="99CF50"/>
                </a:solidFill>
                <a:latin typeface="Consolas" panose="020B0609020204030204" pitchFamily="49" charset="0"/>
              </a:rPr>
              <a:t>sampler2D</a:t>
            </a:r>
            <a:r>
              <a:rPr lang="en-US" altLang="zh-TW" sz="2000" dirty="0">
                <a:solidFill>
                  <a:schemeClr val="bg1"/>
                </a:solidFill>
                <a:latin typeface="Consolas" panose="020B0609020204030204" pitchFamily="49" charset="0"/>
              </a:rPr>
              <a:t> </a:t>
            </a:r>
            <a:r>
              <a:rPr lang="en-US" altLang="zh-TW" sz="2000" b="1" dirty="0" smtClean="0">
                <a:solidFill>
                  <a:schemeClr val="accent2">
                    <a:lumMod val="60000"/>
                    <a:lumOff val="40000"/>
                  </a:schemeClr>
                </a:solidFill>
                <a:latin typeface="Consolas" panose="020B0609020204030204" pitchFamily="49" charset="0"/>
              </a:rPr>
              <a:t>MyTexture_1</a:t>
            </a:r>
            <a:r>
              <a:rPr lang="en-US" altLang="zh-TW" sz="2000" dirty="0" smtClean="0">
                <a:solidFill>
                  <a:schemeClr val="bg1"/>
                </a:solidFill>
                <a:latin typeface="Consolas" panose="020B0609020204030204" pitchFamily="49" charset="0"/>
              </a:rPr>
              <a:t>;</a:t>
            </a:r>
          </a:p>
          <a:p>
            <a:pPr lvl="0" eaLnBrk="0" fontAlgn="base" hangingPunct="0">
              <a:spcBef>
                <a:spcPct val="0"/>
              </a:spcBef>
              <a:spcAft>
                <a:spcPct val="0"/>
              </a:spcAft>
            </a:pPr>
            <a:r>
              <a:rPr lang="en-US" altLang="zh-TW" sz="2000" dirty="0" smtClean="0">
                <a:solidFill>
                  <a:schemeClr val="bg1"/>
                </a:solidFill>
                <a:latin typeface="Consolas" panose="020B0609020204030204" pitchFamily="49" charset="0"/>
              </a:rPr>
              <a:t>in </a:t>
            </a:r>
            <a:r>
              <a:rPr lang="en-US" altLang="zh-TW" sz="2000" dirty="0">
                <a:solidFill>
                  <a:srgbClr val="99CF50"/>
                </a:solidFill>
                <a:latin typeface="Consolas" panose="020B0609020204030204" pitchFamily="49" charset="0"/>
              </a:rPr>
              <a:t>vec2</a:t>
            </a:r>
            <a:r>
              <a:rPr lang="en-US" altLang="zh-TW" sz="2000" dirty="0">
                <a:solidFill>
                  <a:schemeClr val="bg1"/>
                </a:solidFill>
                <a:latin typeface="Consolas" panose="020B0609020204030204" pitchFamily="49" charset="0"/>
              </a:rPr>
              <a:t> </a:t>
            </a:r>
            <a:r>
              <a:rPr lang="en-US" altLang="zh-TW" sz="2000" dirty="0" err="1" smtClean="0">
                <a:solidFill>
                  <a:schemeClr val="bg1"/>
                </a:solidFill>
                <a:latin typeface="Consolas" panose="020B0609020204030204" pitchFamily="49" charset="0"/>
              </a:rPr>
              <a:t>texcoord</a:t>
            </a:r>
            <a:r>
              <a:rPr lang="en-US" altLang="zh-TW" sz="2000" dirty="0" smtClean="0">
                <a:solidFill>
                  <a:schemeClr val="bg1"/>
                </a:solidFill>
                <a:latin typeface="Consolas" panose="020B0609020204030204" pitchFamily="49" charset="0"/>
              </a:rPr>
              <a:t>;</a:t>
            </a:r>
          </a:p>
          <a:p>
            <a:pPr lvl="0" eaLnBrk="0" fontAlgn="base" hangingPunct="0">
              <a:spcBef>
                <a:spcPct val="0"/>
              </a:spcBef>
              <a:spcAft>
                <a:spcPct val="0"/>
              </a:spcAft>
            </a:pPr>
            <a:r>
              <a:rPr lang="en-US" altLang="zh-TW" sz="2000" dirty="0" smtClean="0">
                <a:solidFill>
                  <a:schemeClr val="bg1"/>
                </a:solidFill>
                <a:latin typeface="Consolas" panose="020B0609020204030204" pitchFamily="49" charset="0"/>
              </a:rPr>
              <a:t>out </a:t>
            </a:r>
            <a:r>
              <a:rPr lang="en-US" altLang="zh-TW" sz="2000" dirty="0">
                <a:solidFill>
                  <a:srgbClr val="99CF50"/>
                </a:solidFill>
                <a:latin typeface="Consolas" panose="020B0609020204030204" pitchFamily="49" charset="0"/>
              </a:rPr>
              <a:t>vec4</a:t>
            </a:r>
            <a:r>
              <a:rPr lang="en-US" altLang="zh-TW" sz="2000" dirty="0">
                <a:solidFill>
                  <a:schemeClr val="bg1"/>
                </a:solidFill>
                <a:latin typeface="Consolas" panose="020B0609020204030204" pitchFamily="49" charset="0"/>
              </a:rPr>
              <a:t> </a:t>
            </a:r>
            <a:r>
              <a:rPr lang="en-US" altLang="zh-TW" sz="2000" dirty="0" err="1" smtClean="0">
                <a:solidFill>
                  <a:schemeClr val="bg1"/>
                </a:solidFill>
                <a:latin typeface="Consolas" panose="020B0609020204030204" pitchFamily="49" charset="0"/>
              </a:rPr>
              <a:t>outColor</a:t>
            </a:r>
            <a:r>
              <a:rPr lang="en-US" altLang="zh-TW" sz="2000" dirty="0" smtClean="0">
                <a:solidFill>
                  <a:schemeClr val="bg1"/>
                </a:solidFill>
                <a:latin typeface="Consolas" panose="020B0609020204030204" pitchFamily="49" charset="0"/>
              </a:rPr>
              <a:t>;</a:t>
            </a:r>
          </a:p>
          <a:p>
            <a:pPr lvl="0" eaLnBrk="0" fontAlgn="base" hangingPunct="0">
              <a:spcBef>
                <a:spcPct val="0"/>
              </a:spcBef>
              <a:spcAft>
                <a:spcPct val="0"/>
              </a:spcAft>
            </a:pPr>
            <a:r>
              <a:rPr lang="en-US" altLang="zh-TW" sz="2000" dirty="0">
                <a:solidFill>
                  <a:srgbClr val="99CF50"/>
                </a:solidFill>
                <a:latin typeface="Consolas" panose="020B0609020204030204" pitchFamily="49" charset="0"/>
              </a:rPr>
              <a:t>void</a:t>
            </a:r>
            <a:r>
              <a:rPr lang="en-US" altLang="zh-TW" sz="2000" dirty="0" smtClean="0">
                <a:solidFill>
                  <a:schemeClr val="bg1"/>
                </a:solidFill>
                <a:latin typeface="Consolas" panose="020B0609020204030204" pitchFamily="49" charset="0"/>
              </a:rPr>
              <a:t> </a:t>
            </a:r>
            <a:r>
              <a:rPr lang="en-US" altLang="zh-TW" sz="2000" dirty="0">
                <a:solidFill>
                  <a:srgbClr val="89BDFF"/>
                </a:solidFill>
                <a:latin typeface="Consolas" panose="020B0609020204030204" pitchFamily="49" charset="0"/>
              </a:rPr>
              <a:t>main</a:t>
            </a:r>
            <a:r>
              <a:rPr lang="en-US" altLang="zh-TW" sz="2000" dirty="0">
                <a:solidFill>
                  <a:schemeClr val="bg1"/>
                </a:solidFill>
                <a:latin typeface="Consolas" panose="020B0609020204030204" pitchFamily="49" charset="0"/>
              </a:rPr>
              <a:t>() </a:t>
            </a:r>
            <a:r>
              <a:rPr lang="en-US" altLang="zh-TW" sz="2000" dirty="0" smtClean="0">
                <a:solidFill>
                  <a:schemeClr val="bg1"/>
                </a:solidFill>
                <a:latin typeface="Consolas" panose="020B0609020204030204" pitchFamily="49" charset="0"/>
              </a:rPr>
              <a:t>{</a:t>
            </a:r>
          </a:p>
          <a:p>
            <a:pPr lvl="0" eaLnBrk="0" fontAlgn="base" hangingPunct="0">
              <a:spcBef>
                <a:spcPct val="0"/>
              </a:spcBef>
              <a:spcAft>
                <a:spcPct val="0"/>
              </a:spcAft>
            </a:pPr>
            <a:r>
              <a:rPr lang="en-US" altLang="zh-TW" sz="2000" dirty="0" smtClean="0">
                <a:solidFill>
                  <a:schemeClr val="bg1"/>
                </a:solidFill>
                <a:latin typeface="Consolas" panose="020B0609020204030204" pitchFamily="49" charset="0"/>
              </a:rPr>
              <a:t>    </a:t>
            </a:r>
            <a:r>
              <a:rPr lang="en-US" altLang="zh-TW" sz="2000" dirty="0" err="1" smtClean="0">
                <a:solidFill>
                  <a:schemeClr val="bg1"/>
                </a:solidFill>
                <a:latin typeface="Consolas" panose="020B0609020204030204" pitchFamily="49" charset="0"/>
              </a:rPr>
              <a:t>outColor</a:t>
            </a:r>
            <a:r>
              <a:rPr lang="en-US" altLang="zh-TW" sz="2000" dirty="0" smtClean="0">
                <a:solidFill>
                  <a:schemeClr val="bg1"/>
                </a:solidFill>
                <a:latin typeface="Consolas" panose="020B0609020204030204" pitchFamily="49" charset="0"/>
              </a:rPr>
              <a:t> </a:t>
            </a:r>
            <a:r>
              <a:rPr lang="en-US" altLang="zh-TW" sz="2000" dirty="0">
                <a:solidFill>
                  <a:schemeClr val="bg1"/>
                </a:solidFill>
                <a:latin typeface="Consolas" panose="020B0609020204030204" pitchFamily="49" charset="0"/>
              </a:rPr>
              <a:t>= </a:t>
            </a:r>
            <a:r>
              <a:rPr lang="en-US" altLang="zh-TW" sz="2000" dirty="0">
                <a:solidFill>
                  <a:srgbClr val="89BDFF"/>
                </a:solidFill>
                <a:latin typeface="Consolas" panose="020B0609020204030204" pitchFamily="49" charset="0"/>
              </a:rPr>
              <a:t>texture2D</a:t>
            </a:r>
            <a:r>
              <a:rPr lang="en-US" altLang="zh-TW" sz="2000" dirty="0">
                <a:solidFill>
                  <a:schemeClr val="bg1"/>
                </a:solidFill>
                <a:latin typeface="Consolas" panose="020B0609020204030204" pitchFamily="49" charset="0"/>
              </a:rPr>
              <a:t>(MyTexture_1, </a:t>
            </a:r>
            <a:r>
              <a:rPr lang="en-US" altLang="zh-TW" sz="2000" dirty="0" err="1">
                <a:solidFill>
                  <a:schemeClr val="bg1"/>
                </a:solidFill>
                <a:latin typeface="Consolas" panose="020B0609020204030204" pitchFamily="49" charset="0"/>
              </a:rPr>
              <a:t>texcoord</a:t>
            </a:r>
            <a:r>
              <a:rPr lang="en-US" altLang="zh-TW" sz="2000" dirty="0" smtClean="0">
                <a:solidFill>
                  <a:schemeClr val="bg1"/>
                </a:solidFill>
                <a:latin typeface="Consolas" panose="020B0609020204030204" pitchFamily="49" charset="0"/>
              </a:rPr>
              <a:t>);</a:t>
            </a:r>
          </a:p>
          <a:p>
            <a:pPr lvl="0" eaLnBrk="0" fontAlgn="base" hangingPunct="0">
              <a:spcBef>
                <a:spcPct val="0"/>
              </a:spcBef>
              <a:spcAft>
                <a:spcPct val="0"/>
              </a:spcAft>
            </a:pPr>
            <a:r>
              <a:rPr lang="en-US" altLang="zh-TW" sz="2000" dirty="0" smtClean="0">
                <a:solidFill>
                  <a:schemeClr val="bg1"/>
                </a:solidFill>
                <a:latin typeface="Consolas" panose="020B0609020204030204" pitchFamily="49" charset="0"/>
              </a:rPr>
              <a:t>}</a:t>
            </a:r>
            <a:endParaRPr lang="zh-TW" altLang="zh-TW"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972846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Other GLSL Syntax</a:t>
            </a:r>
            <a:endParaRPr lang="zh-TW" altLang="en-US" dirty="0"/>
          </a:p>
        </p:txBody>
      </p:sp>
      <p:sp>
        <p:nvSpPr>
          <p:cNvPr id="3" name="內容版面配置區 2"/>
          <p:cNvSpPr>
            <a:spLocks noGrp="1"/>
          </p:cNvSpPr>
          <p:nvPr>
            <p:ph idx="1"/>
          </p:nvPr>
        </p:nvSpPr>
        <p:spPr/>
        <p:txBody>
          <a:bodyPr/>
          <a:lstStyle/>
          <a:p>
            <a:r>
              <a:rPr lang="en-US" altLang="zh-TW" dirty="0" smtClean="0"/>
              <a:t>Variables</a:t>
            </a:r>
            <a:br>
              <a:rPr lang="en-US" altLang="zh-TW" dirty="0" smtClean="0"/>
            </a:br>
            <a:r>
              <a:rPr lang="en-US" altLang="zh-TW" dirty="0" smtClean="0"/>
              <a:t/>
            </a:r>
            <a:br>
              <a:rPr lang="en-US" altLang="zh-TW" dirty="0" smtClean="0"/>
            </a:br>
            <a:endParaRPr lang="en-US" altLang="zh-TW" dirty="0" smtClean="0"/>
          </a:p>
          <a:p>
            <a:r>
              <a:rPr lang="en-US" altLang="zh-TW" dirty="0" smtClean="0"/>
              <a:t>Functions</a:t>
            </a:r>
          </a:p>
          <a:p>
            <a:endParaRPr lang="en-US" altLang="zh-TW" dirty="0"/>
          </a:p>
          <a:p>
            <a:endParaRPr lang="en-US" altLang="zh-TW" dirty="0" smtClean="0"/>
          </a:p>
          <a:p>
            <a:r>
              <a:rPr lang="en-US" altLang="zh-TW" dirty="0" smtClean="0"/>
              <a:t>Examples</a:t>
            </a:r>
            <a:endParaRPr lang="zh-TW" altLang="en-US" dirty="0"/>
          </a:p>
        </p:txBody>
      </p:sp>
      <p:sp>
        <p:nvSpPr>
          <p:cNvPr id="4" name="Rectangle 1"/>
          <p:cNvSpPr>
            <a:spLocks noChangeArrowheads="1"/>
          </p:cNvSpPr>
          <p:nvPr/>
        </p:nvSpPr>
        <p:spPr bwMode="auto">
          <a:xfrm>
            <a:off x="2913579" y="1690688"/>
            <a:ext cx="7053213" cy="123110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zh-TW" sz="2000" dirty="0">
                <a:solidFill>
                  <a:srgbClr val="F8F8F8"/>
                </a:solidFill>
                <a:latin typeface="Consolas" panose="020B0609020204030204" pitchFamily="49" charset="0"/>
              </a:rPr>
              <a:t>vec2, vec3, vec4, </a:t>
            </a:r>
            <a:r>
              <a:rPr lang="en-US" altLang="zh-TW" sz="2000" dirty="0" smtClean="0">
                <a:solidFill>
                  <a:srgbClr val="F8F8F8"/>
                </a:solidFill>
                <a:latin typeface="Consolas" panose="020B0609020204030204" pitchFamily="49" charset="0"/>
              </a:rPr>
              <a:t>... </a:t>
            </a:r>
            <a:r>
              <a:rPr lang="en-US" altLang="zh-TW" sz="2000" i="1" dirty="0">
                <a:solidFill>
                  <a:srgbClr val="AEAEAE"/>
                </a:solidFill>
                <a:latin typeface="Consolas" panose="020B0609020204030204" pitchFamily="49" charset="0"/>
              </a:rPr>
              <a:t>// orders: </a:t>
            </a:r>
            <a:r>
              <a:rPr lang="en-US" altLang="zh-TW" sz="2000" i="1" dirty="0" err="1">
                <a:solidFill>
                  <a:srgbClr val="AEAEAE"/>
                </a:solidFill>
                <a:latin typeface="Consolas" panose="020B0609020204030204" pitchFamily="49" charset="0"/>
              </a:rPr>
              <a:t>xyzw</a:t>
            </a:r>
            <a:r>
              <a:rPr lang="en-US" altLang="zh-TW" sz="2000" i="1" dirty="0">
                <a:solidFill>
                  <a:srgbClr val="AEAEAE"/>
                </a:solidFill>
                <a:latin typeface="Consolas" panose="020B0609020204030204" pitchFamily="49" charset="0"/>
              </a:rPr>
              <a:t>, </a:t>
            </a:r>
            <a:r>
              <a:rPr lang="en-US" altLang="zh-TW" sz="2000" i="1" dirty="0" err="1">
                <a:solidFill>
                  <a:srgbClr val="AEAEAE"/>
                </a:solidFill>
                <a:latin typeface="Consolas" panose="020B0609020204030204" pitchFamily="49" charset="0"/>
              </a:rPr>
              <a:t>rgba</a:t>
            </a:r>
            <a:r>
              <a:rPr lang="en-US" altLang="zh-TW" sz="2000" i="1" dirty="0">
                <a:solidFill>
                  <a:srgbClr val="AEAEAE"/>
                </a:solidFill>
                <a:latin typeface="Consolas" panose="020B0609020204030204" pitchFamily="49" charset="0"/>
              </a:rPr>
              <a:t>, </a:t>
            </a:r>
            <a:r>
              <a:rPr lang="en-US" altLang="zh-TW" sz="2000" i="1" dirty="0" err="1">
                <a:solidFill>
                  <a:srgbClr val="AEAEAE"/>
                </a:solidFill>
                <a:latin typeface="Consolas" panose="020B0609020204030204" pitchFamily="49" charset="0"/>
              </a:rPr>
              <a:t>stpq</a:t>
            </a:r>
            <a:r>
              <a:rPr lang="en-US" altLang="zh-TW" sz="2000" i="1" dirty="0">
                <a:solidFill>
                  <a:srgbClr val="AEAEAE"/>
                </a:solidFill>
                <a:latin typeface="Consolas" panose="020B0609020204030204" pitchFamily="49" charset="0"/>
              </a:rPr>
              <a:t> </a:t>
            </a:r>
          </a:p>
          <a:p>
            <a:pPr lvl="0" eaLnBrk="0" fontAlgn="base" hangingPunct="0">
              <a:spcBef>
                <a:spcPct val="0"/>
              </a:spcBef>
              <a:spcAft>
                <a:spcPct val="0"/>
              </a:spcAft>
            </a:pPr>
            <a:r>
              <a:rPr lang="en-US" altLang="zh-TW" sz="2000" dirty="0">
                <a:solidFill>
                  <a:srgbClr val="F8F8F8"/>
                </a:solidFill>
                <a:latin typeface="Consolas" panose="020B0609020204030204" pitchFamily="49" charset="0"/>
              </a:rPr>
              <a:t>mat2, mat3, mat4</a:t>
            </a:r>
            <a:r>
              <a:rPr lang="en-US" altLang="zh-TW" sz="2000" dirty="0" smtClean="0">
                <a:solidFill>
                  <a:srgbClr val="F8F8F8"/>
                </a:solidFill>
                <a:latin typeface="Consolas" panose="020B0609020204030204" pitchFamily="49" charset="0"/>
              </a:rPr>
              <a:t>, ... </a:t>
            </a:r>
            <a:endParaRPr lang="en-US" altLang="zh-TW" sz="2000" dirty="0">
              <a:solidFill>
                <a:srgbClr val="F8F8F8"/>
              </a:solidFill>
              <a:latin typeface="Consolas" panose="020B0609020204030204" pitchFamily="49" charset="0"/>
            </a:endParaRPr>
          </a:p>
          <a:p>
            <a:pPr lvl="0" eaLnBrk="0" fontAlgn="base" hangingPunct="0">
              <a:spcBef>
                <a:spcPct val="0"/>
              </a:spcBef>
              <a:spcAft>
                <a:spcPct val="0"/>
              </a:spcAft>
            </a:pPr>
            <a:r>
              <a:rPr lang="en-US" altLang="zh-TW" sz="2000" dirty="0">
                <a:solidFill>
                  <a:srgbClr val="F8F8F8"/>
                </a:solidFill>
                <a:latin typeface="Consolas" panose="020B0609020204030204" pitchFamily="49" charset="0"/>
              </a:rPr>
              <a:t>float, </a:t>
            </a:r>
            <a:r>
              <a:rPr lang="en-US" altLang="zh-TW" sz="2000" dirty="0" err="1">
                <a:solidFill>
                  <a:srgbClr val="F8F8F8"/>
                </a:solidFill>
                <a:latin typeface="Consolas" panose="020B0609020204030204" pitchFamily="49" charset="0"/>
              </a:rPr>
              <a:t>int</a:t>
            </a:r>
            <a:r>
              <a:rPr lang="en-US" altLang="zh-TW" sz="2000" dirty="0">
                <a:solidFill>
                  <a:srgbClr val="F8F8F8"/>
                </a:solidFill>
                <a:latin typeface="Consolas" panose="020B0609020204030204" pitchFamily="49" charset="0"/>
              </a:rPr>
              <a:t>, bool, ... </a:t>
            </a:r>
          </a:p>
          <a:p>
            <a:pPr lvl="0" eaLnBrk="0" fontAlgn="base" hangingPunct="0">
              <a:spcBef>
                <a:spcPct val="0"/>
              </a:spcBef>
              <a:spcAft>
                <a:spcPct val="0"/>
              </a:spcAft>
            </a:pPr>
            <a:r>
              <a:rPr lang="en-US" altLang="zh-TW" sz="2000" dirty="0">
                <a:solidFill>
                  <a:srgbClr val="F8F8F8"/>
                </a:solidFill>
                <a:latin typeface="Consolas" panose="020B0609020204030204" pitchFamily="49" charset="0"/>
              </a:rPr>
              <a:t>sampler2D, ...</a:t>
            </a:r>
            <a:endParaRPr lang="zh-TW" altLang="zh-TW" sz="2000" dirty="0">
              <a:solidFill>
                <a:srgbClr val="F8F8F8"/>
              </a:solidFill>
              <a:latin typeface="Consolas" panose="020B0609020204030204" pitchFamily="49" charset="0"/>
            </a:endParaRPr>
          </a:p>
        </p:txBody>
      </p:sp>
      <p:sp>
        <p:nvSpPr>
          <p:cNvPr id="5" name="Rectangle 1"/>
          <p:cNvSpPr>
            <a:spLocks noChangeArrowheads="1"/>
          </p:cNvSpPr>
          <p:nvPr/>
        </p:nvSpPr>
        <p:spPr bwMode="auto">
          <a:xfrm>
            <a:off x="2913579" y="3022174"/>
            <a:ext cx="4514056" cy="123110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zh-TW" sz="2000" dirty="0">
                <a:solidFill>
                  <a:srgbClr val="F8F8F8"/>
                </a:solidFill>
                <a:latin typeface="Consolas" panose="020B0609020204030204" pitchFamily="49" charset="0"/>
              </a:rPr>
              <a:t>max, min, sin, cos, pow, log, ..</a:t>
            </a:r>
          </a:p>
          <a:p>
            <a:pPr lvl="0" eaLnBrk="0" fontAlgn="base" hangingPunct="0">
              <a:spcBef>
                <a:spcPct val="0"/>
              </a:spcBef>
              <a:spcAft>
                <a:spcPct val="0"/>
              </a:spcAft>
            </a:pPr>
            <a:r>
              <a:rPr lang="en-US" altLang="zh-TW" sz="2000" dirty="0">
                <a:solidFill>
                  <a:srgbClr val="F8F8F8"/>
                </a:solidFill>
                <a:latin typeface="Consolas" panose="020B0609020204030204" pitchFamily="49" charset="0"/>
              </a:rPr>
              <a:t>dot, normalize, reflect, ...</a:t>
            </a:r>
          </a:p>
          <a:p>
            <a:pPr lvl="0" eaLnBrk="0" fontAlgn="base" hangingPunct="0">
              <a:spcBef>
                <a:spcPct val="0"/>
              </a:spcBef>
              <a:spcAft>
                <a:spcPct val="0"/>
              </a:spcAft>
            </a:pPr>
            <a:r>
              <a:rPr lang="en-US" altLang="zh-TW" sz="2000" dirty="0">
                <a:solidFill>
                  <a:srgbClr val="F8F8F8"/>
                </a:solidFill>
                <a:latin typeface="Consolas" panose="020B0609020204030204" pitchFamily="49" charset="0"/>
              </a:rPr>
              <a:t>transpose, inverse, ...</a:t>
            </a:r>
          </a:p>
          <a:p>
            <a:pPr lvl="0" eaLnBrk="0" fontAlgn="base" hangingPunct="0">
              <a:spcBef>
                <a:spcPct val="0"/>
              </a:spcBef>
              <a:spcAft>
                <a:spcPct val="0"/>
              </a:spcAft>
            </a:pPr>
            <a:r>
              <a:rPr lang="en-US" altLang="zh-TW" sz="2000" dirty="0">
                <a:solidFill>
                  <a:srgbClr val="F8F8F8"/>
                </a:solidFill>
                <a:latin typeface="Consolas" panose="020B0609020204030204" pitchFamily="49" charset="0"/>
              </a:rPr>
              <a:t>+, -, *, /</a:t>
            </a:r>
            <a:endParaRPr lang="zh-TW" altLang="zh-TW" sz="2000" dirty="0">
              <a:solidFill>
                <a:srgbClr val="F8F8F8"/>
              </a:solidFill>
              <a:latin typeface="Consolas" panose="020B0609020204030204" pitchFamily="49" charset="0"/>
            </a:endParaRPr>
          </a:p>
        </p:txBody>
      </p:sp>
      <p:sp>
        <p:nvSpPr>
          <p:cNvPr id="6" name="Rectangle 1"/>
          <p:cNvSpPr>
            <a:spLocks noChangeArrowheads="1"/>
          </p:cNvSpPr>
          <p:nvPr/>
        </p:nvSpPr>
        <p:spPr bwMode="auto">
          <a:xfrm>
            <a:off x="2913579" y="4353660"/>
            <a:ext cx="7617470" cy="215443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zh-TW" sz="2000" dirty="0">
                <a:solidFill>
                  <a:srgbClr val="99CF50"/>
                </a:solidFill>
                <a:latin typeface="Consolas" panose="020B0609020204030204" pitchFamily="49" charset="0"/>
              </a:rPr>
              <a:t>vec3</a:t>
            </a:r>
            <a:r>
              <a:rPr lang="en-US" altLang="zh-TW" sz="2000" dirty="0">
                <a:solidFill>
                  <a:srgbClr val="F8F8F8"/>
                </a:solidFill>
                <a:latin typeface="Consolas" panose="020B0609020204030204" pitchFamily="49" charset="0"/>
              </a:rPr>
              <a:t> c8 = vec3(1.0, 1.0, 9.0);</a:t>
            </a:r>
          </a:p>
          <a:p>
            <a:pPr lvl="0" eaLnBrk="0" fontAlgn="base" hangingPunct="0">
              <a:spcBef>
                <a:spcPct val="0"/>
              </a:spcBef>
              <a:spcAft>
                <a:spcPct val="0"/>
              </a:spcAft>
            </a:pPr>
            <a:r>
              <a:rPr lang="en-US" altLang="zh-TW" sz="2000" dirty="0">
                <a:solidFill>
                  <a:srgbClr val="99CF50"/>
                </a:solidFill>
                <a:latin typeface="Consolas" panose="020B0609020204030204" pitchFamily="49" charset="0"/>
              </a:rPr>
              <a:t>vec4</a:t>
            </a:r>
            <a:r>
              <a:rPr lang="en-US" altLang="zh-TW" sz="2000" dirty="0">
                <a:solidFill>
                  <a:srgbClr val="F8F8F8"/>
                </a:solidFill>
                <a:latin typeface="Consolas" panose="020B0609020204030204" pitchFamily="49" charset="0"/>
              </a:rPr>
              <a:t> v2 = (c8 * 7.63).</a:t>
            </a:r>
            <a:r>
              <a:rPr lang="en-US" altLang="zh-TW" sz="2000" dirty="0" err="1">
                <a:solidFill>
                  <a:srgbClr val="F8F8F8"/>
                </a:solidFill>
                <a:latin typeface="Consolas" panose="020B0609020204030204" pitchFamily="49" charset="0"/>
              </a:rPr>
              <a:t>xyxz</a:t>
            </a:r>
            <a:r>
              <a:rPr lang="en-US" altLang="zh-TW" sz="2000" dirty="0">
                <a:solidFill>
                  <a:srgbClr val="F8F8F8"/>
                </a:solidFill>
                <a:latin typeface="Consolas" panose="020B0609020204030204" pitchFamily="49" charset="0"/>
              </a:rPr>
              <a:t> + vec4(5.0, 5.0, 6.0, 6.0);</a:t>
            </a:r>
          </a:p>
          <a:p>
            <a:pPr lvl="0" eaLnBrk="0" fontAlgn="base" hangingPunct="0">
              <a:spcBef>
                <a:spcPct val="0"/>
              </a:spcBef>
              <a:spcAft>
                <a:spcPct val="0"/>
              </a:spcAft>
            </a:pPr>
            <a:r>
              <a:rPr lang="en-US" altLang="zh-TW" sz="2000" dirty="0">
                <a:solidFill>
                  <a:srgbClr val="99CF50"/>
                </a:solidFill>
                <a:latin typeface="Consolas" panose="020B0609020204030204" pitchFamily="49" charset="0"/>
              </a:rPr>
              <a:t>vec3</a:t>
            </a:r>
            <a:r>
              <a:rPr lang="en-US" altLang="zh-TW" sz="2000" dirty="0">
                <a:solidFill>
                  <a:srgbClr val="F8F8F8"/>
                </a:solidFill>
                <a:latin typeface="Consolas" panose="020B0609020204030204" pitchFamily="49" charset="0"/>
              </a:rPr>
              <a:t> c1 = </a:t>
            </a:r>
            <a:r>
              <a:rPr lang="en-US" altLang="zh-TW" sz="2000" dirty="0">
                <a:solidFill>
                  <a:srgbClr val="89BDFF"/>
                </a:solidFill>
                <a:latin typeface="Consolas" panose="020B0609020204030204" pitchFamily="49" charset="0"/>
              </a:rPr>
              <a:t>normalize</a:t>
            </a:r>
            <a:r>
              <a:rPr lang="en-US" altLang="zh-TW" sz="2000" dirty="0">
                <a:solidFill>
                  <a:schemeClr val="bg1"/>
                </a:solidFill>
                <a:latin typeface="Consolas" panose="020B0609020204030204" pitchFamily="49" charset="0"/>
              </a:rPr>
              <a:t>(v2.rgb</a:t>
            </a:r>
            <a:r>
              <a:rPr lang="en-US" altLang="zh-TW" sz="2000" dirty="0">
                <a:solidFill>
                  <a:srgbClr val="F8F8F8"/>
                </a:solidFill>
                <a:latin typeface="Consolas" panose="020B0609020204030204" pitchFamily="49" charset="0"/>
              </a:rPr>
              <a:t>);</a:t>
            </a:r>
          </a:p>
          <a:p>
            <a:pPr lvl="0" eaLnBrk="0" fontAlgn="base" hangingPunct="0">
              <a:spcBef>
                <a:spcPct val="0"/>
              </a:spcBef>
              <a:spcAft>
                <a:spcPct val="0"/>
              </a:spcAft>
            </a:pPr>
            <a:r>
              <a:rPr lang="en-US" altLang="zh-TW" sz="2000" dirty="0">
                <a:solidFill>
                  <a:srgbClr val="99CF50"/>
                </a:solidFill>
                <a:latin typeface="Consolas" panose="020B0609020204030204" pitchFamily="49" charset="0"/>
              </a:rPr>
              <a:t>mat3x2</a:t>
            </a:r>
            <a:r>
              <a:rPr lang="en-US" altLang="zh-TW" sz="2000" dirty="0">
                <a:solidFill>
                  <a:srgbClr val="F8F8F8"/>
                </a:solidFill>
                <a:latin typeface="Consolas" panose="020B0609020204030204" pitchFamily="49" charset="0"/>
              </a:rPr>
              <a:t> m1 = mat3x2(c8, c1); </a:t>
            </a:r>
            <a:r>
              <a:rPr lang="en-US" altLang="zh-TW" sz="2000" i="1" dirty="0">
                <a:solidFill>
                  <a:srgbClr val="AEAEAE"/>
                </a:solidFill>
                <a:latin typeface="Consolas" panose="020B0609020204030204" pitchFamily="49" charset="0"/>
              </a:rPr>
              <a:t>// column major</a:t>
            </a:r>
          </a:p>
          <a:p>
            <a:pPr lvl="0" eaLnBrk="0" fontAlgn="base" hangingPunct="0">
              <a:spcBef>
                <a:spcPct val="0"/>
              </a:spcBef>
              <a:spcAft>
                <a:spcPct val="0"/>
              </a:spcAft>
            </a:pPr>
            <a:r>
              <a:rPr lang="en-US" altLang="zh-TW" sz="2000" dirty="0">
                <a:solidFill>
                  <a:srgbClr val="99CF50"/>
                </a:solidFill>
                <a:latin typeface="Consolas" panose="020B0609020204030204" pitchFamily="49" charset="0"/>
              </a:rPr>
              <a:t>mat4</a:t>
            </a:r>
            <a:r>
              <a:rPr lang="en-US" altLang="zh-TW" sz="2000" dirty="0">
                <a:solidFill>
                  <a:srgbClr val="F8F8F8"/>
                </a:solidFill>
                <a:latin typeface="Consolas" panose="020B0609020204030204" pitchFamily="49" charset="0"/>
              </a:rPr>
              <a:t> m2 = mat4(v2, vec4(1.0), vec4(c8, 0.0), c1.gggg);</a:t>
            </a:r>
          </a:p>
          <a:p>
            <a:pPr eaLnBrk="0" fontAlgn="base" hangingPunct="0">
              <a:spcBef>
                <a:spcPct val="0"/>
              </a:spcBef>
              <a:spcAft>
                <a:spcPct val="0"/>
              </a:spcAft>
            </a:pPr>
            <a:r>
              <a:rPr lang="en-US" altLang="zh-TW" sz="2000" dirty="0">
                <a:solidFill>
                  <a:srgbClr val="99CF50"/>
                </a:solidFill>
                <a:latin typeface="Consolas" panose="020B0609020204030204" pitchFamily="49" charset="0"/>
              </a:rPr>
              <a:t>mat3</a:t>
            </a:r>
            <a:r>
              <a:rPr lang="en-US" altLang="zh-TW" sz="2000" dirty="0">
                <a:solidFill>
                  <a:srgbClr val="F8F8F8"/>
                </a:solidFill>
                <a:latin typeface="Consolas" panose="020B0609020204030204" pitchFamily="49" charset="0"/>
              </a:rPr>
              <a:t> m3 = mat3(m2); </a:t>
            </a:r>
            <a:r>
              <a:rPr lang="en-US" altLang="zh-TW" sz="2000" i="1" dirty="0">
                <a:solidFill>
                  <a:srgbClr val="AEAEAE"/>
                </a:solidFill>
                <a:latin typeface="Consolas" panose="020B0609020204030204" pitchFamily="49" charset="0"/>
              </a:rPr>
              <a:t>// get left top of mat4</a:t>
            </a:r>
          </a:p>
          <a:p>
            <a:pPr lvl="0" eaLnBrk="0" fontAlgn="base" hangingPunct="0">
              <a:spcBef>
                <a:spcPct val="0"/>
              </a:spcBef>
              <a:spcAft>
                <a:spcPct val="0"/>
              </a:spcAft>
            </a:pPr>
            <a:r>
              <a:rPr lang="en-US" altLang="zh-TW" sz="2000" dirty="0">
                <a:solidFill>
                  <a:srgbClr val="99CF50"/>
                </a:solidFill>
                <a:latin typeface="Consolas" panose="020B0609020204030204" pitchFamily="49" charset="0"/>
              </a:rPr>
              <a:t>ivec2</a:t>
            </a:r>
            <a:r>
              <a:rPr lang="en-US" altLang="zh-TW" sz="2000" dirty="0">
                <a:solidFill>
                  <a:srgbClr val="F8F8F8"/>
                </a:solidFill>
                <a:latin typeface="Consolas" panose="020B0609020204030204" pitchFamily="49" charset="0"/>
              </a:rPr>
              <a:t> iv1 = ivec2(c8.z, c1.r);</a:t>
            </a:r>
            <a:endParaRPr lang="zh-TW" altLang="zh-TW" sz="2000" dirty="0">
              <a:solidFill>
                <a:srgbClr val="F8F8F8"/>
              </a:solidFill>
              <a:latin typeface="Consolas" panose="020B0609020204030204" pitchFamily="49" charset="0"/>
            </a:endParaRPr>
          </a:p>
        </p:txBody>
      </p:sp>
    </p:spTree>
    <p:extLst>
      <p:ext uri="{BB962C8B-B14F-4D97-AF65-F5344CB8AC3E}">
        <p14:creationId xmlns:p14="http://schemas.microsoft.com/office/powerpoint/2010/main" val="2407456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Vertex </a:t>
            </a:r>
            <a:r>
              <a:rPr lang="en-US" altLang="zh-TW" dirty="0" err="1" smtClean="0"/>
              <a:t>Shader</a:t>
            </a:r>
            <a:endParaRPr lang="zh-TW" altLang="en-US" dirty="0"/>
          </a:p>
        </p:txBody>
      </p:sp>
      <p:sp>
        <p:nvSpPr>
          <p:cNvPr id="3" name="內容版面配置區 2"/>
          <p:cNvSpPr>
            <a:spLocks noGrp="1"/>
          </p:cNvSpPr>
          <p:nvPr>
            <p:ph idx="1"/>
          </p:nvPr>
        </p:nvSpPr>
        <p:spPr/>
        <p:txBody>
          <a:bodyPr/>
          <a:lstStyle/>
          <a:p>
            <a:r>
              <a:rPr lang="en-US" altLang="zh-TW" dirty="0" smtClean="0"/>
              <a:t>Must have </a:t>
            </a:r>
            <a:r>
              <a:rPr lang="en-US" altLang="zh-TW" dirty="0" err="1" smtClean="0">
                <a:latin typeface="Consolas" panose="020B0609020204030204" pitchFamily="49" charset="0"/>
              </a:rPr>
              <a:t>gl_Position</a:t>
            </a:r>
            <a:endParaRPr lang="en-US" altLang="zh-TW" dirty="0" smtClean="0">
              <a:latin typeface="Consolas" panose="020B0609020204030204" pitchFamily="49" charset="0"/>
            </a:endParaRPr>
          </a:p>
        </p:txBody>
      </p:sp>
      <p:sp>
        <p:nvSpPr>
          <p:cNvPr id="4" name="Rectangle 1"/>
          <p:cNvSpPr>
            <a:spLocks noChangeArrowheads="1"/>
          </p:cNvSpPr>
          <p:nvPr/>
        </p:nvSpPr>
        <p:spPr bwMode="auto">
          <a:xfrm>
            <a:off x="5780290" y="985532"/>
            <a:ext cx="6283771" cy="461664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zh-TW" sz="2000" dirty="0" smtClean="0">
                <a:solidFill>
                  <a:srgbClr val="AEAEAE"/>
                </a:solidFill>
                <a:latin typeface="Consolas" panose="020B0609020204030204" pitchFamily="49" charset="0"/>
              </a:rPr>
              <a:t>/* Example of vertex </a:t>
            </a:r>
            <a:r>
              <a:rPr lang="en-US" altLang="zh-TW" sz="2000" dirty="0" err="1" smtClean="0">
                <a:solidFill>
                  <a:srgbClr val="AEAEAE"/>
                </a:solidFill>
                <a:latin typeface="Consolas" panose="020B0609020204030204" pitchFamily="49" charset="0"/>
              </a:rPr>
              <a:t>shader</a:t>
            </a:r>
            <a:r>
              <a:rPr lang="en-US" altLang="zh-TW" sz="2000" dirty="0" smtClean="0">
                <a:solidFill>
                  <a:srgbClr val="AEAEAE"/>
                </a:solidFill>
                <a:latin typeface="Consolas" panose="020B0609020204030204" pitchFamily="49" charset="0"/>
              </a:rPr>
              <a:t> */</a:t>
            </a:r>
          </a:p>
          <a:p>
            <a:pPr lvl="0" eaLnBrk="0" fontAlgn="base" hangingPunct="0">
              <a:spcBef>
                <a:spcPct val="0"/>
              </a:spcBef>
              <a:spcAft>
                <a:spcPct val="0"/>
              </a:spcAft>
            </a:pPr>
            <a:endParaRPr lang="en-US" altLang="zh-TW" sz="2000" dirty="0" smtClean="0">
              <a:solidFill>
                <a:srgbClr val="AEAEAE"/>
              </a:solidFill>
              <a:latin typeface="Consolas" panose="020B0609020204030204" pitchFamily="49" charset="0"/>
            </a:endParaRPr>
          </a:p>
          <a:p>
            <a:pPr lvl="0" eaLnBrk="0" fontAlgn="base" hangingPunct="0">
              <a:spcBef>
                <a:spcPct val="0"/>
              </a:spcBef>
              <a:spcAft>
                <a:spcPct val="0"/>
              </a:spcAft>
            </a:pPr>
            <a:r>
              <a:rPr lang="en-US" altLang="zh-TW" sz="2000" dirty="0" smtClean="0">
                <a:solidFill>
                  <a:srgbClr val="AEAEAE"/>
                </a:solidFill>
                <a:latin typeface="Consolas" panose="020B0609020204030204" pitchFamily="49" charset="0"/>
              </a:rPr>
              <a:t>#</a:t>
            </a:r>
            <a:r>
              <a:rPr lang="en-US" altLang="zh-TW" sz="2000" dirty="0">
                <a:solidFill>
                  <a:srgbClr val="AEAEAE"/>
                </a:solidFill>
                <a:latin typeface="Consolas" panose="020B0609020204030204" pitchFamily="49" charset="0"/>
              </a:rPr>
              <a:t>version </a:t>
            </a:r>
            <a:r>
              <a:rPr lang="en-US" altLang="zh-TW" sz="2000" dirty="0" smtClean="0">
                <a:solidFill>
                  <a:srgbClr val="AEAEAE"/>
                </a:solidFill>
                <a:latin typeface="Consolas" panose="020B0609020204030204" pitchFamily="49" charset="0"/>
              </a:rPr>
              <a:t>400</a:t>
            </a:r>
            <a:endParaRPr lang="en-US" altLang="zh-TW" sz="2000" dirty="0">
              <a:solidFill>
                <a:srgbClr val="AEAEAE"/>
              </a:solidFill>
              <a:latin typeface="Consolas" panose="020B0609020204030204" pitchFamily="49" charset="0"/>
            </a:endParaRPr>
          </a:p>
          <a:p>
            <a:pPr lvl="0" eaLnBrk="0" fontAlgn="base" hangingPunct="0">
              <a:spcBef>
                <a:spcPct val="0"/>
              </a:spcBef>
              <a:spcAft>
                <a:spcPct val="0"/>
              </a:spcAft>
            </a:pPr>
            <a:r>
              <a:rPr lang="en-US" altLang="zh-TW" sz="2000" dirty="0">
                <a:solidFill>
                  <a:schemeClr val="bg1"/>
                </a:solidFill>
                <a:latin typeface="Consolas" panose="020B0609020204030204" pitchFamily="49" charset="0"/>
              </a:rPr>
              <a:t>layout(location = 5) in </a:t>
            </a:r>
            <a:r>
              <a:rPr lang="en-US" altLang="zh-TW" sz="2000" dirty="0">
                <a:solidFill>
                  <a:srgbClr val="99CF50"/>
                </a:solidFill>
                <a:latin typeface="Consolas" panose="020B0609020204030204" pitchFamily="49" charset="0"/>
              </a:rPr>
              <a:t>vec4</a:t>
            </a:r>
            <a:r>
              <a:rPr lang="en-US" altLang="zh-TW" sz="2000" dirty="0">
                <a:solidFill>
                  <a:schemeClr val="bg1"/>
                </a:solidFill>
                <a:latin typeface="Consolas" panose="020B0609020204030204" pitchFamily="49" charset="0"/>
              </a:rPr>
              <a:t> </a:t>
            </a:r>
            <a:r>
              <a:rPr lang="en-US" altLang="zh-TW" sz="2000" dirty="0" err="1">
                <a:solidFill>
                  <a:schemeClr val="bg1"/>
                </a:solidFill>
                <a:latin typeface="Consolas" panose="020B0609020204030204" pitchFamily="49" charset="0"/>
              </a:rPr>
              <a:t>in_Pos</a:t>
            </a:r>
            <a:r>
              <a:rPr lang="en-US" altLang="zh-TW" sz="2000" dirty="0">
                <a:solidFill>
                  <a:schemeClr val="bg1"/>
                </a:solidFill>
                <a:latin typeface="Consolas" panose="020B0609020204030204" pitchFamily="49" charset="0"/>
              </a:rPr>
              <a:t>;</a:t>
            </a:r>
          </a:p>
          <a:p>
            <a:pPr lvl="0" eaLnBrk="0" fontAlgn="base" hangingPunct="0">
              <a:spcBef>
                <a:spcPct val="0"/>
              </a:spcBef>
              <a:spcAft>
                <a:spcPct val="0"/>
              </a:spcAft>
            </a:pPr>
            <a:r>
              <a:rPr lang="en-US" altLang="zh-TW" sz="2000" dirty="0">
                <a:solidFill>
                  <a:schemeClr val="bg1"/>
                </a:solidFill>
                <a:latin typeface="Consolas" panose="020B0609020204030204" pitchFamily="49" charset="0"/>
              </a:rPr>
              <a:t>layout(location = 6) in </a:t>
            </a:r>
            <a:r>
              <a:rPr lang="en-US" altLang="zh-TW" sz="2000" dirty="0">
                <a:solidFill>
                  <a:srgbClr val="99CF50"/>
                </a:solidFill>
                <a:latin typeface="Consolas" panose="020B0609020204030204" pitchFamily="49" charset="0"/>
              </a:rPr>
              <a:t>vec4</a:t>
            </a:r>
            <a:r>
              <a:rPr lang="en-US" altLang="zh-TW" sz="2000" dirty="0">
                <a:solidFill>
                  <a:schemeClr val="bg1"/>
                </a:solidFill>
                <a:latin typeface="Consolas" panose="020B0609020204030204" pitchFamily="49" charset="0"/>
              </a:rPr>
              <a:t> </a:t>
            </a:r>
            <a:r>
              <a:rPr lang="en-US" altLang="zh-TW" sz="2000" dirty="0" err="1">
                <a:solidFill>
                  <a:schemeClr val="bg1"/>
                </a:solidFill>
                <a:latin typeface="Consolas" panose="020B0609020204030204" pitchFamily="49" charset="0"/>
              </a:rPr>
              <a:t>in_Norm</a:t>
            </a:r>
            <a:r>
              <a:rPr lang="en-US" altLang="zh-TW" sz="2000" dirty="0" smtClean="0">
                <a:solidFill>
                  <a:schemeClr val="bg1"/>
                </a:solidFill>
                <a:latin typeface="Consolas" panose="020B0609020204030204" pitchFamily="49" charset="0"/>
              </a:rPr>
              <a:t>;</a:t>
            </a:r>
            <a:endParaRPr lang="en-US" altLang="zh-TW" sz="2000" dirty="0">
              <a:solidFill>
                <a:schemeClr val="bg1"/>
              </a:solidFill>
              <a:latin typeface="Consolas" panose="020B0609020204030204" pitchFamily="49" charset="0"/>
            </a:endParaRPr>
          </a:p>
          <a:p>
            <a:pPr lvl="0" eaLnBrk="0" fontAlgn="base" hangingPunct="0">
              <a:spcBef>
                <a:spcPct val="0"/>
              </a:spcBef>
              <a:spcAft>
                <a:spcPct val="0"/>
              </a:spcAft>
            </a:pPr>
            <a:r>
              <a:rPr lang="en-US" altLang="zh-TW" sz="2000" dirty="0">
                <a:solidFill>
                  <a:schemeClr val="bg1"/>
                </a:solidFill>
                <a:latin typeface="Consolas" panose="020B0609020204030204" pitchFamily="49" charset="0"/>
              </a:rPr>
              <a:t>uniform </a:t>
            </a:r>
            <a:r>
              <a:rPr lang="en-US" altLang="zh-TW" sz="2000" dirty="0">
                <a:solidFill>
                  <a:srgbClr val="99CF50"/>
                </a:solidFill>
                <a:latin typeface="Consolas" panose="020B0609020204030204" pitchFamily="49" charset="0"/>
              </a:rPr>
              <a:t>mat4</a:t>
            </a:r>
            <a:r>
              <a:rPr lang="en-US" altLang="zh-TW" sz="2000" dirty="0">
                <a:solidFill>
                  <a:schemeClr val="bg1"/>
                </a:solidFill>
                <a:latin typeface="Consolas" panose="020B0609020204030204" pitchFamily="49" charset="0"/>
              </a:rPr>
              <a:t> MV;</a:t>
            </a:r>
          </a:p>
          <a:p>
            <a:pPr lvl="0" eaLnBrk="0" fontAlgn="base" hangingPunct="0">
              <a:spcBef>
                <a:spcPct val="0"/>
              </a:spcBef>
              <a:spcAft>
                <a:spcPct val="0"/>
              </a:spcAft>
            </a:pPr>
            <a:r>
              <a:rPr lang="en-US" altLang="zh-TW" sz="2000" dirty="0">
                <a:solidFill>
                  <a:schemeClr val="bg1"/>
                </a:solidFill>
                <a:latin typeface="Consolas" panose="020B0609020204030204" pitchFamily="49" charset="0"/>
              </a:rPr>
              <a:t>uniform </a:t>
            </a:r>
            <a:r>
              <a:rPr lang="en-US" altLang="zh-TW" sz="2000" dirty="0">
                <a:solidFill>
                  <a:srgbClr val="99CF50"/>
                </a:solidFill>
                <a:latin typeface="Consolas" panose="020B0609020204030204" pitchFamily="49" charset="0"/>
              </a:rPr>
              <a:t>mat4</a:t>
            </a:r>
            <a:r>
              <a:rPr lang="en-US" altLang="zh-TW" sz="2000" dirty="0">
                <a:solidFill>
                  <a:schemeClr val="bg1"/>
                </a:solidFill>
                <a:latin typeface="Consolas" panose="020B0609020204030204" pitchFamily="49" charset="0"/>
              </a:rPr>
              <a:t> P</a:t>
            </a:r>
            <a:r>
              <a:rPr lang="en-US" altLang="zh-TW" sz="2000" dirty="0" smtClean="0">
                <a:solidFill>
                  <a:schemeClr val="bg1"/>
                </a:solidFill>
                <a:latin typeface="Consolas" panose="020B0609020204030204" pitchFamily="49" charset="0"/>
              </a:rPr>
              <a:t>;</a:t>
            </a:r>
            <a:endParaRPr lang="en-US" altLang="zh-TW" sz="2000" dirty="0">
              <a:solidFill>
                <a:schemeClr val="bg1"/>
              </a:solidFill>
              <a:latin typeface="Consolas" panose="020B0609020204030204" pitchFamily="49" charset="0"/>
            </a:endParaRPr>
          </a:p>
          <a:p>
            <a:pPr lvl="0" eaLnBrk="0" fontAlgn="base" hangingPunct="0">
              <a:spcBef>
                <a:spcPct val="0"/>
              </a:spcBef>
              <a:spcAft>
                <a:spcPct val="0"/>
              </a:spcAft>
            </a:pPr>
            <a:r>
              <a:rPr lang="en-US" altLang="zh-TW" sz="2000" dirty="0">
                <a:solidFill>
                  <a:schemeClr val="bg1"/>
                </a:solidFill>
                <a:latin typeface="Consolas" panose="020B0609020204030204" pitchFamily="49" charset="0"/>
              </a:rPr>
              <a:t>out </a:t>
            </a:r>
            <a:r>
              <a:rPr lang="en-US" altLang="zh-TW" sz="2000" dirty="0">
                <a:solidFill>
                  <a:srgbClr val="99CF50"/>
                </a:solidFill>
                <a:latin typeface="Consolas" panose="020B0609020204030204" pitchFamily="49" charset="0"/>
              </a:rPr>
              <a:t>vec3</a:t>
            </a:r>
            <a:r>
              <a:rPr lang="en-US" altLang="zh-TW" sz="2000" dirty="0">
                <a:solidFill>
                  <a:schemeClr val="bg1"/>
                </a:solidFill>
                <a:latin typeface="Consolas" panose="020B0609020204030204" pitchFamily="49" charset="0"/>
              </a:rPr>
              <a:t> normal;</a:t>
            </a:r>
          </a:p>
          <a:p>
            <a:pPr lvl="0" eaLnBrk="0" fontAlgn="base" hangingPunct="0">
              <a:spcBef>
                <a:spcPct val="0"/>
              </a:spcBef>
              <a:spcAft>
                <a:spcPct val="0"/>
              </a:spcAft>
            </a:pPr>
            <a:endParaRPr lang="en-US" altLang="zh-TW" sz="2000" dirty="0">
              <a:solidFill>
                <a:schemeClr val="bg1"/>
              </a:solidFill>
              <a:latin typeface="Consolas" panose="020B0609020204030204" pitchFamily="49" charset="0"/>
            </a:endParaRPr>
          </a:p>
          <a:p>
            <a:pPr lvl="0" eaLnBrk="0" fontAlgn="base" hangingPunct="0">
              <a:spcBef>
                <a:spcPct val="0"/>
              </a:spcBef>
              <a:spcAft>
                <a:spcPct val="0"/>
              </a:spcAft>
            </a:pPr>
            <a:r>
              <a:rPr lang="en-US" altLang="zh-TW" sz="2000" dirty="0">
                <a:solidFill>
                  <a:srgbClr val="99CF50"/>
                </a:solidFill>
                <a:latin typeface="Consolas" panose="020B0609020204030204" pitchFamily="49" charset="0"/>
              </a:rPr>
              <a:t>void</a:t>
            </a:r>
            <a:r>
              <a:rPr lang="en-US" altLang="zh-TW" sz="2000" dirty="0">
                <a:solidFill>
                  <a:schemeClr val="bg1"/>
                </a:solidFill>
                <a:latin typeface="Consolas" panose="020B0609020204030204" pitchFamily="49" charset="0"/>
              </a:rPr>
              <a:t> </a:t>
            </a:r>
            <a:r>
              <a:rPr lang="en-US" altLang="zh-TW" sz="2000" dirty="0">
                <a:solidFill>
                  <a:srgbClr val="89BDFF"/>
                </a:solidFill>
                <a:latin typeface="Consolas" panose="020B0609020204030204" pitchFamily="49" charset="0"/>
              </a:rPr>
              <a:t>main</a:t>
            </a:r>
            <a:r>
              <a:rPr lang="en-US" altLang="zh-TW" sz="2000" dirty="0">
                <a:solidFill>
                  <a:schemeClr val="bg1"/>
                </a:solidFill>
                <a:latin typeface="Consolas" panose="020B0609020204030204" pitchFamily="49" charset="0"/>
              </a:rPr>
              <a:t>() {</a:t>
            </a:r>
          </a:p>
          <a:p>
            <a:pPr lvl="1" eaLnBrk="0" fontAlgn="base" hangingPunct="0">
              <a:spcBef>
                <a:spcPct val="0"/>
              </a:spcBef>
              <a:spcAft>
                <a:spcPct val="0"/>
              </a:spcAft>
            </a:pPr>
            <a:r>
              <a:rPr lang="en-US" altLang="zh-TW" sz="2000" dirty="0" err="1" smtClean="0">
                <a:solidFill>
                  <a:schemeClr val="bg1"/>
                </a:solidFill>
                <a:latin typeface="Consolas" panose="020B0609020204030204" pitchFamily="49" charset="0"/>
              </a:rPr>
              <a:t>gl_Position</a:t>
            </a:r>
            <a:r>
              <a:rPr lang="en-US" altLang="zh-TW" sz="2000" dirty="0" smtClean="0">
                <a:solidFill>
                  <a:schemeClr val="bg1"/>
                </a:solidFill>
                <a:latin typeface="Consolas" panose="020B0609020204030204" pitchFamily="49" charset="0"/>
              </a:rPr>
              <a:t> </a:t>
            </a:r>
            <a:r>
              <a:rPr lang="en-US" altLang="zh-TW" sz="2000" dirty="0">
                <a:solidFill>
                  <a:schemeClr val="bg1"/>
                </a:solidFill>
                <a:latin typeface="Consolas" panose="020B0609020204030204" pitchFamily="49" charset="0"/>
              </a:rPr>
              <a:t>= P * MV * </a:t>
            </a:r>
            <a:r>
              <a:rPr lang="en-US" altLang="zh-TW" sz="2000" dirty="0" err="1" smtClean="0">
                <a:solidFill>
                  <a:schemeClr val="bg1"/>
                </a:solidFill>
                <a:latin typeface="Consolas" panose="020B0609020204030204" pitchFamily="49" charset="0"/>
              </a:rPr>
              <a:t>in_Pos</a:t>
            </a:r>
            <a:r>
              <a:rPr lang="en-US" altLang="zh-TW" sz="2000" dirty="0" smtClean="0">
                <a:solidFill>
                  <a:schemeClr val="bg1"/>
                </a:solidFill>
                <a:latin typeface="Consolas" panose="020B0609020204030204" pitchFamily="49" charset="0"/>
              </a:rPr>
              <a:t>;</a:t>
            </a:r>
          </a:p>
          <a:p>
            <a:pPr lvl="1" eaLnBrk="0" fontAlgn="base" hangingPunct="0">
              <a:spcBef>
                <a:spcPct val="0"/>
              </a:spcBef>
              <a:spcAft>
                <a:spcPct val="0"/>
              </a:spcAft>
            </a:pPr>
            <a:r>
              <a:rPr lang="en-US" altLang="zh-TW" sz="2000" dirty="0" smtClean="0">
                <a:solidFill>
                  <a:schemeClr val="bg1"/>
                </a:solidFill>
                <a:latin typeface="Consolas" panose="020B0609020204030204" pitchFamily="49" charset="0"/>
              </a:rPr>
              <a:t>normal </a:t>
            </a:r>
            <a:r>
              <a:rPr lang="en-US" altLang="zh-TW" sz="2000" dirty="0">
                <a:solidFill>
                  <a:schemeClr val="bg1"/>
                </a:solidFill>
                <a:latin typeface="Consolas" panose="020B0609020204030204" pitchFamily="49" charset="0"/>
              </a:rPr>
              <a:t>= </a:t>
            </a:r>
            <a:r>
              <a:rPr lang="en-US" altLang="zh-TW" sz="2000" dirty="0">
                <a:solidFill>
                  <a:srgbClr val="99CF50"/>
                </a:solidFill>
                <a:latin typeface="Consolas" panose="020B0609020204030204" pitchFamily="49" charset="0"/>
              </a:rPr>
              <a:t>vec3</a:t>
            </a:r>
            <a:r>
              <a:rPr lang="en-US" altLang="zh-TW" sz="2000" dirty="0" smtClean="0">
                <a:solidFill>
                  <a:schemeClr val="bg1"/>
                </a:solidFill>
                <a:latin typeface="Consolas" panose="020B0609020204030204" pitchFamily="49" charset="0"/>
              </a:rPr>
              <a:t>(</a:t>
            </a:r>
          </a:p>
          <a:p>
            <a:pPr lvl="1" eaLnBrk="0" fontAlgn="base" hangingPunct="0">
              <a:spcBef>
                <a:spcPct val="0"/>
              </a:spcBef>
              <a:spcAft>
                <a:spcPct val="0"/>
              </a:spcAft>
            </a:pPr>
            <a:r>
              <a:rPr lang="en-US" altLang="zh-TW" sz="2000" i="1" dirty="0" smtClean="0">
                <a:solidFill>
                  <a:srgbClr val="AEAEAE"/>
                </a:solidFill>
                <a:latin typeface="Consolas" panose="020B0609020204030204" pitchFamily="49" charset="0"/>
              </a:rPr>
              <a:t>	/* </a:t>
            </a:r>
            <a:r>
              <a:rPr lang="en-US" altLang="zh-TW" sz="2000" i="1" dirty="0">
                <a:solidFill>
                  <a:srgbClr val="AEAEAE"/>
                </a:solidFill>
                <a:latin typeface="Consolas" panose="020B0609020204030204" pitchFamily="49" charset="0"/>
              </a:rPr>
              <a:t>normal after </a:t>
            </a:r>
            <a:r>
              <a:rPr lang="en-US" altLang="zh-TW" sz="2000" i="1" dirty="0" err="1">
                <a:solidFill>
                  <a:srgbClr val="AEAEAE"/>
                </a:solidFill>
                <a:latin typeface="Consolas" panose="020B0609020204030204" pitchFamily="49" charset="0"/>
              </a:rPr>
              <a:t>modelview</a:t>
            </a:r>
            <a:r>
              <a:rPr lang="en-US" altLang="zh-TW" sz="2000" i="1" dirty="0">
                <a:solidFill>
                  <a:srgbClr val="AEAEAE"/>
                </a:solidFill>
                <a:latin typeface="Consolas" panose="020B0609020204030204" pitchFamily="49" charset="0"/>
              </a:rPr>
              <a:t> transform </a:t>
            </a:r>
            <a:r>
              <a:rPr lang="en-US" altLang="zh-TW" sz="2000" i="1" dirty="0" smtClean="0">
                <a:solidFill>
                  <a:srgbClr val="AEAEAE"/>
                </a:solidFill>
                <a:latin typeface="Consolas" panose="020B0609020204030204" pitchFamily="49" charset="0"/>
              </a:rPr>
              <a:t>*/</a:t>
            </a:r>
          </a:p>
          <a:p>
            <a:pPr lvl="1" eaLnBrk="0" fontAlgn="base" hangingPunct="0">
              <a:spcBef>
                <a:spcPct val="0"/>
              </a:spcBef>
              <a:spcAft>
                <a:spcPct val="0"/>
              </a:spcAft>
            </a:pPr>
            <a:r>
              <a:rPr lang="en-US" altLang="zh-TW" sz="2000" dirty="0" smtClean="0">
                <a:solidFill>
                  <a:schemeClr val="bg1"/>
                </a:solidFill>
                <a:latin typeface="Consolas" panose="020B0609020204030204" pitchFamily="49" charset="0"/>
              </a:rPr>
              <a:t>);</a:t>
            </a:r>
            <a:endParaRPr lang="en-US" altLang="zh-TW" sz="2000" dirty="0">
              <a:solidFill>
                <a:schemeClr val="bg1"/>
              </a:solidFill>
              <a:latin typeface="Consolas" panose="020B0609020204030204" pitchFamily="49" charset="0"/>
            </a:endParaRPr>
          </a:p>
          <a:p>
            <a:pPr lvl="0" eaLnBrk="0" fontAlgn="base" hangingPunct="0">
              <a:spcBef>
                <a:spcPct val="0"/>
              </a:spcBef>
              <a:spcAft>
                <a:spcPct val="0"/>
              </a:spcAft>
            </a:pPr>
            <a:r>
              <a:rPr lang="en-US" altLang="zh-TW" sz="2000" dirty="0">
                <a:solidFill>
                  <a:schemeClr val="bg1"/>
                </a:solidFill>
                <a:latin typeface="Consolas" panose="020B0609020204030204" pitchFamily="49" charset="0"/>
              </a:rPr>
              <a:t>}</a:t>
            </a:r>
            <a:endParaRPr lang="zh-TW" altLang="zh-TW"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9730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Fragment </a:t>
            </a:r>
            <a:r>
              <a:rPr lang="en-US" altLang="zh-TW" dirty="0" err="1" smtClean="0"/>
              <a:t>Shader</a:t>
            </a:r>
            <a:endParaRPr lang="zh-TW" altLang="en-US" dirty="0"/>
          </a:p>
        </p:txBody>
      </p:sp>
      <p:sp>
        <p:nvSpPr>
          <p:cNvPr id="3" name="內容版面配置區 2"/>
          <p:cNvSpPr>
            <a:spLocks noGrp="1"/>
          </p:cNvSpPr>
          <p:nvPr>
            <p:ph idx="1"/>
          </p:nvPr>
        </p:nvSpPr>
        <p:spPr/>
        <p:txBody>
          <a:bodyPr/>
          <a:lstStyle/>
          <a:p>
            <a:r>
              <a:rPr lang="en-US" altLang="zh-TW" dirty="0" smtClean="0"/>
              <a:t>The LAST </a:t>
            </a:r>
            <a:r>
              <a:rPr lang="en-US" altLang="zh-TW" dirty="0" smtClean="0">
                <a:latin typeface="Consolas" panose="020B0609020204030204" pitchFamily="49" charset="0"/>
              </a:rPr>
              <a:t>out vec4 </a:t>
            </a:r>
            <a:r>
              <a:rPr lang="en-US" altLang="zh-TW" dirty="0" smtClean="0"/>
              <a:t>is for color buffer</a:t>
            </a:r>
            <a:endParaRPr lang="en-US" altLang="zh-TW" dirty="0" smtClean="0">
              <a:latin typeface="Consolas" panose="020B0609020204030204" pitchFamily="49" charset="0"/>
            </a:endParaRPr>
          </a:p>
          <a:p>
            <a:pPr lvl="1"/>
            <a:r>
              <a:rPr lang="en-US" altLang="zh-TW" dirty="0" smtClean="0"/>
              <a:t>You must have one!</a:t>
            </a:r>
            <a:endParaRPr lang="zh-TW" altLang="en-US" dirty="0"/>
          </a:p>
        </p:txBody>
      </p:sp>
      <p:sp>
        <p:nvSpPr>
          <p:cNvPr id="4" name="Rectangle 1"/>
          <p:cNvSpPr>
            <a:spLocks noChangeArrowheads="1"/>
          </p:cNvSpPr>
          <p:nvPr/>
        </p:nvSpPr>
        <p:spPr bwMode="auto">
          <a:xfrm>
            <a:off x="5615903" y="2248806"/>
            <a:ext cx="6142707" cy="400109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zh-TW" sz="2000" dirty="0" smtClean="0">
                <a:solidFill>
                  <a:srgbClr val="AEAEAE"/>
                </a:solidFill>
                <a:latin typeface="Consolas" panose="020B0609020204030204" pitchFamily="49" charset="0"/>
              </a:rPr>
              <a:t>/* Example of fragment </a:t>
            </a:r>
            <a:r>
              <a:rPr lang="en-US" altLang="zh-TW" sz="2000" dirty="0" err="1" smtClean="0">
                <a:solidFill>
                  <a:srgbClr val="AEAEAE"/>
                </a:solidFill>
                <a:latin typeface="Consolas" panose="020B0609020204030204" pitchFamily="49" charset="0"/>
              </a:rPr>
              <a:t>shader</a:t>
            </a:r>
            <a:r>
              <a:rPr lang="en-US" altLang="zh-TW" sz="2000" dirty="0" smtClean="0">
                <a:solidFill>
                  <a:srgbClr val="AEAEAE"/>
                </a:solidFill>
                <a:latin typeface="Consolas" panose="020B0609020204030204" pitchFamily="49" charset="0"/>
              </a:rPr>
              <a:t> */</a:t>
            </a:r>
          </a:p>
          <a:p>
            <a:pPr lvl="0" eaLnBrk="0" fontAlgn="base" hangingPunct="0">
              <a:spcBef>
                <a:spcPct val="0"/>
              </a:spcBef>
              <a:spcAft>
                <a:spcPct val="0"/>
              </a:spcAft>
            </a:pPr>
            <a:r>
              <a:rPr lang="en-US" altLang="zh-TW" sz="2000" dirty="0" smtClean="0">
                <a:solidFill>
                  <a:srgbClr val="AEAEAE"/>
                </a:solidFill>
                <a:latin typeface="Consolas" panose="020B0609020204030204" pitchFamily="49" charset="0"/>
              </a:rPr>
              <a:t>#</a:t>
            </a:r>
            <a:r>
              <a:rPr lang="en-US" altLang="zh-TW" sz="2000" dirty="0">
                <a:solidFill>
                  <a:srgbClr val="AEAEAE"/>
                </a:solidFill>
                <a:latin typeface="Consolas" panose="020B0609020204030204" pitchFamily="49" charset="0"/>
              </a:rPr>
              <a:t>version </a:t>
            </a:r>
            <a:r>
              <a:rPr lang="en-US" altLang="zh-TW" sz="2000" dirty="0" smtClean="0">
                <a:solidFill>
                  <a:srgbClr val="AEAEAE"/>
                </a:solidFill>
                <a:latin typeface="Consolas" panose="020B0609020204030204" pitchFamily="49" charset="0"/>
              </a:rPr>
              <a:t>400</a:t>
            </a:r>
            <a:endParaRPr lang="en-US" altLang="zh-TW" sz="2000" dirty="0">
              <a:solidFill>
                <a:srgbClr val="AEAEAE"/>
              </a:solidFill>
              <a:latin typeface="Consolas" panose="020B0609020204030204" pitchFamily="49" charset="0"/>
            </a:endParaRPr>
          </a:p>
          <a:p>
            <a:pPr lvl="0" eaLnBrk="0" fontAlgn="base" hangingPunct="0">
              <a:spcBef>
                <a:spcPct val="0"/>
              </a:spcBef>
              <a:spcAft>
                <a:spcPct val="0"/>
              </a:spcAft>
            </a:pPr>
            <a:r>
              <a:rPr lang="en-US" altLang="zh-TW" sz="2000" dirty="0" smtClean="0">
                <a:solidFill>
                  <a:schemeClr val="bg1"/>
                </a:solidFill>
                <a:latin typeface="Consolas" panose="020B0609020204030204" pitchFamily="49" charset="0"/>
              </a:rPr>
              <a:t>in </a:t>
            </a:r>
            <a:r>
              <a:rPr lang="en-US" altLang="zh-TW" sz="2000" dirty="0">
                <a:solidFill>
                  <a:srgbClr val="99CF50"/>
                </a:solidFill>
                <a:latin typeface="Consolas" panose="020B0609020204030204" pitchFamily="49" charset="0"/>
              </a:rPr>
              <a:t>vec3</a:t>
            </a:r>
            <a:r>
              <a:rPr lang="en-US" altLang="zh-TW" sz="2000" dirty="0">
                <a:solidFill>
                  <a:schemeClr val="bg1"/>
                </a:solidFill>
                <a:latin typeface="Consolas" panose="020B0609020204030204" pitchFamily="49" charset="0"/>
              </a:rPr>
              <a:t> normal</a:t>
            </a:r>
            <a:r>
              <a:rPr lang="en-US" altLang="zh-TW" sz="2000" dirty="0" smtClean="0">
                <a:solidFill>
                  <a:schemeClr val="bg1"/>
                </a:solidFill>
                <a:latin typeface="Consolas" panose="020B0609020204030204" pitchFamily="49" charset="0"/>
              </a:rPr>
              <a:t>;</a:t>
            </a:r>
          </a:p>
          <a:p>
            <a:pPr eaLnBrk="0" fontAlgn="base" hangingPunct="0">
              <a:spcBef>
                <a:spcPct val="0"/>
              </a:spcBef>
              <a:spcAft>
                <a:spcPct val="0"/>
              </a:spcAft>
            </a:pPr>
            <a:r>
              <a:rPr lang="en-US" altLang="zh-TW" sz="2000" dirty="0" smtClean="0">
                <a:solidFill>
                  <a:schemeClr val="bg1"/>
                </a:solidFill>
                <a:latin typeface="Consolas" panose="020B0609020204030204" pitchFamily="49" charset="0"/>
              </a:rPr>
              <a:t>out </a:t>
            </a:r>
            <a:r>
              <a:rPr lang="en-US" altLang="zh-TW" sz="2000" dirty="0" smtClean="0">
                <a:solidFill>
                  <a:srgbClr val="99CF50"/>
                </a:solidFill>
                <a:latin typeface="Consolas" panose="020B0609020204030204" pitchFamily="49" charset="0"/>
              </a:rPr>
              <a:t>vec4</a:t>
            </a:r>
            <a:r>
              <a:rPr lang="en-US" altLang="zh-TW" sz="2000" dirty="0" smtClean="0">
                <a:solidFill>
                  <a:schemeClr val="bg1"/>
                </a:solidFill>
                <a:latin typeface="Consolas" panose="020B0609020204030204" pitchFamily="49" charset="0"/>
              </a:rPr>
              <a:t> </a:t>
            </a:r>
            <a:r>
              <a:rPr lang="en-US" altLang="zh-TW" sz="2000" dirty="0" err="1" smtClean="0">
                <a:solidFill>
                  <a:schemeClr val="bg1"/>
                </a:solidFill>
                <a:latin typeface="Consolas" panose="020B0609020204030204" pitchFamily="49" charset="0"/>
              </a:rPr>
              <a:t>outColor</a:t>
            </a:r>
            <a:r>
              <a:rPr lang="en-US" altLang="zh-TW" sz="2000" dirty="0" smtClean="0">
                <a:solidFill>
                  <a:schemeClr val="bg1"/>
                </a:solidFill>
                <a:latin typeface="Consolas" panose="020B0609020204030204" pitchFamily="49" charset="0"/>
              </a:rPr>
              <a:t>;</a:t>
            </a:r>
            <a:endParaRPr lang="en-US" altLang="zh-TW" sz="2000" dirty="0">
              <a:solidFill>
                <a:schemeClr val="bg1"/>
              </a:solidFill>
              <a:latin typeface="Consolas" panose="020B0609020204030204" pitchFamily="49" charset="0"/>
            </a:endParaRPr>
          </a:p>
          <a:p>
            <a:pPr lvl="0" eaLnBrk="0" fontAlgn="base" hangingPunct="0">
              <a:spcBef>
                <a:spcPct val="0"/>
              </a:spcBef>
              <a:spcAft>
                <a:spcPct val="0"/>
              </a:spcAft>
            </a:pPr>
            <a:endParaRPr lang="en-US" altLang="zh-TW" sz="2000" dirty="0">
              <a:solidFill>
                <a:schemeClr val="bg1"/>
              </a:solidFill>
              <a:latin typeface="Consolas" panose="020B0609020204030204" pitchFamily="49" charset="0"/>
            </a:endParaRPr>
          </a:p>
          <a:p>
            <a:pPr lvl="0" eaLnBrk="0" fontAlgn="base" hangingPunct="0">
              <a:spcBef>
                <a:spcPct val="0"/>
              </a:spcBef>
              <a:spcAft>
                <a:spcPct val="0"/>
              </a:spcAft>
            </a:pPr>
            <a:r>
              <a:rPr lang="en-US" altLang="zh-TW" sz="2000" dirty="0">
                <a:solidFill>
                  <a:srgbClr val="99CF50"/>
                </a:solidFill>
                <a:latin typeface="Consolas" panose="020B0609020204030204" pitchFamily="49" charset="0"/>
              </a:rPr>
              <a:t>void</a:t>
            </a:r>
            <a:r>
              <a:rPr lang="en-US" altLang="zh-TW" sz="2000" dirty="0">
                <a:solidFill>
                  <a:schemeClr val="bg1"/>
                </a:solidFill>
                <a:latin typeface="Consolas" panose="020B0609020204030204" pitchFamily="49" charset="0"/>
              </a:rPr>
              <a:t> </a:t>
            </a:r>
            <a:r>
              <a:rPr lang="en-US" altLang="zh-TW" sz="2000" dirty="0">
                <a:solidFill>
                  <a:srgbClr val="89BDFF"/>
                </a:solidFill>
                <a:latin typeface="Consolas" panose="020B0609020204030204" pitchFamily="49" charset="0"/>
              </a:rPr>
              <a:t>main</a:t>
            </a:r>
            <a:r>
              <a:rPr lang="en-US" altLang="zh-TW" sz="2000" dirty="0">
                <a:solidFill>
                  <a:schemeClr val="bg1"/>
                </a:solidFill>
                <a:latin typeface="Consolas" panose="020B0609020204030204" pitchFamily="49" charset="0"/>
              </a:rPr>
              <a:t>() {</a:t>
            </a:r>
          </a:p>
          <a:p>
            <a:pPr lvl="1" eaLnBrk="0" fontAlgn="base" hangingPunct="0">
              <a:spcBef>
                <a:spcPct val="0"/>
              </a:spcBef>
              <a:spcAft>
                <a:spcPct val="0"/>
              </a:spcAft>
            </a:pPr>
            <a:r>
              <a:rPr lang="en-US" altLang="zh-TW" sz="2000" dirty="0">
                <a:solidFill>
                  <a:srgbClr val="99CF50"/>
                </a:solidFill>
                <a:latin typeface="Consolas" panose="020B0609020204030204" pitchFamily="49" charset="0"/>
              </a:rPr>
              <a:t>if</a:t>
            </a:r>
            <a:r>
              <a:rPr lang="en-US" altLang="zh-TW" sz="2000" dirty="0">
                <a:solidFill>
                  <a:schemeClr val="bg1"/>
                </a:solidFill>
                <a:latin typeface="Consolas" panose="020B0609020204030204" pitchFamily="49" charset="0"/>
              </a:rPr>
              <a:t>(</a:t>
            </a:r>
            <a:r>
              <a:rPr lang="en-US" altLang="zh-TW" sz="2000" dirty="0">
                <a:solidFill>
                  <a:srgbClr val="89BDFF"/>
                </a:solidFill>
                <a:latin typeface="Consolas" panose="020B0609020204030204" pitchFamily="49" charset="0"/>
              </a:rPr>
              <a:t>abs</a:t>
            </a:r>
            <a:r>
              <a:rPr lang="en-US" altLang="zh-TW" sz="2000" dirty="0">
                <a:solidFill>
                  <a:schemeClr val="bg1"/>
                </a:solidFill>
                <a:latin typeface="Consolas" panose="020B0609020204030204" pitchFamily="49" charset="0"/>
              </a:rPr>
              <a:t>(</a:t>
            </a:r>
            <a:r>
              <a:rPr lang="en-US" altLang="zh-TW" sz="2000" dirty="0" err="1">
                <a:solidFill>
                  <a:schemeClr val="bg1"/>
                </a:solidFill>
                <a:latin typeface="Consolas" panose="020B0609020204030204" pitchFamily="49" charset="0"/>
              </a:rPr>
              <a:t>normal.z</a:t>
            </a:r>
            <a:r>
              <a:rPr lang="en-US" altLang="zh-TW" sz="2000" dirty="0">
                <a:solidFill>
                  <a:schemeClr val="bg1"/>
                </a:solidFill>
                <a:latin typeface="Consolas" panose="020B0609020204030204" pitchFamily="49" charset="0"/>
              </a:rPr>
              <a:t>) &lt; 0.3) {</a:t>
            </a:r>
          </a:p>
          <a:p>
            <a:pPr lvl="1" eaLnBrk="0" fontAlgn="base" hangingPunct="0">
              <a:spcBef>
                <a:spcPct val="0"/>
              </a:spcBef>
              <a:spcAft>
                <a:spcPct val="0"/>
              </a:spcAft>
            </a:pPr>
            <a:r>
              <a:rPr lang="en-US" altLang="zh-TW" sz="2000" dirty="0" smtClean="0">
                <a:solidFill>
                  <a:schemeClr val="bg1"/>
                </a:solidFill>
                <a:latin typeface="Consolas" panose="020B0609020204030204" pitchFamily="49" charset="0"/>
              </a:rPr>
              <a:t>	</a:t>
            </a:r>
            <a:r>
              <a:rPr lang="en-US" altLang="zh-TW" sz="2000" dirty="0" err="1" smtClean="0">
                <a:solidFill>
                  <a:schemeClr val="bg1"/>
                </a:solidFill>
                <a:latin typeface="Consolas" panose="020B0609020204030204" pitchFamily="49" charset="0"/>
              </a:rPr>
              <a:t>outColor</a:t>
            </a:r>
            <a:r>
              <a:rPr lang="en-US" altLang="zh-TW" sz="2000" dirty="0" smtClean="0">
                <a:solidFill>
                  <a:schemeClr val="bg1"/>
                </a:solidFill>
                <a:latin typeface="Consolas" panose="020B0609020204030204" pitchFamily="49" charset="0"/>
              </a:rPr>
              <a:t> </a:t>
            </a:r>
            <a:r>
              <a:rPr lang="en-US" altLang="zh-TW" sz="2000" dirty="0">
                <a:solidFill>
                  <a:schemeClr val="bg1"/>
                </a:solidFill>
                <a:latin typeface="Consolas" panose="020B0609020204030204" pitchFamily="49" charset="0"/>
              </a:rPr>
              <a:t>= </a:t>
            </a:r>
            <a:r>
              <a:rPr lang="en-US" altLang="zh-TW" sz="2000" dirty="0">
                <a:solidFill>
                  <a:srgbClr val="99CF50"/>
                </a:solidFill>
                <a:latin typeface="Consolas" panose="020B0609020204030204" pitchFamily="49" charset="0"/>
              </a:rPr>
              <a:t>vec4</a:t>
            </a:r>
            <a:r>
              <a:rPr lang="en-US" altLang="zh-TW" sz="2000" dirty="0">
                <a:solidFill>
                  <a:schemeClr val="bg1"/>
                </a:solidFill>
                <a:latin typeface="Consolas" panose="020B0609020204030204" pitchFamily="49" charset="0"/>
              </a:rPr>
              <a:t>(1.0);</a:t>
            </a:r>
          </a:p>
          <a:p>
            <a:pPr lvl="1" eaLnBrk="0" fontAlgn="base" hangingPunct="0">
              <a:spcBef>
                <a:spcPct val="0"/>
              </a:spcBef>
              <a:spcAft>
                <a:spcPct val="0"/>
              </a:spcAft>
            </a:pPr>
            <a:r>
              <a:rPr lang="en-US" altLang="zh-TW" sz="2000" dirty="0" smtClean="0">
                <a:solidFill>
                  <a:schemeClr val="bg1"/>
                </a:solidFill>
                <a:latin typeface="Consolas" panose="020B0609020204030204" pitchFamily="49" charset="0"/>
              </a:rPr>
              <a:t>}</a:t>
            </a:r>
          </a:p>
          <a:p>
            <a:pPr lvl="1" eaLnBrk="0" fontAlgn="base" hangingPunct="0">
              <a:spcBef>
                <a:spcPct val="0"/>
              </a:spcBef>
              <a:spcAft>
                <a:spcPct val="0"/>
              </a:spcAft>
            </a:pPr>
            <a:r>
              <a:rPr lang="en-US" altLang="zh-TW" sz="2000" dirty="0" smtClean="0">
                <a:solidFill>
                  <a:srgbClr val="99CF50"/>
                </a:solidFill>
                <a:latin typeface="Consolas" panose="020B0609020204030204" pitchFamily="49" charset="0"/>
              </a:rPr>
              <a:t>else</a:t>
            </a:r>
            <a:r>
              <a:rPr lang="en-US" altLang="zh-TW" sz="2000" dirty="0" smtClean="0">
                <a:solidFill>
                  <a:schemeClr val="bg1"/>
                </a:solidFill>
                <a:latin typeface="Consolas" panose="020B0609020204030204" pitchFamily="49" charset="0"/>
              </a:rPr>
              <a:t> </a:t>
            </a:r>
            <a:r>
              <a:rPr lang="en-US" altLang="zh-TW" sz="2000" dirty="0">
                <a:solidFill>
                  <a:schemeClr val="bg1"/>
                </a:solidFill>
                <a:latin typeface="Consolas" panose="020B0609020204030204" pitchFamily="49" charset="0"/>
              </a:rPr>
              <a:t>{</a:t>
            </a:r>
          </a:p>
          <a:p>
            <a:pPr lvl="1" eaLnBrk="0" fontAlgn="base" hangingPunct="0">
              <a:spcBef>
                <a:spcPct val="0"/>
              </a:spcBef>
              <a:spcAft>
                <a:spcPct val="0"/>
              </a:spcAft>
            </a:pPr>
            <a:r>
              <a:rPr lang="en-US" altLang="zh-TW" sz="2000" dirty="0" smtClean="0">
                <a:solidFill>
                  <a:schemeClr val="bg1"/>
                </a:solidFill>
                <a:latin typeface="Consolas" panose="020B0609020204030204" pitchFamily="49" charset="0"/>
              </a:rPr>
              <a:t>	</a:t>
            </a:r>
            <a:r>
              <a:rPr lang="en-US" altLang="zh-TW" sz="2000" dirty="0" err="1" smtClean="0">
                <a:solidFill>
                  <a:schemeClr val="bg1"/>
                </a:solidFill>
                <a:latin typeface="Consolas" panose="020B0609020204030204" pitchFamily="49" charset="0"/>
              </a:rPr>
              <a:t>outColor</a:t>
            </a:r>
            <a:r>
              <a:rPr lang="en-US" altLang="zh-TW" sz="2000" dirty="0" smtClean="0">
                <a:solidFill>
                  <a:schemeClr val="bg1"/>
                </a:solidFill>
                <a:latin typeface="Consolas" panose="020B0609020204030204" pitchFamily="49" charset="0"/>
              </a:rPr>
              <a:t> </a:t>
            </a:r>
            <a:r>
              <a:rPr lang="en-US" altLang="zh-TW" sz="2000" dirty="0">
                <a:solidFill>
                  <a:schemeClr val="bg1"/>
                </a:solidFill>
                <a:latin typeface="Consolas" panose="020B0609020204030204" pitchFamily="49" charset="0"/>
              </a:rPr>
              <a:t>= </a:t>
            </a:r>
            <a:r>
              <a:rPr lang="en-US" altLang="zh-TW" sz="2000" dirty="0">
                <a:solidFill>
                  <a:srgbClr val="99CF50"/>
                </a:solidFill>
                <a:latin typeface="Consolas" panose="020B0609020204030204" pitchFamily="49" charset="0"/>
              </a:rPr>
              <a:t>vec4</a:t>
            </a:r>
            <a:r>
              <a:rPr lang="en-US" altLang="zh-TW" sz="2000" dirty="0">
                <a:solidFill>
                  <a:schemeClr val="bg1"/>
                </a:solidFill>
                <a:latin typeface="Consolas" panose="020B0609020204030204" pitchFamily="49" charset="0"/>
              </a:rPr>
              <a:t>(1.0, </a:t>
            </a:r>
            <a:r>
              <a:rPr lang="en-US" altLang="zh-TW" sz="2000" dirty="0">
                <a:solidFill>
                  <a:srgbClr val="99CF50"/>
                </a:solidFill>
                <a:latin typeface="Consolas" panose="020B0609020204030204" pitchFamily="49" charset="0"/>
              </a:rPr>
              <a:t>vec2</a:t>
            </a:r>
            <a:r>
              <a:rPr lang="en-US" altLang="zh-TW" sz="2000" dirty="0">
                <a:solidFill>
                  <a:schemeClr val="bg1"/>
                </a:solidFill>
                <a:latin typeface="Consolas" panose="020B0609020204030204" pitchFamily="49" charset="0"/>
              </a:rPr>
              <a:t>(0.0), 1.0);</a:t>
            </a:r>
          </a:p>
          <a:p>
            <a:pPr lvl="1" eaLnBrk="0" fontAlgn="base" hangingPunct="0">
              <a:spcBef>
                <a:spcPct val="0"/>
              </a:spcBef>
              <a:spcAft>
                <a:spcPct val="0"/>
              </a:spcAft>
            </a:pPr>
            <a:r>
              <a:rPr lang="en-US" altLang="zh-TW" sz="2000" dirty="0" smtClean="0">
                <a:solidFill>
                  <a:schemeClr val="bg1"/>
                </a:solidFill>
                <a:latin typeface="Consolas" panose="020B0609020204030204" pitchFamily="49" charset="0"/>
              </a:rPr>
              <a:t>}</a:t>
            </a:r>
            <a:endParaRPr lang="en-US" altLang="zh-TW" sz="2000" dirty="0">
              <a:solidFill>
                <a:schemeClr val="bg1"/>
              </a:solidFill>
              <a:latin typeface="Consolas" panose="020B0609020204030204" pitchFamily="49" charset="0"/>
            </a:endParaRPr>
          </a:p>
          <a:p>
            <a:pPr lvl="0" eaLnBrk="0" fontAlgn="base" hangingPunct="0">
              <a:spcBef>
                <a:spcPct val="0"/>
              </a:spcBef>
              <a:spcAft>
                <a:spcPct val="0"/>
              </a:spcAft>
            </a:pPr>
            <a:r>
              <a:rPr lang="en-US" altLang="zh-TW" sz="2000" dirty="0" smtClean="0">
                <a:solidFill>
                  <a:schemeClr val="bg1"/>
                </a:solidFill>
                <a:latin typeface="Consolas" panose="020B0609020204030204" pitchFamily="49" charset="0"/>
              </a:rPr>
              <a:t>}</a:t>
            </a:r>
            <a:endParaRPr lang="zh-TW" altLang="zh-TW"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415139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Homework 2</a:t>
            </a:r>
            <a:endParaRPr lang="zh-TW" altLang="en-US" dirty="0"/>
          </a:p>
        </p:txBody>
      </p:sp>
      <p:sp>
        <p:nvSpPr>
          <p:cNvPr id="5" name="文字版面配置區 4"/>
          <p:cNvSpPr>
            <a:spLocks noGrp="1"/>
          </p:cNvSpPr>
          <p:nvPr>
            <p:ph type="body" idx="1"/>
          </p:nvPr>
        </p:nvSpPr>
        <p:spPr/>
        <p:txBody>
          <a:bodyPr/>
          <a:lstStyle/>
          <a:p>
            <a:r>
              <a:rPr lang="en-US" altLang="zh-TW" dirty="0">
                <a:solidFill>
                  <a:schemeClr val="bg1"/>
                </a:solidFill>
              </a:rPr>
              <a:t>Due: </a:t>
            </a:r>
            <a:r>
              <a:rPr lang="en-US" altLang="zh-TW" dirty="0" smtClean="0">
                <a:solidFill>
                  <a:schemeClr val="bg1"/>
                </a:solidFill>
              </a:rPr>
              <a:t>2018/11/19 23:59:59</a:t>
            </a:r>
          </a:p>
          <a:p>
            <a:endParaRPr lang="en-US" altLang="zh-TW" dirty="0">
              <a:solidFill>
                <a:schemeClr val="bg1"/>
              </a:solidFill>
            </a:endParaRPr>
          </a:p>
          <a:p>
            <a:r>
              <a:rPr lang="en-US" altLang="zh-TW" dirty="0" smtClean="0">
                <a:solidFill>
                  <a:schemeClr val="bg1"/>
                </a:solidFill>
              </a:rPr>
              <a:t>Spec : </a:t>
            </a:r>
            <a:r>
              <a:rPr lang="en-US" altLang="zh-TW" dirty="0">
                <a:hlinkClick r:id="rId2"/>
              </a:rPr>
              <a:t>hackmd.io/s7FWQNN5SzmOMDZRzi_3vw</a:t>
            </a:r>
            <a:endParaRPr lang="en-US" altLang="zh-TW" dirty="0">
              <a:solidFill>
                <a:schemeClr val="bg1"/>
              </a:solidFill>
            </a:endParaRPr>
          </a:p>
          <a:p>
            <a:endParaRPr lang="zh-TW" altLang="en-US" dirty="0"/>
          </a:p>
        </p:txBody>
      </p:sp>
    </p:spTree>
    <p:extLst>
      <p:ext uri="{BB962C8B-B14F-4D97-AF65-F5344CB8AC3E}">
        <p14:creationId xmlns:p14="http://schemas.microsoft.com/office/powerpoint/2010/main" val="1670328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a:t>
            </a:r>
            <a:endParaRPr lang="zh-TW" altLang="en-US" dirty="0"/>
          </a:p>
        </p:txBody>
      </p:sp>
      <p:sp>
        <p:nvSpPr>
          <p:cNvPr id="3" name="內容版面配置區 2"/>
          <p:cNvSpPr>
            <a:spLocks noGrp="1"/>
          </p:cNvSpPr>
          <p:nvPr>
            <p:ph idx="1"/>
          </p:nvPr>
        </p:nvSpPr>
        <p:spPr>
          <a:xfrm>
            <a:off x="838200" y="1690688"/>
            <a:ext cx="10515600" cy="4808435"/>
          </a:xfrm>
        </p:spPr>
        <p:txBody>
          <a:bodyPr>
            <a:normAutofit/>
          </a:bodyPr>
          <a:lstStyle/>
          <a:p>
            <a:r>
              <a:rPr lang="en-US" altLang="zh-TW" sz="2600" dirty="0" smtClean="0"/>
              <a:t>Render </a:t>
            </a:r>
            <a:r>
              <a:rPr lang="en-US" altLang="zh-TW" sz="2600" dirty="0"/>
              <a:t>the model with texture using VBO and/or </a:t>
            </a:r>
            <a:r>
              <a:rPr lang="en-US" altLang="zh-TW" sz="2600" dirty="0" smtClean="0"/>
              <a:t>VAO</a:t>
            </a:r>
          </a:p>
          <a:p>
            <a:endParaRPr lang="en-US" altLang="zh-TW" sz="2600" dirty="0"/>
          </a:p>
          <a:p>
            <a:r>
              <a:rPr lang="en-US" altLang="zh-TW" sz="2600" dirty="0"/>
              <a:t>Implement </a:t>
            </a:r>
            <a:r>
              <a:rPr lang="en-US" altLang="zh-TW" sz="2600" dirty="0" err="1"/>
              <a:t>Phong</a:t>
            </a:r>
            <a:r>
              <a:rPr lang="en-US" altLang="zh-TW" sz="2600" dirty="0"/>
              <a:t> </a:t>
            </a:r>
            <a:r>
              <a:rPr lang="en-US" altLang="zh-TW" sz="2600" dirty="0" smtClean="0"/>
              <a:t>shading</a:t>
            </a:r>
          </a:p>
          <a:p>
            <a:endParaRPr lang="en-US" altLang="zh-TW" sz="2600" dirty="0"/>
          </a:p>
          <a:p>
            <a:r>
              <a:rPr lang="en-US" altLang="zh-TW" sz="2600" dirty="0"/>
              <a:t>Implement Dissolving effects via </a:t>
            </a:r>
            <a:r>
              <a:rPr lang="en-US" altLang="zh-TW" sz="2600" dirty="0" err="1" smtClean="0"/>
              <a:t>shader</a:t>
            </a:r>
            <a:endParaRPr lang="en-US" altLang="zh-TW" sz="2600" dirty="0" smtClean="0"/>
          </a:p>
          <a:p>
            <a:endParaRPr lang="en-US" altLang="zh-TW" sz="2600" dirty="0"/>
          </a:p>
          <a:p>
            <a:r>
              <a:rPr lang="en-US" altLang="zh-TW" sz="2600" dirty="0"/>
              <a:t>Implement Ramp effects via </a:t>
            </a:r>
            <a:r>
              <a:rPr lang="en-US" altLang="zh-TW" sz="2600" dirty="0" err="1" smtClean="0"/>
              <a:t>shader</a:t>
            </a:r>
            <a:endParaRPr lang="en-US" altLang="zh-TW" sz="2600" dirty="0" smtClean="0"/>
          </a:p>
          <a:p>
            <a:endParaRPr lang="en-US" altLang="zh-TW" sz="2600" dirty="0"/>
          </a:p>
          <a:p>
            <a:r>
              <a:rPr lang="en-US" altLang="zh-TW" sz="2600" dirty="0"/>
              <a:t>Some keyboard callback functions for switching modes</a:t>
            </a:r>
            <a:r>
              <a:rPr lang="en-US" altLang="zh-TW" sz="2600" dirty="0" smtClean="0"/>
              <a:t>.</a:t>
            </a:r>
            <a:endParaRPr lang="en-US" altLang="zh-TW" sz="2600" dirty="0"/>
          </a:p>
        </p:txBody>
      </p:sp>
    </p:spTree>
    <p:extLst>
      <p:ext uri="{BB962C8B-B14F-4D97-AF65-F5344CB8AC3E}">
        <p14:creationId xmlns:p14="http://schemas.microsoft.com/office/powerpoint/2010/main" val="1165783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Reminder</a:t>
            </a:r>
            <a:endParaRPr lang="zh-TW" altLang="en-US" dirty="0"/>
          </a:p>
        </p:txBody>
      </p:sp>
      <p:sp>
        <p:nvSpPr>
          <p:cNvPr id="3" name="內容版面配置區 2"/>
          <p:cNvSpPr>
            <a:spLocks noGrp="1"/>
          </p:cNvSpPr>
          <p:nvPr>
            <p:ph idx="1"/>
          </p:nvPr>
        </p:nvSpPr>
        <p:spPr>
          <a:xfrm>
            <a:off x="838200" y="1690688"/>
            <a:ext cx="10515600" cy="4808435"/>
          </a:xfrm>
        </p:spPr>
        <p:txBody>
          <a:bodyPr>
            <a:normAutofit/>
          </a:bodyPr>
          <a:lstStyle/>
          <a:p>
            <a:r>
              <a:rPr lang="en-US" altLang="zh-TW" sz="2200" dirty="0" smtClean="0"/>
              <a:t>Your program should switch between 3 modes.</a:t>
            </a:r>
          </a:p>
          <a:p>
            <a:endParaRPr lang="en-US" altLang="zh-TW" sz="2200" dirty="0"/>
          </a:p>
          <a:p>
            <a:r>
              <a:rPr lang="en-US" altLang="zh-TW" sz="2200" dirty="0" smtClean="0"/>
              <a:t>You can make 6 </a:t>
            </a:r>
            <a:r>
              <a:rPr lang="en-US" altLang="zh-TW" sz="2200" dirty="0" err="1" smtClean="0"/>
              <a:t>shaders</a:t>
            </a:r>
            <a:r>
              <a:rPr lang="en-US" altLang="zh-TW" sz="2200" dirty="0" smtClean="0"/>
              <a:t> ( 3 </a:t>
            </a:r>
            <a:r>
              <a:rPr lang="en-US" altLang="zh-TW" sz="2200" dirty="0" smtClean="0">
                <a:solidFill>
                  <a:srgbClr val="00B0F0"/>
                </a:solidFill>
              </a:rPr>
              <a:t>vertex</a:t>
            </a:r>
            <a:r>
              <a:rPr lang="en-US" altLang="zh-TW" sz="2200" dirty="0" smtClean="0"/>
              <a:t> </a:t>
            </a:r>
            <a:r>
              <a:rPr lang="en-US" altLang="zh-TW" sz="2200" dirty="0" err="1" smtClean="0"/>
              <a:t>shader</a:t>
            </a:r>
            <a:r>
              <a:rPr lang="en-US" altLang="zh-TW" sz="2200" dirty="0" smtClean="0"/>
              <a:t> + 3 </a:t>
            </a:r>
            <a:r>
              <a:rPr lang="en-US" altLang="zh-TW" sz="2200" dirty="0" smtClean="0">
                <a:solidFill>
                  <a:srgbClr val="FF0000"/>
                </a:solidFill>
              </a:rPr>
              <a:t>fragment</a:t>
            </a:r>
            <a:r>
              <a:rPr lang="en-US" altLang="zh-TW" sz="2200" dirty="0" smtClean="0"/>
              <a:t> </a:t>
            </a:r>
            <a:r>
              <a:rPr lang="en-US" altLang="zh-TW" sz="2200" dirty="0" err="1" smtClean="0"/>
              <a:t>shader</a:t>
            </a:r>
            <a:r>
              <a:rPr lang="en-US" altLang="zh-TW" sz="2200" dirty="0" smtClean="0"/>
              <a:t> )</a:t>
            </a:r>
          </a:p>
          <a:p>
            <a:pPr marL="0" indent="0">
              <a:buNone/>
            </a:pPr>
            <a:r>
              <a:rPr lang="en-US" altLang="zh-TW" sz="1800" i="1" dirty="0" smtClean="0"/>
              <a:t>	</a:t>
            </a:r>
            <a:r>
              <a:rPr lang="en-US" altLang="zh-TW" sz="1800" i="1" dirty="0" err="1" smtClean="0"/>
              <a:t>Phong.</a:t>
            </a:r>
            <a:r>
              <a:rPr lang="en-US" altLang="zh-TW" sz="1800" i="1" dirty="0" err="1" smtClean="0">
                <a:solidFill>
                  <a:srgbClr val="00B0F0"/>
                </a:solidFill>
              </a:rPr>
              <a:t>vert</a:t>
            </a:r>
            <a:r>
              <a:rPr lang="en-US" altLang="zh-TW" sz="1800" i="1" dirty="0" smtClean="0"/>
              <a:t> </a:t>
            </a:r>
            <a:r>
              <a:rPr lang="en-US" altLang="zh-TW" sz="1800" i="1" dirty="0" err="1" smtClean="0"/>
              <a:t>Phont.</a:t>
            </a:r>
            <a:r>
              <a:rPr lang="en-US" altLang="zh-TW" sz="1800" i="1" dirty="0" err="1" smtClean="0">
                <a:solidFill>
                  <a:srgbClr val="FF0000"/>
                </a:solidFill>
              </a:rPr>
              <a:t>frag</a:t>
            </a:r>
            <a:r>
              <a:rPr lang="en-US" altLang="zh-TW" sz="1800" i="1" dirty="0" smtClean="0"/>
              <a:t> + </a:t>
            </a:r>
            <a:r>
              <a:rPr lang="en-US" altLang="zh-TW" sz="1800" i="1" dirty="0" err="1" smtClean="0"/>
              <a:t>Dissolving.</a:t>
            </a:r>
            <a:r>
              <a:rPr lang="en-US" altLang="zh-TW" sz="1800" i="1" dirty="0" err="1" smtClean="0">
                <a:solidFill>
                  <a:srgbClr val="00B0F0"/>
                </a:solidFill>
              </a:rPr>
              <a:t>vert</a:t>
            </a:r>
            <a:r>
              <a:rPr lang="en-US" altLang="zh-TW" sz="1800" i="1" dirty="0" smtClean="0"/>
              <a:t> </a:t>
            </a:r>
            <a:r>
              <a:rPr lang="en-US" altLang="zh-TW" sz="1800" i="1" dirty="0" err="1" smtClean="0"/>
              <a:t>Dissolving.</a:t>
            </a:r>
            <a:r>
              <a:rPr lang="en-US" altLang="zh-TW" sz="1800" i="1" dirty="0" err="1" smtClean="0">
                <a:solidFill>
                  <a:srgbClr val="FF0000"/>
                </a:solidFill>
              </a:rPr>
              <a:t>frag</a:t>
            </a:r>
            <a:r>
              <a:rPr lang="en-US" altLang="zh-TW" sz="1800" i="1" dirty="0" smtClean="0"/>
              <a:t> + </a:t>
            </a:r>
            <a:r>
              <a:rPr lang="en-US" altLang="zh-TW" sz="1800" i="1" dirty="0" err="1" smtClean="0"/>
              <a:t>Ramp.</a:t>
            </a:r>
            <a:r>
              <a:rPr lang="en-US" altLang="zh-TW" sz="1800" i="1" dirty="0" err="1" smtClean="0">
                <a:solidFill>
                  <a:srgbClr val="00B0F0"/>
                </a:solidFill>
              </a:rPr>
              <a:t>vert</a:t>
            </a:r>
            <a:r>
              <a:rPr lang="en-US" altLang="zh-TW" sz="1800" i="1" dirty="0" smtClean="0"/>
              <a:t> </a:t>
            </a:r>
            <a:r>
              <a:rPr lang="en-US" altLang="zh-TW" sz="1800" i="1" dirty="0" err="1" smtClean="0"/>
              <a:t>Ramp.</a:t>
            </a:r>
            <a:r>
              <a:rPr lang="en-US" altLang="zh-TW" sz="1800" i="1" dirty="0" err="1" smtClean="0">
                <a:solidFill>
                  <a:srgbClr val="FF0000"/>
                </a:solidFill>
              </a:rPr>
              <a:t>frag</a:t>
            </a:r>
            <a:endParaRPr lang="en-US" altLang="zh-TW" sz="1800" i="1" dirty="0" smtClean="0">
              <a:solidFill>
                <a:srgbClr val="FF0000"/>
              </a:solidFill>
            </a:endParaRPr>
          </a:p>
          <a:p>
            <a:endParaRPr lang="en-US" altLang="zh-TW" sz="2200" dirty="0"/>
          </a:p>
          <a:p>
            <a:r>
              <a:rPr lang="en-US" altLang="zh-TW" sz="2200" dirty="0"/>
              <a:t>Or you can merge them and pass in some value indicating current mode</a:t>
            </a:r>
            <a:r>
              <a:rPr lang="en-US" altLang="zh-TW" sz="2200" dirty="0" smtClean="0"/>
              <a:t>.</a:t>
            </a:r>
          </a:p>
          <a:p>
            <a:pPr marL="0" indent="0">
              <a:buNone/>
            </a:pPr>
            <a:r>
              <a:rPr lang="en-US" altLang="zh-TW" sz="1800" i="1" dirty="0" smtClean="0"/>
              <a:t>	</a:t>
            </a:r>
            <a:r>
              <a:rPr lang="en-US" altLang="zh-TW" sz="1800" i="1" dirty="0" err="1" smtClean="0"/>
              <a:t>Shader.</a:t>
            </a:r>
            <a:r>
              <a:rPr lang="en-US" altLang="zh-TW" sz="1800" i="1" dirty="0" err="1" smtClean="0">
                <a:solidFill>
                  <a:srgbClr val="00B0F0"/>
                </a:solidFill>
              </a:rPr>
              <a:t>vert</a:t>
            </a:r>
            <a:r>
              <a:rPr lang="en-US" altLang="zh-TW" sz="1800" i="1" dirty="0" smtClean="0">
                <a:solidFill>
                  <a:srgbClr val="00B0F0"/>
                </a:solidFill>
              </a:rPr>
              <a:t> </a:t>
            </a:r>
            <a:r>
              <a:rPr lang="en-US" altLang="zh-TW" sz="1800" i="1" dirty="0" err="1" smtClean="0"/>
              <a:t>Shader.</a:t>
            </a:r>
            <a:r>
              <a:rPr lang="en-US" altLang="zh-TW" sz="1800" i="1" dirty="0" err="1" smtClean="0">
                <a:solidFill>
                  <a:srgbClr val="FF0000"/>
                </a:solidFill>
              </a:rPr>
              <a:t>frag</a:t>
            </a:r>
            <a:endParaRPr lang="en-US" altLang="zh-TW" sz="1800" i="1" dirty="0" smtClean="0">
              <a:solidFill>
                <a:srgbClr val="FF0000"/>
              </a:solidFill>
            </a:endParaRPr>
          </a:p>
          <a:p>
            <a:pPr marL="0" indent="0">
              <a:buNone/>
            </a:pPr>
            <a:endParaRPr lang="en-US" altLang="zh-TW" sz="1800" i="1" dirty="0" smtClean="0"/>
          </a:p>
          <a:p>
            <a:r>
              <a:rPr lang="en-US" altLang="zh-TW" sz="2200" dirty="0" smtClean="0"/>
              <a:t>As long as the behavior is correct, you can manage your project layout as you want.</a:t>
            </a:r>
            <a:endParaRPr lang="en-US" altLang="zh-TW" sz="2200" dirty="0"/>
          </a:p>
        </p:txBody>
      </p:sp>
    </p:spTree>
    <p:extLst>
      <p:ext uri="{BB962C8B-B14F-4D97-AF65-F5344CB8AC3E}">
        <p14:creationId xmlns:p14="http://schemas.microsoft.com/office/powerpoint/2010/main" val="3073729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Rendering Pipeline Review</a:t>
            </a:r>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491" y="2695920"/>
            <a:ext cx="9691018" cy="1708532"/>
          </a:xfrm>
          <a:prstGeom prst="rect">
            <a:avLst/>
          </a:prstGeom>
        </p:spPr>
      </p:pic>
      <p:sp>
        <p:nvSpPr>
          <p:cNvPr id="5" name="矩形 4"/>
          <p:cNvSpPr/>
          <p:nvPr/>
        </p:nvSpPr>
        <p:spPr>
          <a:xfrm>
            <a:off x="3448280" y="2695920"/>
            <a:ext cx="1322024" cy="70829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3448280" y="3687896"/>
            <a:ext cx="1322024" cy="70829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7194893" y="2695919"/>
            <a:ext cx="1354195" cy="708293"/>
          </a:xfrm>
          <a:prstGeom prst="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2996588" y="2318325"/>
            <a:ext cx="2445745" cy="369332"/>
          </a:xfrm>
          <a:prstGeom prst="rect">
            <a:avLst/>
          </a:prstGeom>
          <a:noFill/>
        </p:spPr>
        <p:txBody>
          <a:bodyPr wrap="square" rtlCol="0">
            <a:spAutoFit/>
          </a:bodyPr>
          <a:lstStyle/>
          <a:p>
            <a:pPr algn="ctr"/>
            <a:r>
              <a:rPr lang="en-US" altLang="zh-TW" dirty="0" smtClean="0">
                <a:solidFill>
                  <a:schemeClr val="bg1"/>
                </a:solidFill>
              </a:rPr>
              <a:t>Per vertex operations</a:t>
            </a:r>
            <a:endParaRPr lang="zh-TW" altLang="en-US" dirty="0">
              <a:solidFill>
                <a:schemeClr val="bg1"/>
              </a:solidFill>
            </a:endParaRPr>
          </a:p>
        </p:txBody>
      </p:sp>
      <p:sp>
        <p:nvSpPr>
          <p:cNvPr id="9" name="文字方塊 8"/>
          <p:cNvSpPr txBox="1"/>
          <p:nvPr/>
        </p:nvSpPr>
        <p:spPr>
          <a:xfrm>
            <a:off x="3066179" y="4898406"/>
            <a:ext cx="2445745" cy="369332"/>
          </a:xfrm>
          <a:prstGeom prst="rect">
            <a:avLst/>
          </a:prstGeom>
          <a:noFill/>
        </p:spPr>
        <p:txBody>
          <a:bodyPr wrap="square" rtlCol="0">
            <a:spAutoFit/>
          </a:bodyPr>
          <a:lstStyle/>
          <a:p>
            <a:pPr algn="ctr"/>
            <a:r>
              <a:rPr lang="en-US" altLang="zh-TW" dirty="0" smtClean="0">
                <a:solidFill>
                  <a:schemeClr val="bg1"/>
                </a:solidFill>
              </a:rPr>
              <a:t>Per pixel operations</a:t>
            </a:r>
            <a:endParaRPr lang="zh-TW" altLang="en-US" dirty="0">
              <a:solidFill>
                <a:schemeClr val="bg1"/>
              </a:solidFill>
            </a:endParaRPr>
          </a:p>
        </p:txBody>
      </p:sp>
      <p:sp>
        <p:nvSpPr>
          <p:cNvPr id="10" name="文字方塊 9"/>
          <p:cNvSpPr txBox="1"/>
          <p:nvPr/>
        </p:nvSpPr>
        <p:spPr>
          <a:xfrm>
            <a:off x="6649117" y="4412715"/>
            <a:ext cx="2445745" cy="369332"/>
          </a:xfrm>
          <a:prstGeom prst="rect">
            <a:avLst/>
          </a:prstGeom>
          <a:noFill/>
        </p:spPr>
        <p:txBody>
          <a:bodyPr wrap="square" rtlCol="0">
            <a:spAutoFit/>
          </a:bodyPr>
          <a:lstStyle/>
          <a:p>
            <a:pPr algn="ctr"/>
            <a:r>
              <a:rPr lang="en-US" altLang="zh-TW" dirty="0" smtClean="0">
                <a:solidFill>
                  <a:schemeClr val="bg1"/>
                </a:solidFill>
              </a:rPr>
              <a:t>Back face culling</a:t>
            </a:r>
            <a:endParaRPr lang="zh-TW" altLang="en-US" dirty="0">
              <a:solidFill>
                <a:schemeClr val="bg1"/>
              </a:solidFill>
            </a:endParaRPr>
          </a:p>
        </p:txBody>
      </p:sp>
      <p:sp>
        <p:nvSpPr>
          <p:cNvPr id="11" name="文字方塊 10"/>
          <p:cNvSpPr txBox="1"/>
          <p:nvPr/>
        </p:nvSpPr>
        <p:spPr>
          <a:xfrm>
            <a:off x="9765054" y="4026857"/>
            <a:ext cx="1467445" cy="369332"/>
          </a:xfrm>
          <a:prstGeom prst="rect">
            <a:avLst/>
          </a:prstGeom>
          <a:noFill/>
        </p:spPr>
        <p:txBody>
          <a:bodyPr wrap="square" rtlCol="0">
            <a:spAutoFit/>
          </a:bodyPr>
          <a:lstStyle/>
          <a:p>
            <a:pPr algn="ctr"/>
            <a:r>
              <a:rPr lang="en-US" altLang="zh-TW" dirty="0" smtClean="0">
                <a:solidFill>
                  <a:schemeClr val="bg1"/>
                </a:solidFill>
              </a:rPr>
              <a:t>Clipping</a:t>
            </a:r>
            <a:endParaRPr lang="zh-TW" altLang="en-US" dirty="0">
              <a:solidFill>
                <a:schemeClr val="bg1"/>
              </a:solidFill>
            </a:endParaRPr>
          </a:p>
        </p:txBody>
      </p:sp>
      <p:sp>
        <p:nvSpPr>
          <p:cNvPr id="12" name="文字方塊 11"/>
          <p:cNvSpPr txBox="1"/>
          <p:nvPr/>
        </p:nvSpPr>
        <p:spPr>
          <a:xfrm>
            <a:off x="959501" y="4396189"/>
            <a:ext cx="2445745" cy="646331"/>
          </a:xfrm>
          <a:prstGeom prst="rect">
            <a:avLst/>
          </a:prstGeom>
          <a:noFill/>
        </p:spPr>
        <p:txBody>
          <a:bodyPr wrap="square" rtlCol="0">
            <a:spAutoFit/>
          </a:bodyPr>
          <a:lstStyle/>
          <a:p>
            <a:pPr algn="ctr"/>
            <a:r>
              <a:rPr lang="en-US" altLang="zh-TW" dirty="0" smtClean="0">
                <a:solidFill>
                  <a:schemeClr val="bg1"/>
                </a:solidFill>
              </a:rPr>
              <a:t>Stencil test</a:t>
            </a:r>
          </a:p>
          <a:p>
            <a:pPr algn="ctr"/>
            <a:r>
              <a:rPr lang="en-US" altLang="zh-TW" dirty="0" smtClean="0">
                <a:solidFill>
                  <a:schemeClr val="bg1"/>
                </a:solidFill>
              </a:rPr>
              <a:t>Depth test</a:t>
            </a:r>
            <a:endParaRPr lang="zh-TW" altLang="en-US" dirty="0">
              <a:solidFill>
                <a:schemeClr val="bg1"/>
              </a:solidFill>
            </a:endParaRPr>
          </a:p>
        </p:txBody>
      </p:sp>
      <p:sp>
        <p:nvSpPr>
          <p:cNvPr id="13" name="矩形 12"/>
          <p:cNvSpPr/>
          <p:nvPr/>
        </p:nvSpPr>
        <p:spPr>
          <a:xfrm>
            <a:off x="4542439" y="4532550"/>
            <a:ext cx="969485" cy="311169"/>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Texture</a:t>
            </a:r>
            <a:endParaRPr lang="zh-TW" altLang="en-US" dirty="0">
              <a:solidFill>
                <a:schemeClr val="tx1"/>
              </a:solidFill>
            </a:endParaRPr>
          </a:p>
        </p:txBody>
      </p:sp>
      <p:cxnSp>
        <p:nvCxnSpPr>
          <p:cNvPr id="18" name="肘形接點 17"/>
          <p:cNvCxnSpPr>
            <a:stCxn id="13" idx="1"/>
            <a:endCxn id="6" idx="2"/>
          </p:cNvCxnSpPr>
          <p:nvPr/>
        </p:nvCxnSpPr>
        <p:spPr>
          <a:xfrm rot="10800000">
            <a:off x="4109293" y="4396189"/>
            <a:ext cx="433147" cy="291946"/>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634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err="1" smtClean="0"/>
              <a:t>Phong</a:t>
            </a:r>
            <a:r>
              <a:rPr lang="en-US" altLang="zh-TW" dirty="0" smtClean="0"/>
              <a:t> Lighting Model</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236041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Review: </a:t>
            </a:r>
            <a:r>
              <a:rPr lang="en-US" altLang="zh-TW" dirty="0" err="1" smtClean="0"/>
              <a:t>Phong</a:t>
            </a:r>
            <a:r>
              <a:rPr lang="en-US" altLang="zh-TW" dirty="0" smtClean="0"/>
              <a:t> Lighting Model</a:t>
            </a:r>
            <a:endParaRPr lang="zh-TW" altLang="en-US" dirty="0"/>
          </a:p>
        </p:txBody>
      </p:sp>
      <p:sp>
        <p:nvSpPr>
          <p:cNvPr id="3" name="內容版面配置區 2"/>
          <p:cNvSpPr>
            <a:spLocks noGrp="1"/>
          </p:cNvSpPr>
          <p:nvPr>
            <p:ph idx="1"/>
          </p:nvPr>
        </p:nvSpPr>
        <p:spPr/>
        <p:txBody>
          <a:bodyPr/>
          <a:lstStyle/>
          <a:p>
            <a:endParaRPr lang="en-US" altLang="zh-TW" dirty="0" smtClean="0"/>
          </a:p>
          <a:p>
            <a:r>
              <a:rPr lang="en-US" altLang="zh-TW" dirty="0" smtClean="0"/>
              <a:t>Object color affects </a:t>
            </a:r>
            <a:r>
              <a:rPr lang="en-US" altLang="zh-TW" dirty="0" err="1" smtClean="0"/>
              <a:t>K</a:t>
            </a:r>
            <a:r>
              <a:rPr lang="en-US" altLang="zh-TW" baseline="-25000" dirty="0" err="1" smtClean="0"/>
              <a:t>a</a:t>
            </a:r>
            <a:r>
              <a:rPr lang="en-US" altLang="zh-TW" dirty="0" smtClean="0"/>
              <a:t> and </a:t>
            </a:r>
            <a:r>
              <a:rPr lang="en-US" altLang="zh-TW" dirty="0" err="1" smtClean="0"/>
              <a:t>K</a:t>
            </a:r>
            <a:r>
              <a:rPr lang="en-US" altLang="zh-TW" baseline="-25000" dirty="0" err="1" smtClean="0"/>
              <a:t>d</a:t>
            </a:r>
            <a:r>
              <a:rPr lang="en-US" altLang="zh-TW" dirty="0" smtClean="0"/>
              <a:t>, and light color affects K</a:t>
            </a:r>
            <a:r>
              <a:rPr lang="en-US" altLang="zh-TW" baseline="-25000" dirty="0" smtClean="0"/>
              <a:t>s</a:t>
            </a:r>
          </a:p>
          <a:p>
            <a:pPr lvl="1"/>
            <a:r>
              <a:rPr lang="en-US" altLang="zh-TW" dirty="0" smtClean="0"/>
              <a:t>Use ambient color as </a:t>
            </a:r>
            <a:r>
              <a:rPr lang="en-US" altLang="zh-TW" dirty="0" err="1" smtClean="0"/>
              <a:t>K</a:t>
            </a:r>
            <a:r>
              <a:rPr lang="en-US" altLang="zh-TW" baseline="-25000" dirty="0" err="1" smtClean="0"/>
              <a:t>a</a:t>
            </a:r>
            <a:endParaRPr lang="en-US" altLang="zh-TW" baseline="-25000" dirty="0" smtClean="0"/>
          </a:p>
          <a:p>
            <a:pPr lvl="1"/>
            <a:r>
              <a:rPr lang="en-US" altLang="zh-TW" dirty="0" smtClean="0"/>
              <a:t>Use texture color/ diffuse color as </a:t>
            </a:r>
            <a:r>
              <a:rPr lang="en-US" altLang="zh-TW" dirty="0" err="1" smtClean="0"/>
              <a:t>K</a:t>
            </a:r>
            <a:r>
              <a:rPr lang="en-US" altLang="zh-TW" baseline="-25000" dirty="0" err="1" smtClean="0"/>
              <a:t>d</a:t>
            </a:r>
            <a:endParaRPr lang="en-US" altLang="zh-TW" baseline="-25000" dirty="0" smtClean="0"/>
          </a:p>
          <a:p>
            <a:r>
              <a:rPr lang="en-US" altLang="zh-TW" dirty="0" smtClean="0"/>
              <a:t>α for shininess</a:t>
            </a:r>
          </a:p>
          <a:p>
            <a:pPr lvl="1"/>
            <a:r>
              <a:rPr lang="en-US" altLang="zh-TW" dirty="0" smtClean="0"/>
              <a:t>α is bigger, the specular area gets smaller</a:t>
            </a:r>
          </a:p>
          <a:p>
            <a:r>
              <a:rPr lang="en-US" altLang="zh-TW" dirty="0" smtClean="0">
                <a:solidFill>
                  <a:srgbClr val="FFFF00"/>
                </a:solidFill>
              </a:rPr>
              <a:t>The “dot values” must &gt; 0</a:t>
            </a:r>
          </a:p>
          <a:p>
            <a:endParaRPr lang="zh-TW" altLang="en-US" dirty="0"/>
          </a:p>
        </p:txBody>
      </p:sp>
      <mc:AlternateContent xmlns:mc="http://schemas.openxmlformats.org/markup-compatibility/2006" xmlns:a14="http://schemas.microsoft.com/office/drawing/2010/main">
        <mc:Choice Requires="a14">
          <p:sp>
            <p:nvSpPr>
              <p:cNvPr id="5" name="文字方塊 4"/>
              <p:cNvSpPr txBox="1"/>
              <p:nvPr/>
            </p:nvSpPr>
            <p:spPr>
              <a:xfrm>
                <a:off x="2369050" y="1525562"/>
                <a:ext cx="9070017" cy="55399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TW" sz="3600" b="0" i="1" smtClean="0">
                          <a:solidFill>
                            <a:schemeClr val="bg1"/>
                          </a:solidFill>
                          <a:latin typeface="Cambria Math" panose="02040503050406030204" pitchFamily="18" charset="0"/>
                        </a:rPr>
                        <m:t>𝐼</m:t>
                      </m:r>
                      <m:r>
                        <a:rPr lang="en-US" altLang="zh-TW" sz="3600" i="1" smtClean="0">
                          <a:solidFill>
                            <a:schemeClr val="bg1"/>
                          </a:solidFill>
                          <a:latin typeface="Cambria Math" panose="02040503050406030204" pitchFamily="18" charset="0"/>
                        </a:rPr>
                        <m:t>=</m:t>
                      </m:r>
                      <m:sSub>
                        <m:sSubPr>
                          <m:ctrlPr>
                            <a:rPr lang="en-US" altLang="zh-TW" sz="3600" i="1" smtClean="0">
                              <a:solidFill>
                                <a:schemeClr val="bg1"/>
                              </a:solidFill>
                              <a:latin typeface="Cambria Math" panose="02040503050406030204" pitchFamily="18" charset="0"/>
                            </a:rPr>
                          </m:ctrlPr>
                        </m:sSubPr>
                        <m:e>
                          <m:sSub>
                            <m:sSubPr>
                              <m:ctrlPr>
                                <a:rPr lang="en-US" altLang="zh-TW" sz="3600" i="1">
                                  <a:solidFill>
                                    <a:schemeClr val="bg1"/>
                                  </a:solidFill>
                                  <a:latin typeface="Cambria Math" panose="02040503050406030204" pitchFamily="18" charset="0"/>
                                </a:rPr>
                              </m:ctrlPr>
                            </m:sSubPr>
                            <m:e>
                              <m:r>
                                <a:rPr lang="en-US" altLang="zh-TW" sz="3600" b="0" i="1" smtClean="0">
                                  <a:solidFill>
                                    <a:schemeClr val="bg1"/>
                                  </a:solidFill>
                                  <a:latin typeface="Cambria Math" panose="02040503050406030204" pitchFamily="18" charset="0"/>
                                </a:rPr>
                                <m:t>𝐾</m:t>
                              </m:r>
                            </m:e>
                            <m:sub>
                              <m:r>
                                <a:rPr lang="en-US" altLang="zh-TW" sz="3600" b="0" i="1" smtClean="0">
                                  <a:solidFill>
                                    <a:schemeClr val="bg1"/>
                                  </a:solidFill>
                                  <a:latin typeface="Cambria Math" panose="02040503050406030204" pitchFamily="18" charset="0"/>
                                </a:rPr>
                                <m:t>𝑎</m:t>
                              </m:r>
                            </m:sub>
                          </m:sSub>
                          <m:r>
                            <a:rPr lang="en-US" altLang="zh-TW" sz="3600" b="0" i="1" smtClean="0">
                              <a:solidFill>
                                <a:schemeClr val="bg1"/>
                              </a:solidFill>
                              <a:latin typeface="Cambria Math" panose="02040503050406030204" pitchFamily="18" charset="0"/>
                            </a:rPr>
                            <m:t>𝐿</m:t>
                          </m:r>
                        </m:e>
                        <m:sub>
                          <m:r>
                            <a:rPr lang="en-US" altLang="zh-TW" sz="3600" b="0" i="1" smtClean="0">
                              <a:solidFill>
                                <a:schemeClr val="bg1"/>
                              </a:solidFill>
                              <a:latin typeface="Cambria Math" panose="02040503050406030204" pitchFamily="18" charset="0"/>
                            </a:rPr>
                            <m:t>𝑎</m:t>
                          </m:r>
                        </m:sub>
                      </m:sSub>
                      <m:r>
                        <a:rPr lang="en-US" altLang="zh-TW" sz="3600" b="0" i="1" smtClean="0">
                          <a:solidFill>
                            <a:schemeClr val="bg1"/>
                          </a:solidFill>
                          <a:latin typeface="Cambria Math" panose="02040503050406030204" pitchFamily="18" charset="0"/>
                        </a:rPr>
                        <m:t>+</m:t>
                      </m:r>
                      <m:sSub>
                        <m:sSubPr>
                          <m:ctrlPr>
                            <a:rPr lang="en-US" altLang="zh-TW" sz="3600" b="0" i="1" smtClean="0">
                              <a:solidFill>
                                <a:schemeClr val="bg1"/>
                              </a:solidFill>
                              <a:latin typeface="Cambria Math" panose="02040503050406030204" pitchFamily="18" charset="0"/>
                            </a:rPr>
                          </m:ctrlPr>
                        </m:sSubPr>
                        <m:e>
                          <m:r>
                            <a:rPr lang="en-US" altLang="zh-TW" sz="3600" b="0" i="1" smtClean="0">
                              <a:solidFill>
                                <a:schemeClr val="bg1"/>
                              </a:solidFill>
                              <a:latin typeface="Cambria Math" panose="02040503050406030204" pitchFamily="18" charset="0"/>
                            </a:rPr>
                            <m:t>𝐾</m:t>
                          </m:r>
                        </m:e>
                        <m:sub>
                          <m:r>
                            <a:rPr lang="en-US" altLang="zh-TW" sz="3600" b="0" i="1" smtClean="0">
                              <a:solidFill>
                                <a:schemeClr val="bg1"/>
                              </a:solidFill>
                              <a:latin typeface="Cambria Math" panose="02040503050406030204" pitchFamily="18" charset="0"/>
                            </a:rPr>
                            <m:t>𝑑</m:t>
                          </m:r>
                        </m:sub>
                      </m:sSub>
                      <m:sSub>
                        <m:sSubPr>
                          <m:ctrlPr>
                            <a:rPr lang="en-US" altLang="zh-TW" sz="3600" b="0" i="1" smtClean="0">
                              <a:solidFill>
                                <a:schemeClr val="bg1"/>
                              </a:solidFill>
                              <a:latin typeface="Cambria Math" panose="02040503050406030204" pitchFamily="18" charset="0"/>
                            </a:rPr>
                          </m:ctrlPr>
                        </m:sSubPr>
                        <m:e>
                          <m:r>
                            <a:rPr lang="en-US" altLang="zh-TW" sz="3600" b="0" i="1" smtClean="0">
                              <a:solidFill>
                                <a:schemeClr val="bg1"/>
                              </a:solidFill>
                              <a:latin typeface="Cambria Math" panose="02040503050406030204" pitchFamily="18" charset="0"/>
                            </a:rPr>
                            <m:t>𝐿</m:t>
                          </m:r>
                        </m:e>
                        <m:sub>
                          <m:r>
                            <a:rPr lang="en-US" altLang="zh-TW" sz="3600" b="0" i="1" smtClean="0">
                              <a:solidFill>
                                <a:schemeClr val="bg1"/>
                              </a:solidFill>
                              <a:latin typeface="Cambria Math" panose="02040503050406030204" pitchFamily="18" charset="0"/>
                            </a:rPr>
                            <m:t>𝑑</m:t>
                          </m:r>
                        </m:sub>
                      </m:sSub>
                      <m:r>
                        <a:rPr lang="en-US" altLang="zh-TW" sz="3600" b="0" i="1" smtClean="0">
                          <a:solidFill>
                            <a:schemeClr val="bg1"/>
                          </a:solidFill>
                          <a:latin typeface="Cambria Math" panose="02040503050406030204" pitchFamily="18" charset="0"/>
                        </a:rPr>
                        <m:t>(</m:t>
                      </m:r>
                      <m:r>
                        <a:rPr lang="en-US" altLang="zh-TW" sz="3600" i="1">
                          <a:solidFill>
                            <a:schemeClr val="bg1"/>
                          </a:solidFill>
                          <a:latin typeface="Cambria Math" panose="02040503050406030204" pitchFamily="18" charset="0"/>
                        </a:rPr>
                        <m:t>𝐿</m:t>
                      </m:r>
                      <m:r>
                        <a:rPr lang="en-US" altLang="zh-TW" sz="3600" i="1">
                          <a:solidFill>
                            <a:schemeClr val="bg1"/>
                          </a:solidFill>
                          <a:latin typeface="Cambria Math" panose="02040503050406030204" pitchFamily="18" charset="0"/>
                          <a:ea typeface="Cambria Math" panose="02040503050406030204" pitchFamily="18" charset="0"/>
                        </a:rPr>
                        <m:t>∙</m:t>
                      </m:r>
                      <m:r>
                        <a:rPr lang="en-US" altLang="zh-TW" sz="3600" i="1">
                          <a:solidFill>
                            <a:schemeClr val="bg1"/>
                          </a:solidFill>
                          <a:latin typeface="Cambria Math" panose="02040503050406030204" pitchFamily="18" charset="0"/>
                          <a:ea typeface="Cambria Math" panose="02040503050406030204" pitchFamily="18" charset="0"/>
                        </a:rPr>
                        <m:t>𝑁</m:t>
                      </m:r>
                      <m:r>
                        <a:rPr lang="en-US" altLang="zh-TW" sz="3600" b="0" i="1" smtClean="0">
                          <a:solidFill>
                            <a:schemeClr val="bg1"/>
                          </a:solidFill>
                          <a:latin typeface="Cambria Math" panose="02040503050406030204" pitchFamily="18" charset="0"/>
                        </a:rPr>
                        <m:t>)+</m:t>
                      </m:r>
                      <m:sSub>
                        <m:sSubPr>
                          <m:ctrlPr>
                            <a:rPr lang="en-US" altLang="zh-TW" sz="3600" b="0" i="1" smtClean="0">
                              <a:solidFill>
                                <a:schemeClr val="bg1"/>
                              </a:solidFill>
                              <a:latin typeface="Cambria Math" panose="02040503050406030204" pitchFamily="18" charset="0"/>
                            </a:rPr>
                          </m:ctrlPr>
                        </m:sSubPr>
                        <m:e>
                          <m:r>
                            <a:rPr lang="en-US" altLang="zh-TW" sz="3600" b="0" i="1" smtClean="0">
                              <a:solidFill>
                                <a:schemeClr val="bg1"/>
                              </a:solidFill>
                              <a:latin typeface="Cambria Math" panose="02040503050406030204" pitchFamily="18" charset="0"/>
                            </a:rPr>
                            <m:t>𝐾</m:t>
                          </m:r>
                        </m:e>
                        <m:sub>
                          <m:r>
                            <a:rPr lang="en-US" altLang="zh-TW" sz="3600" b="0" i="1" smtClean="0">
                              <a:solidFill>
                                <a:schemeClr val="bg1"/>
                              </a:solidFill>
                              <a:latin typeface="Cambria Math" panose="02040503050406030204" pitchFamily="18" charset="0"/>
                            </a:rPr>
                            <m:t>𝑠</m:t>
                          </m:r>
                        </m:sub>
                      </m:sSub>
                      <m:sSub>
                        <m:sSubPr>
                          <m:ctrlPr>
                            <a:rPr lang="en-US" altLang="zh-TW" sz="3600" b="0" i="1" smtClean="0">
                              <a:solidFill>
                                <a:schemeClr val="bg1"/>
                              </a:solidFill>
                              <a:latin typeface="Cambria Math" panose="02040503050406030204" pitchFamily="18" charset="0"/>
                            </a:rPr>
                          </m:ctrlPr>
                        </m:sSubPr>
                        <m:e>
                          <m:r>
                            <a:rPr lang="en-US" altLang="zh-TW" sz="3600" b="0" i="1" smtClean="0">
                              <a:solidFill>
                                <a:schemeClr val="bg1"/>
                              </a:solidFill>
                              <a:latin typeface="Cambria Math" panose="02040503050406030204" pitchFamily="18" charset="0"/>
                            </a:rPr>
                            <m:t>𝐿</m:t>
                          </m:r>
                        </m:e>
                        <m:sub>
                          <m:r>
                            <a:rPr lang="en-US" altLang="zh-TW" sz="3600" b="0" i="1" smtClean="0">
                              <a:solidFill>
                                <a:schemeClr val="bg1"/>
                              </a:solidFill>
                              <a:latin typeface="Cambria Math" panose="02040503050406030204" pitchFamily="18" charset="0"/>
                            </a:rPr>
                            <m:t>𝑠</m:t>
                          </m:r>
                        </m:sub>
                      </m:sSub>
                      <m:sSup>
                        <m:sSupPr>
                          <m:ctrlPr>
                            <a:rPr lang="en-US" altLang="zh-TW" sz="3600" b="0" i="1" smtClean="0">
                              <a:solidFill>
                                <a:schemeClr val="bg1"/>
                              </a:solidFill>
                              <a:latin typeface="Cambria Math" panose="02040503050406030204" pitchFamily="18" charset="0"/>
                            </a:rPr>
                          </m:ctrlPr>
                        </m:sSupPr>
                        <m:e>
                          <m:r>
                            <a:rPr lang="en-US" altLang="zh-TW" sz="3600" b="0" i="1" smtClean="0">
                              <a:solidFill>
                                <a:schemeClr val="bg1"/>
                              </a:solidFill>
                              <a:latin typeface="Cambria Math" panose="02040503050406030204" pitchFamily="18" charset="0"/>
                            </a:rPr>
                            <m:t>(</m:t>
                          </m:r>
                          <m:r>
                            <a:rPr lang="en-US" altLang="zh-TW" sz="3600" b="0" i="1" smtClean="0">
                              <a:solidFill>
                                <a:schemeClr val="bg1"/>
                              </a:solidFill>
                              <a:latin typeface="Cambria Math" panose="02040503050406030204" pitchFamily="18" charset="0"/>
                            </a:rPr>
                            <m:t>𝑉</m:t>
                          </m:r>
                          <m:r>
                            <a:rPr lang="en-US" altLang="zh-TW" sz="3600" b="0" i="1" smtClean="0">
                              <a:solidFill>
                                <a:schemeClr val="bg1"/>
                              </a:solidFill>
                              <a:latin typeface="Cambria Math" panose="02040503050406030204" pitchFamily="18" charset="0"/>
                              <a:ea typeface="Cambria Math" panose="02040503050406030204" pitchFamily="18" charset="0"/>
                            </a:rPr>
                            <m:t>∙</m:t>
                          </m:r>
                          <m:r>
                            <a:rPr lang="en-US" altLang="zh-TW" sz="3600" b="0" i="1" smtClean="0">
                              <a:solidFill>
                                <a:schemeClr val="bg1"/>
                              </a:solidFill>
                              <a:latin typeface="Cambria Math" panose="02040503050406030204" pitchFamily="18" charset="0"/>
                            </a:rPr>
                            <m:t>𝑅</m:t>
                          </m:r>
                          <m:r>
                            <a:rPr lang="en-US" altLang="zh-TW" sz="3600" b="0" i="1" smtClean="0">
                              <a:solidFill>
                                <a:schemeClr val="bg1"/>
                              </a:solidFill>
                              <a:latin typeface="Cambria Math" panose="02040503050406030204" pitchFamily="18" charset="0"/>
                            </a:rPr>
                            <m:t>)</m:t>
                          </m:r>
                        </m:e>
                        <m:sup>
                          <m:r>
                            <a:rPr lang="zh-TW" altLang="en-US" sz="3600" b="0" i="1" smtClean="0">
                              <a:solidFill>
                                <a:schemeClr val="bg1"/>
                              </a:solidFill>
                              <a:latin typeface="Cambria Math" panose="02040503050406030204" pitchFamily="18" charset="0"/>
                            </a:rPr>
                            <m:t>𝛼</m:t>
                          </m:r>
                        </m:sup>
                      </m:sSup>
                    </m:oMath>
                  </m:oMathPara>
                </a14:m>
                <a:endParaRPr lang="en-US" altLang="zh-TW" dirty="0" smtClean="0">
                  <a:solidFill>
                    <a:schemeClr val="bg1"/>
                  </a:solidFill>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2369050" y="1525562"/>
                <a:ext cx="9070017" cy="553998"/>
              </a:xfrm>
              <a:prstGeom prst="rect">
                <a:avLst/>
              </a:prstGeom>
              <a:blipFill>
                <a:blip r:embed="rId2"/>
                <a:stretch>
                  <a:fillRect/>
                </a:stretch>
              </a:blipFill>
            </p:spPr>
            <p:txBody>
              <a:bodyPr/>
              <a:lstStyle/>
              <a:p>
                <a:r>
                  <a:rPr lang="zh-TW" altLang="en-US">
                    <a:noFill/>
                  </a:rPr>
                  <a:t> </a:t>
                </a:r>
              </a:p>
            </p:txBody>
          </p:sp>
        </mc:Fallback>
      </mc:AlternateContent>
      <p:pic>
        <p:nvPicPr>
          <p:cNvPr id="7172" name="Picture 4" descr="Phong Reflection Model的效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56" y="4890893"/>
            <a:ext cx="6238875" cy="173355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Phong model」的圖片搜尋結果"/>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985065" y="3742729"/>
            <a:ext cx="4768569" cy="288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127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77 2"/>
          <p:cNvSpPr>
            <a:spLocks noGrp="1"/>
          </p:cNvSpPr>
          <p:nvPr>
            <p:ph type="title"/>
          </p:nvPr>
        </p:nvSpPr>
        <p:spPr/>
        <p:txBody>
          <a:bodyPr/>
          <a:lstStyle/>
          <a:p>
            <a:r>
              <a:rPr lang="en-US" altLang="zh-TW" dirty="0" err="1" smtClean="0"/>
              <a:t>Phong</a:t>
            </a:r>
            <a:r>
              <a:rPr lang="en-US" altLang="zh-TW" dirty="0" smtClean="0"/>
              <a:t> Shading</a:t>
            </a:r>
            <a:endParaRPr lang="zh-TW" altLang="en-US" dirty="0"/>
          </a:p>
        </p:txBody>
      </p:sp>
      <mc:AlternateContent xmlns:mc="http://schemas.openxmlformats.org/markup-compatibility/2006" xmlns:a14="http://schemas.microsoft.com/office/drawing/2010/main">
        <mc:Choice Requires="a14">
          <p:sp>
            <p:nvSpPr>
              <p:cNvPr id="5" name="TextBox 277 5"/>
              <p:cNvSpPr txBox="1"/>
              <p:nvPr/>
            </p:nvSpPr>
            <p:spPr>
              <a:xfrm>
                <a:off x="1193128" y="5537356"/>
                <a:ext cx="2581595"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TW" sz="2800" b="0" i="1" smtClean="0">
                          <a:solidFill>
                            <a:schemeClr val="bg1"/>
                          </a:solidFill>
                          <a:latin typeface="Cambria Math"/>
                        </a:rPr>
                        <m:t>𝑁𝑜</m:t>
                      </m:r>
                      <m:r>
                        <a:rPr lang="en-US" altLang="zh-TW" sz="2800" b="0" i="0" smtClean="0">
                          <a:solidFill>
                            <a:schemeClr val="bg1"/>
                          </a:solidFill>
                          <a:latin typeface="Cambria Math"/>
                        </a:rPr>
                        <m:t> </m:t>
                      </m:r>
                      <m:r>
                        <m:rPr>
                          <m:sty m:val="p"/>
                        </m:rPr>
                        <a:rPr lang="en-US" altLang="zh-TW" sz="2800" b="0" i="0" smtClean="0">
                          <a:solidFill>
                            <a:schemeClr val="bg1"/>
                          </a:solidFill>
                          <a:latin typeface="Cambria Math"/>
                        </a:rPr>
                        <m:t>interpolation</m:t>
                      </m:r>
                    </m:oMath>
                  </m:oMathPara>
                </a14:m>
                <a:endParaRPr lang="en-US" altLang="zh-TW" dirty="0" smtClean="0">
                  <a:solidFill>
                    <a:schemeClr val="bg1"/>
                  </a:solidFill>
                </a:endParaRPr>
              </a:p>
            </p:txBody>
          </p:sp>
        </mc:Choice>
        <mc:Fallback xmlns="">
          <p:sp>
            <p:nvSpPr>
              <p:cNvPr id="5" name="TextBox 277 5"/>
              <p:cNvSpPr txBox="1">
                <a:spLocks noRot="1" noChangeAspect="1" noMove="1" noResize="1" noEditPoints="1" noAdjustHandles="1" noChangeArrowheads="1" noChangeShapeType="1" noTextEdit="1"/>
              </p:cNvSpPr>
              <p:nvPr/>
            </p:nvSpPr>
            <p:spPr>
              <a:xfrm>
                <a:off x="1193128" y="5537356"/>
                <a:ext cx="2581595" cy="430887"/>
              </a:xfrm>
              <a:prstGeom prst="rect">
                <a:avLst/>
              </a:prstGeom>
              <a:blipFill rotWithShape="1">
                <a:blip r:embed="rId2"/>
                <a:stretch>
                  <a:fillRect/>
                </a:stretch>
              </a:blipFill>
            </p:spPr>
            <p:txBody>
              <a:bodyPr/>
              <a:lstStyle/>
              <a:p>
                <a:r>
                  <a:rPr lang="zh-TW" altLang="en-US">
                    <a:noFill/>
                  </a:rPr>
                  <a:t> </a:t>
                </a:r>
              </a:p>
            </p:txBody>
          </p:sp>
        </mc:Fallback>
      </mc:AlternateContent>
      <p:pic>
        <p:nvPicPr>
          <p:cNvPr id="1026" name="Picture 277 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3476" y="2444668"/>
            <a:ext cx="2619169" cy="2948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277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64" y="2444668"/>
            <a:ext cx="2726299" cy="2948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1" name="TextBox 277 11"/>
              <p:cNvSpPr txBox="1"/>
              <p:nvPr/>
            </p:nvSpPr>
            <p:spPr>
              <a:xfrm>
                <a:off x="4750562" y="5528021"/>
                <a:ext cx="2969301"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TW" sz="2800" b="0" i="1" smtClean="0">
                          <a:solidFill>
                            <a:schemeClr val="bg1"/>
                          </a:solidFill>
                          <a:latin typeface="Cambria Math"/>
                        </a:rPr>
                        <m:t>𝐶𝑜𝑙𝑜𝑟</m:t>
                      </m:r>
                      <m:r>
                        <a:rPr lang="en-US" altLang="zh-TW" sz="2800" b="0" i="0" smtClean="0">
                          <a:solidFill>
                            <a:schemeClr val="bg1"/>
                          </a:solidFill>
                          <a:latin typeface="Cambria Math"/>
                        </a:rPr>
                        <m:t> </m:t>
                      </m:r>
                      <m:r>
                        <m:rPr>
                          <m:sty m:val="p"/>
                        </m:rPr>
                        <a:rPr lang="en-US" altLang="zh-TW" sz="2800" b="0" i="0" smtClean="0">
                          <a:solidFill>
                            <a:schemeClr val="bg1"/>
                          </a:solidFill>
                          <a:latin typeface="Cambria Math"/>
                        </a:rPr>
                        <m:t>interpolation</m:t>
                      </m:r>
                    </m:oMath>
                  </m:oMathPara>
                </a14:m>
                <a:endParaRPr lang="en-US" altLang="zh-TW" dirty="0" smtClean="0">
                  <a:solidFill>
                    <a:schemeClr val="bg1"/>
                  </a:solidFill>
                </a:endParaRPr>
              </a:p>
            </p:txBody>
          </p:sp>
        </mc:Choice>
        <mc:Fallback xmlns="">
          <p:sp>
            <p:nvSpPr>
              <p:cNvPr id="11" name="TextBox 277 11"/>
              <p:cNvSpPr txBox="1">
                <a:spLocks noRot="1" noChangeAspect="1" noMove="1" noResize="1" noEditPoints="1" noAdjustHandles="1" noChangeArrowheads="1" noChangeShapeType="1" noTextEdit="1"/>
              </p:cNvSpPr>
              <p:nvPr/>
            </p:nvSpPr>
            <p:spPr>
              <a:xfrm>
                <a:off x="4750562" y="5528021"/>
                <a:ext cx="2969301" cy="430887"/>
              </a:xfrm>
              <a:prstGeom prst="rect">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TextBox 277 12"/>
              <p:cNvSpPr txBox="1"/>
              <p:nvPr/>
            </p:nvSpPr>
            <p:spPr>
              <a:xfrm>
                <a:off x="8125529" y="5511396"/>
                <a:ext cx="3335062"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TW" sz="2800" b="0" i="1" smtClean="0">
                          <a:solidFill>
                            <a:schemeClr val="bg1"/>
                          </a:solidFill>
                          <a:latin typeface="Cambria Math"/>
                        </a:rPr>
                        <m:t>𝑁𝑜𝑟𝑚𝑎𝑙</m:t>
                      </m:r>
                      <m:r>
                        <a:rPr lang="en-US" altLang="zh-TW" sz="2800" b="0" i="0" smtClean="0">
                          <a:solidFill>
                            <a:schemeClr val="bg1"/>
                          </a:solidFill>
                          <a:latin typeface="Cambria Math"/>
                        </a:rPr>
                        <m:t> </m:t>
                      </m:r>
                      <m:r>
                        <m:rPr>
                          <m:sty m:val="p"/>
                        </m:rPr>
                        <a:rPr lang="en-US" altLang="zh-TW" sz="2800" b="0" i="0" smtClean="0">
                          <a:solidFill>
                            <a:schemeClr val="bg1"/>
                          </a:solidFill>
                          <a:latin typeface="Cambria Math"/>
                        </a:rPr>
                        <m:t>interpolation</m:t>
                      </m:r>
                    </m:oMath>
                  </m:oMathPara>
                </a14:m>
                <a:endParaRPr lang="en-US" altLang="zh-TW" dirty="0" smtClean="0">
                  <a:solidFill>
                    <a:schemeClr val="bg1"/>
                  </a:solidFill>
                </a:endParaRPr>
              </a:p>
            </p:txBody>
          </p:sp>
        </mc:Choice>
        <mc:Fallback xmlns="">
          <p:sp>
            <p:nvSpPr>
              <p:cNvPr id="12" name="TextBox 277 12"/>
              <p:cNvSpPr txBox="1">
                <a:spLocks noRot="1" noChangeAspect="1" noMove="1" noResize="1" noEditPoints="1" noAdjustHandles="1" noChangeArrowheads="1" noChangeShapeType="1" noTextEdit="1"/>
              </p:cNvSpPr>
              <p:nvPr/>
            </p:nvSpPr>
            <p:spPr>
              <a:xfrm>
                <a:off x="8125529" y="5511396"/>
                <a:ext cx="3335062" cy="430887"/>
              </a:xfrm>
              <a:prstGeom prst="rect">
                <a:avLst/>
              </a:prstGeom>
              <a:blipFill rotWithShape="1">
                <a:blip r:embed="rId6"/>
                <a:stretch>
                  <a:fillRect/>
                </a:stretch>
              </a:blipFill>
            </p:spPr>
            <p:txBody>
              <a:bodyPr/>
              <a:lstStyle/>
              <a:p>
                <a:r>
                  <a:rPr lang="zh-TW" altLang="en-US">
                    <a:noFill/>
                  </a:rPr>
                  <a:t> </a:t>
                </a:r>
              </a:p>
            </p:txBody>
          </p:sp>
        </mc:Fallback>
      </mc:AlternateContent>
      <p:sp>
        <p:nvSpPr>
          <p:cNvPr id="13" name="內容版面配置區 277 13"/>
          <p:cNvSpPr>
            <a:spLocks noGrp="1"/>
          </p:cNvSpPr>
          <p:nvPr>
            <p:ph idx="1"/>
          </p:nvPr>
        </p:nvSpPr>
        <p:spPr>
          <a:xfrm>
            <a:off x="838200" y="1690688"/>
            <a:ext cx="10515600" cy="4486275"/>
          </a:xfrm>
        </p:spPr>
        <p:txBody>
          <a:bodyPr/>
          <a:lstStyle/>
          <a:p>
            <a:pPr marL="0" indent="0">
              <a:buNone/>
            </a:pPr>
            <a:r>
              <a:rPr lang="en-US" altLang="zh-TW" dirty="0" smtClean="0"/>
              <a:t>Different interpolation strategy(over a facet/ among vertices)</a:t>
            </a:r>
          </a:p>
        </p:txBody>
      </p:sp>
      <p:pic>
        <p:nvPicPr>
          <p:cNvPr id="1030" name="Picture 277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016" y="2444252"/>
            <a:ext cx="2967819" cy="2949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5" name="文字方塊 14"/>
              <p:cNvSpPr txBox="1"/>
              <p:nvPr/>
            </p:nvSpPr>
            <p:spPr>
              <a:xfrm>
                <a:off x="3173507" y="6368858"/>
                <a:ext cx="8876310"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TW" sz="2400" b="0" i="1" smtClean="0">
                          <a:solidFill>
                            <a:schemeClr val="bg1"/>
                          </a:solidFill>
                          <a:latin typeface="Cambria Math"/>
                        </a:rPr>
                        <m:t>𝐼𝑚𝑎𝑔𝑒</m:t>
                      </m:r>
                      <m:r>
                        <a:rPr lang="en-US" altLang="zh-TW" sz="2400" b="0" i="1" smtClean="0">
                          <a:solidFill>
                            <a:schemeClr val="bg1"/>
                          </a:solidFill>
                          <a:latin typeface="Cambria Math"/>
                        </a:rPr>
                        <m:t> </m:t>
                      </m:r>
                      <m:r>
                        <a:rPr lang="en-US" altLang="zh-TW" sz="2400" b="0" i="1" smtClean="0">
                          <a:solidFill>
                            <a:schemeClr val="bg1"/>
                          </a:solidFill>
                          <a:latin typeface="Cambria Math"/>
                        </a:rPr>
                        <m:t>𝑠𝑜𝑢𝑟𝑐𝑒</m:t>
                      </m:r>
                      <m:r>
                        <a:rPr lang="en-US" altLang="zh-TW" sz="2400" b="0" i="1" smtClean="0">
                          <a:solidFill>
                            <a:schemeClr val="bg1"/>
                          </a:solidFill>
                          <a:latin typeface="Cambria Math"/>
                        </a:rPr>
                        <m:t>:</m:t>
                      </m:r>
                      <m:r>
                        <a:rPr lang="en-US" altLang="zh-TW" sz="2400" i="1">
                          <a:solidFill>
                            <a:schemeClr val="bg1"/>
                          </a:solidFill>
                          <a:latin typeface="Cambria Math"/>
                        </a:rPr>
                        <m:t>h𝑡𝑡𝑝</m:t>
                      </m:r>
                      <m:r>
                        <a:rPr lang="en-US" altLang="zh-TW" sz="2400" i="1">
                          <a:solidFill>
                            <a:schemeClr val="bg1"/>
                          </a:solidFill>
                          <a:latin typeface="Cambria Math"/>
                        </a:rPr>
                        <m:t>://</m:t>
                      </m:r>
                      <m:r>
                        <a:rPr lang="en-US" altLang="zh-TW" sz="2400" i="1">
                          <a:solidFill>
                            <a:schemeClr val="bg1"/>
                          </a:solidFill>
                          <a:latin typeface="Cambria Math"/>
                        </a:rPr>
                        <m:t>𝑤𝑤𝑤</m:t>
                      </m:r>
                      <m:r>
                        <a:rPr lang="en-US" altLang="zh-TW" sz="2400" i="1">
                          <a:solidFill>
                            <a:schemeClr val="bg1"/>
                          </a:solidFill>
                          <a:latin typeface="Cambria Math"/>
                        </a:rPr>
                        <m:t>.</m:t>
                      </m:r>
                      <m:r>
                        <a:rPr lang="en-US" altLang="zh-TW" sz="2400" i="1">
                          <a:solidFill>
                            <a:schemeClr val="bg1"/>
                          </a:solidFill>
                          <a:latin typeface="Cambria Math"/>
                        </a:rPr>
                        <m:t>𝑦𝑜𝑢𝑟𝑑𝑖𝑐𝑡𝑖𝑜𝑛𝑎𝑟𝑦</m:t>
                      </m:r>
                      <m:r>
                        <a:rPr lang="en-US" altLang="zh-TW" sz="2400" i="1">
                          <a:solidFill>
                            <a:schemeClr val="bg1"/>
                          </a:solidFill>
                          <a:latin typeface="Cambria Math"/>
                        </a:rPr>
                        <m:t>.</m:t>
                      </m:r>
                      <m:r>
                        <a:rPr lang="en-US" altLang="zh-TW" sz="2400" i="1">
                          <a:solidFill>
                            <a:schemeClr val="bg1"/>
                          </a:solidFill>
                          <a:latin typeface="Cambria Math"/>
                        </a:rPr>
                        <m:t>𝑐𝑜𝑚</m:t>
                      </m:r>
                      <m:r>
                        <a:rPr lang="en-US" altLang="zh-TW" sz="2400" i="1">
                          <a:solidFill>
                            <a:schemeClr val="bg1"/>
                          </a:solidFill>
                          <a:latin typeface="Cambria Math"/>
                        </a:rPr>
                        <m:t>/</m:t>
                      </m:r>
                      <m:r>
                        <a:rPr lang="en-US" altLang="zh-TW" sz="2400" i="1">
                          <a:solidFill>
                            <a:schemeClr val="bg1"/>
                          </a:solidFill>
                          <a:latin typeface="Cambria Math"/>
                        </a:rPr>
                        <m:t>𝑓𝑙𝑎𝑡</m:t>
                      </m:r>
                      <m:r>
                        <a:rPr lang="en-US" altLang="zh-TW" sz="2400" i="1">
                          <a:solidFill>
                            <a:schemeClr val="bg1"/>
                          </a:solidFill>
                          <a:latin typeface="Cambria Math"/>
                        </a:rPr>
                        <m:t>−</m:t>
                      </m:r>
                      <m:r>
                        <a:rPr lang="en-US" altLang="zh-TW" sz="2400" i="1">
                          <a:solidFill>
                            <a:schemeClr val="bg1"/>
                          </a:solidFill>
                          <a:latin typeface="Cambria Math"/>
                        </a:rPr>
                        <m:t>𝑠h𝑎𝑑𝑖𝑛𝑔</m:t>
                      </m:r>
                    </m:oMath>
                  </m:oMathPara>
                </a14:m>
                <a:endParaRPr lang="en-US" altLang="zh-TW" sz="1400" dirty="0" smtClean="0">
                  <a:solidFill>
                    <a:schemeClr val="bg1"/>
                  </a:solidFill>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3173507" y="6368858"/>
                <a:ext cx="8876310" cy="369332"/>
              </a:xfrm>
              <a:prstGeom prst="rect">
                <a:avLst/>
              </a:prstGeom>
              <a:blipFill rotWithShape="1">
                <a:blip r:embed="rId8"/>
                <a:stretch>
                  <a:fillRect l="-1580" b="-350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78028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77 2"/>
          <p:cNvSpPr>
            <a:spLocks noGrp="1"/>
          </p:cNvSpPr>
          <p:nvPr>
            <p:ph type="title"/>
          </p:nvPr>
        </p:nvSpPr>
        <p:spPr/>
        <p:txBody>
          <a:bodyPr/>
          <a:lstStyle/>
          <a:p>
            <a:r>
              <a:rPr lang="en-US" altLang="zh-TW" dirty="0" err="1" smtClean="0"/>
              <a:t>Phong</a:t>
            </a:r>
            <a:r>
              <a:rPr lang="en-US" altLang="zh-TW" dirty="0" smtClean="0"/>
              <a:t> Shading</a:t>
            </a:r>
            <a:endParaRPr lang="zh-TW" altLang="en-US" dirty="0"/>
          </a:p>
        </p:txBody>
      </p:sp>
      <p:sp>
        <p:nvSpPr>
          <p:cNvPr id="13" name="內容版面配置區 277 13"/>
          <p:cNvSpPr>
            <a:spLocks noGrp="1"/>
          </p:cNvSpPr>
          <p:nvPr>
            <p:ph idx="1"/>
          </p:nvPr>
        </p:nvSpPr>
        <p:spPr>
          <a:xfrm>
            <a:off x="838200" y="1690688"/>
            <a:ext cx="10515600" cy="4486275"/>
          </a:xfrm>
        </p:spPr>
        <p:txBody>
          <a:bodyPr/>
          <a:lstStyle/>
          <a:p>
            <a:pPr marL="0" indent="0">
              <a:buNone/>
            </a:pPr>
            <a:r>
              <a:rPr lang="en-US" altLang="zh-TW" dirty="0" smtClean="0"/>
              <a:t>Why not </a:t>
            </a:r>
            <a:r>
              <a:rPr lang="en-US" altLang="zh-TW" dirty="0" err="1" smtClean="0"/>
              <a:t>Gouraud</a:t>
            </a:r>
            <a:r>
              <a:rPr lang="en-US" altLang="zh-TW" dirty="0" smtClean="0"/>
              <a:t> shading? </a:t>
            </a:r>
          </a:p>
        </p:txBody>
      </p:sp>
      <mc:AlternateContent xmlns:mc="http://schemas.openxmlformats.org/markup-compatibility/2006" xmlns:a14="http://schemas.microsoft.com/office/drawing/2010/main">
        <mc:Choice Requires="a14">
          <p:sp>
            <p:nvSpPr>
              <p:cNvPr id="15" name="文字方塊 14"/>
              <p:cNvSpPr txBox="1"/>
              <p:nvPr/>
            </p:nvSpPr>
            <p:spPr>
              <a:xfrm>
                <a:off x="1380569" y="6368858"/>
                <a:ext cx="10632138"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TW" sz="2400" i="1">
                          <a:solidFill>
                            <a:schemeClr val="bg1"/>
                          </a:solidFill>
                          <a:latin typeface="Cambria Math"/>
                        </a:rPr>
                        <m:t>𝐼𝑚𝑎𝑔𝑒</m:t>
                      </m:r>
                      <m:r>
                        <a:rPr lang="en-US" altLang="zh-TW" sz="2400" i="1">
                          <a:solidFill>
                            <a:schemeClr val="bg1"/>
                          </a:solidFill>
                          <a:latin typeface="Cambria Math"/>
                        </a:rPr>
                        <m:t> </m:t>
                      </m:r>
                      <m:r>
                        <a:rPr lang="en-US" altLang="zh-TW" sz="2400" i="1">
                          <a:solidFill>
                            <a:schemeClr val="bg1"/>
                          </a:solidFill>
                          <a:latin typeface="Cambria Math"/>
                        </a:rPr>
                        <m:t>𝑠𝑜𝑢𝑟𝑐𝑒</m:t>
                      </m:r>
                      <m:r>
                        <a:rPr lang="en-US" altLang="zh-TW" sz="2400" i="1">
                          <a:solidFill>
                            <a:schemeClr val="bg1"/>
                          </a:solidFill>
                          <a:latin typeface="Cambria Math"/>
                        </a:rPr>
                        <m:t>:</m:t>
                      </m:r>
                      <m:r>
                        <a:rPr lang="en-US" altLang="zh-TW" sz="2400" i="1">
                          <a:solidFill>
                            <a:schemeClr val="bg1"/>
                          </a:solidFill>
                          <a:latin typeface="Cambria Math"/>
                        </a:rPr>
                        <m:t>h𝑡𝑡𝑝𝑠</m:t>
                      </m:r>
                      <m:r>
                        <a:rPr lang="en-US" altLang="zh-TW" sz="2400" i="1">
                          <a:solidFill>
                            <a:schemeClr val="bg1"/>
                          </a:solidFill>
                          <a:latin typeface="Cambria Math"/>
                        </a:rPr>
                        <m:t>://</m:t>
                      </m:r>
                      <m:r>
                        <a:rPr lang="en-US" altLang="zh-TW" sz="2400" i="1">
                          <a:solidFill>
                            <a:schemeClr val="bg1"/>
                          </a:solidFill>
                          <a:latin typeface="Cambria Math"/>
                        </a:rPr>
                        <m:t>𝑐𝑜𝑚𝑚𝑜𝑛𝑠</m:t>
                      </m:r>
                      <m:r>
                        <a:rPr lang="en-US" altLang="zh-TW" sz="2400" i="1">
                          <a:solidFill>
                            <a:schemeClr val="bg1"/>
                          </a:solidFill>
                          <a:latin typeface="Cambria Math"/>
                        </a:rPr>
                        <m:t>.</m:t>
                      </m:r>
                      <m:r>
                        <a:rPr lang="en-US" altLang="zh-TW" sz="2400" i="1">
                          <a:solidFill>
                            <a:schemeClr val="bg1"/>
                          </a:solidFill>
                          <a:latin typeface="Cambria Math"/>
                        </a:rPr>
                        <m:t>𝑤𝑖𝑘𝑖𝑚𝑒𝑑𝑖𝑎</m:t>
                      </m:r>
                      <m:r>
                        <a:rPr lang="en-US" altLang="zh-TW" sz="2400" i="1">
                          <a:solidFill>
                            <a:schemeClr val="bg1"/>
                          </a:solidFill>
                          <a:latin typeface="Cambria Math"/>
                        </a:rPr>
                        <m:t>.</m:t>
                      </m:r>
                      <m:r>
                        <a:rPr lang="en-US" altLang="zh-TW" sz="2400" i="1">
                          <a:solidFill>
                            <a:schemeClr val="bg1"/>
                          </a:solidFill>
                          <a:latin typeface="Cambria Math"/>
                        </a:rPr>
                        <m:t>𝑜𝑟𝑔</m:t>
                      </m:r>
                      <m:r>
                        <a:rPr lang="en-US" altLang="zh-TW" sz="2400" i="1">
                          <a:solidFill>
                            <a:schemeClr val="bg1"/>
                          </a:solidFill>
                          <a:latin typeface="Cambria Math"/>
                        </a:rPr>
                        <m:t>/</m:t>
                      </m:r>
                      <m:r>
                        <a:rPr lang="en-US" altLang="zh-TW" sz="2400" i="1">
                          <a:solidFill>
                            <a:schemeClr val="bg1"/>
                          </a:solidFill>
                          <a:latin typeface="Cambria Math"/>
                        </a:rPr>
                        <m:t>𝑤𝑖𝑘𝑖</m:t>
                      </m:r>
                      <m:r>
                        <a:rPr lang="en-US" altLang="zh-TW" sz="2400" i="1">
                          <a:solidFill>
                            <a:schemeClr val="bg1"/>
                          </a:solidFill>
                          <a:latin typeface="Cambria Math"/>
                        </a:rPr>
                        <m:t>/</m:t>
                      </m:r>
                      <m:r>
                        <a:rPr lang="en-US" altLang="zh-TW" sz="2400" i="1">
                          <a:solidFill>
                            <a:schemeClr val="bg1"/>
                          </a:solidFill>
                          <a:latin typeface="Cambria Math"/>
                        </a:rPr>
                        <m:t>𝐹𝑖𝑙𝑒</m:t>
                      </m:r>
                      <m:r>
                        <a:rPr lang="en-US" altLang="zh-TW" sz="2400" i="1">
                          <a:solidFill>
                            <a:schemeClr val="bg1"/>
                          </a:solidFill>
                          <a:latin typeface="Cambria Math"/>
                        </a:rPr>
                        <m:t>:</m:t>
                      </m:r>
                      <m:r>
                        <a:rPr lang="en-US" altLang="zh-TW" sz="2400" i="1">
                          <a:solidFill>
                            <a:schemeClr val="bg1"/>
                          </a:solidFill>
                          <a:latin typeface="Cambria Math"/>
                        </a:rPr>
                        <m:t>𝐺𝑜𝑢𝑟𝑎𝑢𝑑</m:t>
                      </m:r>
                      <m:r>
                        <a:rPr lang="en-US" altLang="zh-TW" sz="2400" i="1">
                          <a:solidFill>
                            <a:schemeClr val="bg1"/>
                          </a:solidFill>
                          <a:latin typeface="Cambria Math"/>
                        </a:rPr>
                        <m:t>_</m:t>
                      </m:r>
                      <m:r>
                        <a:rPr lang="en-US" altLang="zh-TW" sz="2400" i="1">
                          <a:solidFill>
                            <a:schemeClr val="bg1"/>
                          </a:solidFill>
                          <a:latin typeface="Cambria Math"/>
                        </a:rPr>
                        <m:t>𝑙𝑜𝑤</m:t>
                      </m:r>
                      <m:r>
                        <a:rPr lang="en-US" altLang="zh-TW" sz="2400" i="1">
                          <a:solidFill>
                            <a:schemeClr val="bg1"/>
                          </a:solidFill>
                          <a:latin typeface="Cambria Math"/>
                        </a:rPr>
                        <m:t>.</m:t>
                      </m:r>
                      <m:r>
                        <a:rPr lang="en-US" altLang="zh-TW" sz="2400" i="1">
                          <a:solidFill>
                            <a:schemeClr val="bg1"/>
                          </a:solidFill>
                          <a:latin typeface="Cambria Math"/>
                        </a:rPr>
                        <m:t>𝑔𝑖𝑓</m:t>
                      </m:r>
                    </m:oMath>
                  </m:oMathPara>
                </a14:m>
                <a:endParaRPr lang="en-US" altLang="zh-TW" sz="1200" dirty="0" smtClean="0">
                  <a:solidFill>
                    <a:schemeClr val="bg1"/>
                  </a:solidFill>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1380569" y="6368858"/>
                <a:ext cx="10632138" cy="369332"/>
              </a:xfrm>
              <a:prstGeom prst="rect">
                <a:avLst/>
              </a:prstGeom>
              <a:blipFill rotWithShape="1">
                <a:blip r:embed="rId2"/>
                <a:stretch>
                  <a:fillRect l="-1261" r="-172" b="-35000"/>
                </a:stretch>
              </a:blipFill>
            </p:spPr>
            <p:txBody>
              <a:bodyPr/>
              <a:lstStyle/>
              <a:p>
                <a:r>
                  <a:rPr lang="zh-TW" altLang="en-US">
                    <a:noFill/>
                  </a:rPr>
                  <a:t> </a:t>
                </a:r>
              </a:p>
            </p:txBody>
          </p:sp>
        </mc:Fallback>
      </mc:AlternateContent>
      <p:pic>
        <p:nvPicPr>
          <p:cNvPr id="2050" name="Picture 2" descr="https://upload.wikimedia.org/wikipedia/commons/a/af/Gouraud_low_anim.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76738" y="2226515"/>
            <a:ext cx="343852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921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77 2"/>
          <p:cNvSpPr>
            <a:spLocks noGrp="1"/>
          </p:cNvSpPr>
          <p:nvPr>
            <p:ph type="title"/>
          </p:nvPr>
        </p:nvSpPr>
        <p:spPr/>
        <p:txBody>
          <a:bodyPr/>
          <a:lstStyle/>
          <a:p>
            <a:r>
              <a:rPr lang="en-US" altLang="zh-TW" dirty="0" err="1" smtClean="0"/>
              <a:t>Phong</a:t>
            </a:r>
            <a:r>
              <a:rPr lang="en-US" altLang="zh-TW" dirty="0" smtClean="0"/>
              <a:t> </a:t>
            </a:r>
            <a:r>
              <a:rPr lang="en-US" altLang="zh-TW" dirty="0" smtClean="0"/>
              <a:t>Shading : Reminder</a:t>
            </a:r>
            <a:endParaRPr lang="zh-TW" altLang="en-US" dirty="0"/>
          </a:p>
        </p:txBody>
      </p:sp>
      <p:sp>
        <p:nvSpPr>
          <p:cNvPr id="13" name="內容版面配置區 277 13"/>
          <p:cNvSpPr>
            <a:spLocks noGrp="1"/>
          </p:cNvSpPr>
          <p:nvPr>
            <p:ph idx="1"/>
          </p:nvPr>
        </p:nvSpPr>
        <p:spPr>
          <a:xfrm>
            <a:off x="838200" y="1690688"/>
            <a:ext cx="10515600" cy="4486275"/>
          </a:xfrm>
        </p:spPr>
        <p:txBody>
          <a:bodyPr>
            <a:normAutofit/>
          </a:bodyPr>
          <a:lstStyle/>
          <a:p>
            <a:r>
              <a:rPr lang="en-US" altLang="zh-TW" sz="2600" dirty="0" smtClean="0"/>
              <a:t>When transforming a vertex from local space to view space…</a:t>
            </a:r>
          </a:p>
          <a:p>
            <a:pPr lvl="1"/>
            <a:r>
              <a:rPr lang="en-US" altLang="zh-TW" sz="2200" dirty="0"/>
              <a:t>Y</a:t>
            </a:r>
            <a:r>
              <a:rPr lang="en-US" altLang="zh-TW" sz="2200" dirty="0" smtClean="0"/>
              <a:t>ou multiply its position with </a:t>
            </a:r>
            <a:r>
              <a:rPr lang="en-US" altLang="zh-TW" sz="2200" dirty="0" err="1" smtClean="0"/>
              <a:t>modelview</a:t>
            </a:r>
            <a:r>
              <a:rPr lang="en-US" altLang="zh-TW" sz="2200" dirty="0" smtClean="0"/>
              <a:t> matrix (MV)</a:t>
            </a:r>
          </a:p>
          <a:p>
            <a:pPr marL="457200" lvl="1" indent="0">
              <a:buNone/>
            </a:pPr>
            <a:endParaRPr lang="en-US" altLang="zh-TW" sz="2200" dirty="0"/>
          </a:p>
          <a:p>
            <a:pPr marL="457200" lvl="1" indent="0">
              <a:buNone/>
            </a:pPr>
            <a:r>
              <a:rPr lang="en-US" altLang="zh-TW" i="1" dirty="0" err="1" smtClean="0"/>
              <a:t>Position_view</a:t>
            </a:r>
            <a:r>
              <a:rPr lang="en-US" altLang="zh-TW" i="1" dirty="0" smtClean="0"/>
              <a:t> </a:t>
            </a:r>
            <a:r>
              <a:rPr lang="en-US" altLang="zh-TW" i="1" dirty="0"/>
              <a:t>= vec3</a:t>
            </a:r>
            <a:r>
              <a:rPr lang="en-US" altLang="zh-TW" i="1" dirty="0" smtClean="0"/>
              <a:t>( MV </a:t>
            </a:r>
            <a:r>
              <a:rPr lang="en-US" altLang="zh-TW" i="1" dirty="0"/>
              <a:t>* </a:t>
            </a:r>
            <a:r>
              <a:rPr lang="en-US" altLang="zh-TW" i="1" dirty="0" smtClean="0"/>
              <a:t>vec4(</a:t>
            </a:r>
            <a:r>
              <a:rPr lang="en-US" altLang="zh-TW" i="1" dirty="0" err="1" smtClean="0"/>
              <a:t>Position_local</a:t>
            </a:r>
            <a:r>
              <a:rPr lang="en-US" altLang="zh-TW" i="1" dirty="0" smtClean="0"/>
              <a:t> </a:t>
            </a:r>
            <a:r>
              <a:rPr lang="en-US" altLang="zh-TW" i="1" dirty="0"/>
              <a:t>, 1.0</a:t>
            </a:r>
            <a:r>
              <a:rPr lang="en-US" altLang="zh-TW" i="1" dirty="0" smtClean="0"/>
              <a:t>));</a:t>
            </a:r>
          </a:p>
          <a:p>
            <a:pPr marL="457200" lvl="1" indent="0">
              <a:buNone/>
            </a:pPr>
            <a:endParaRPr lang="en-US" altLang="zh-TW" i="1" dirty="0"/>
          </a:p>
          <a:p>
            <a:pPr lvl="1"/>
            <a:r>
              <a:rPr lang="en-US" altLang="zh-TW" dirty="0" smtClean="0"/>
              <a:t>But for transforming “normal”, using MV is not correct!</a:t>
            </a:r>
            <a:br>
              <a:rPr lang="en-US" altLang="zh-TW" dirty="0" smtClean="0"/>
            </a:br>
            <a:endParaRPr lang="en-US" altLang="zh-TW" dirty="0" smtClean="0"/>
          </a:p>
          <a:p>
            <a:pPr lvl="1"/>
            <a:r>
              <a:rPr lang="en-US" altLang="zh-TW" dirty="0" smtClean="0"/>
              <a:t>The matrix for transforming normal is called “Normal Matrix” in CG.</a:t>
            </a:r>
          </a:p>
          <a:p>
            <a:pPr lvl="2"/>
            <a:r>
              <a:rPr lang="en-US" altLang="zh-TW" dirty="0" smtClean="0"/>
              <a:t>It’s also mentioned in class!</a:t>
            </a:r>
          </a:p>
          <a:p>
            <a:pPr lvl="2"/>
            <a:r>
              <a:rPr lang="en-US" altLang="zh-TW" dirty="0" smtClean="0"/>
              <a:t>If you don’t know how to compute </a:t>
            </a:r>
            <a:r>
              <a:rPr lang="en-US" altLang="zh-TW" dirty="0"/>
              <a:t>“Normal Matrix</a:t>
            </a:r>
            <a:r>
              <a:rPr lang="en-US" altLang="zh-TW" dirty="0" smtClean="0"/>
              <a:t>”, look for it in </a:t>
            </a:r>
            <a:r>
              <a:rPr lang="en-US" altLang="zh-TW" dirty="0" err="1" smtClean="0"/>
              <a:t>ppt</a:t>
            </a:r>
            <a:r>
              <a:rPr lang="en-US" altLang="zh-TW" dirty="0" smtClean="0"/>
              <a:t> or google!</a:t>
            </a:r>
            <a:endParaRPr lang="en-US" altLang="zh-TW" dirty="0"/>
          </a:p>
          <a:p>
            <a:pPr marL="457200" lvl="1" indent="0">
              <a:buNone/>
            </a:pPr>
            <a:endParaRPr lang="en-US" altLang="zh-TW" sz="2200" dirty="0" smtClean="0"/>
          </a:p>
        </p:txBody>
      </p:sp>
    </p:spTree>
    <p:extLst>
      <p:ext uri="{BB962C8B-B14F-4D97-AF65-F5344CB8AC3E}">
        <p14:creationId xmlns:p14="http://schemas.microsoft.com/office/powerpoint/2010/main" val="1141942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Dissolving Effect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543577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Dissolving Effect</a:t>
            </a:r>
            <a:endParaRPr lang="zh-TW" altLang="en-US" dirty="0"/>
          </a:p>
        </p:txBody>
      </p:sp>
      <p:sp>
        <p:nvSpPr>
          <p:cNvPr id="3" name="內容版面配置區 2"/>
          <p:cNvSpPr>
            <a:spLocks noGrp="1"/>
          </p:cNvSpPr>
          <p:nvPr>
            <p:ph idx="1"/>
          </p:nvPr>
        </p:nvSpPr>
        <p:spPr/>
        <p:txBody>
          <a:bodyPr>
            <a:normAutofit/>
          </a:bodyPr>
          <a:lstStyle/>
          <a:p>
            <a:r>
              <a:rPr lang="en-US" altLang="zh-TW" dirty="0" smtClean="0"/>
              <a:t>Each fragment samples a value - v from noise texture</a:t>
            </a:r>
          </a:p>
          <a:p>
            <a:pPr lvl="1"/>
            <a:r>
              <a:rPr lang="en-US" altLang="zh-TW" dirty="0" smtClean="0"/>
              <a:t>A noise texture is provided.</a:t>
            </a:r>
            <a:br>
              <a:rPr lang="en-US" altLang="zh-TW" dirty="0" smtClean="0"/>
            </a:br>
            <a:endParaRPr lang="en-US" altLang="zh-TW" dirty="0"/>
          </a:p>
          <a:p>
            <a:r>
              <a:rPr lang="en-US" altLang="zh-TW" dirty="0" smtClean="0"/>
              <a:t>System maintains a threshold – t, which ranges from 0 to 1</a:t>
            </a:r>
          </a:p>
          <a:p>
            <a:pPr lvl="1"/>
            <a:r>
              <a:rPr lang="en-US" altLang="zh-TW" dirty="0" smtClean="0"/>
              <a:t>When threshold is at its min(max), the whole object is either invisible or visible.</a:t>
            </a:r>
            <a:endParaRPr lang="en-US" altLang="zh-TW" dirty="0"/>
          </a:p>
          <a:p>
            <a:pPr lvl="1"/>
            <a:r>
              <a:rPr lang="en-US" altLang="zh-TW" dirty="0" smtClean="0"/>
              <a:t>For thresholds in between, part of the object should be discarded.</a:t>
            </a:r>
          </a:p>
          <a:p>
            <a:pPr marL="457200" lvl="1" indent="0">
              <a:buNone/>
            </a:pPr>
            <a:r>
              <a:rPr lang="en-US" altLang="zh-TW" dirty="0" smtClean="0"/>
              <a:t>In short :</a:t>
            </a:r>
          </a:p>
          <a:p>
            <a:pPr marL="457200" lvl="1" indent="0">
              <a:buNone/>
            </a:pPr>
            <a:r>
              <a:rPr lang="en-US" altLang="zh-TW" sz="2200" b="1" i="1" dirty="0"/>
              <a:t>	</a:t>
            </a:r>
            <a:r>
              <a:rPr lang="en-US" altLang="zh-TW" sz="2200" b="1" i="1" dirty="0" smtClean="0"/>
              <a:t>If ( v &lt; t ) { do not draw this fragment }</a:t>
            </a:r>
          </a:p>
          <a:p>
            <a:pPr lvl="1"/>
            <a:endParaRPr lang="en-US" altLang="zh-TW" dirty="0"/>
          </a:p>
          <a:p>
            <a:r>
              <a:rPr lang="en-US" altLang="zh-TW" dirty="0" smtClean="0"/>
              <a:t>For discarding a fragment, look for a </a:t>
            </a:r>
            <a:r>
              <a:rPr lang="en-US" altLang="zh-TW" dirty="0" err="1" smtClean="0"/>
              <a:t>glsl</a:t>
            </a:r>
            <a:r>
              <a:rPr lang="en-US" altLang="zh-TW" dirty="0" smtClean="0"/>
              <a:t>-keyword, not a </a:t>
            </a:r>
            <a:r>
              <a:rPr lang="en-US" altLang="zh-TW" dirty="0" err="1" smtClean="0"/>
              <a:t>glsl</a:t>
            </a:r>
            <a:r>
              <a:rPr lang="en-US" altLang="zh-TW" dirty="0" smtClean="0"/>
              <a:t>-function</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618" y="1027906"/>
            <a:ext cx="1557594" cy="1557594"/>
          </a:xfrm>
          <a:prstGeom prst="rect">
            <a:avLst/>
          </a:prstGeom>
        </p:spPr>
      </p:pic>
    </p:spTree>
    <p:extLst>
      <p:ext uri="{BB962C8B-B14F-4D97-AF65-F5344CB8AC3E}">
        <p14:creationId xmlns:p14="http://schemas.microsoft.com/office/powerpoint/2010/main" val="3034659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77 2"/>
          <p:cNvSpPr>
            <a:spLocks noGrp="1"/>
          </p:cNvSpPr>
          <p:nvPr>
            <p:ph type="title"/>
          </p:nvPr>
        </p:nvSpPr>
        <p:spPr/>
        <p:txBody>
          <a:bodyPr/>
          <a:lstStyle/>
          <a:p>
            <a:r>
              <a:rPr lang="en-US" altLang="zh-TW" dirty="0"/>
              <a:t>Dissolving Effect</a:t>
            </a:r>
            <a:endParaRPr lang="zh-TW" altLang="en-US" dirty="0"/>
          </a:p>
        </p:txBody>
      </p:sp>
      <p:pic>
        <p:nvPicPr>
          <p:cNvPr id="1026" name="Picture 277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792" y="1874397"/>
            <a:ext cx="2619169" cy="2948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5" name="文字方塊 14"/>
              <p:cNvSpPr txBox="1"/>
              <p:nvPr/>
            </p:nvSpPr>
            <p:spPr>
              <a:xfrm>
                <a:off x="4717172" y="6450142"/>
                <a:ext cx="8876310"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TW" sz="2000" b="0" i="1" smtClean="0">
                          <a:solidFill>
                            <a:schemeClr val="bg1"/>
                          </a:solidFill>
                          <a:latin typeface="Cambria Math"/>
                        </a:rPr>
                        <m:t>𝐼𝑚𝑎𝑔𝑒</m:t>
                      </m:r>
                      <m:r>
                        <a:rPr lang="en-US" altLang="zh-TW" sz="2000" b="0" i="1" smtClean="0">
                          <a:solidFill>
                            <a:schemeClr val="bg1"/>
                          </a:solidFill>
                          <a:latin typeface="Cambria Math"/>
                        </a:rPr>
                        <m:t> </m:t>
                      </m:r>
                      <m:r>
                        <a:rPr lang="en-US" altLang="zh-TW" sz="2000" b="0" i="1" smtClean="0">
                          <a:solidFill>
                            <a:schemeClr val="bg1"/>
                          </a:solidFill>
                          <a:latin typeface="Cambria Math"/>
                        </a:rPr>
                        <m:t>𝑠𝑜𝑢𝑟𝑐𝑒</m:t>
                      </m:r>
                      <m:r>
                        <a:rPr lang="en-US" altLang="zh-TW" sz="2000" b="0" i="1" smtClean="0">
                          <a:solidFill>
                            <a:schemeClr val="bg1"/>
                          </a:solidFill>
                          <a:latin typeface="Cambria Math"/>
                        </a:rPr>
                        <m:t>:</m:t>
                      </m:r>
                      <m:r>
                        <a:rPr lang="en-US" altLang="zh-TW" sz="2000" i="1">
                          <a:solidFill>
                            <a:schemeClr val="bg1"/>
                          </a:solidFill>
                          <a:latin typeface="Cambria Math"/>
                        </a:rPr>
                        <m:t>h𝑡𝑡𝑝</m:t>
                      </m:r>
                      <m:r>
                        <a:rPr lang="en-US" altLang="zh-TW" sz="2000" i="1">
                          <a:solidFill>
                            <a:schemeClr val="bg1"/>
                          </a:solidFill>
                          <a:latin typeface="Cambria Math"/>
                        </a:rPr>
                        <m:t>://</m:t>
                      </m:r>
                      <m:r>
                        <a:rPr lang="en-US" altLang="zh-TW" sz="2000" i="1">
                          <a:solidFill>
                            <a:schemeClr val="bg1"/>
                          </a:solidFill>
                          <a:latin typeface="Cambria Math"/>
                        </a:rPr>
                        <m:t>𝑤𝑤𝑤</m:t>
                      </m:r>
                      <m:r>
                        <a:rPr lang="en-US" altLang="zh-TW" sz="2000" i="1">
                          <a:solidFill>
                            <a:schemeClr val="bg1"/>
                          </a:solidFill>
                          <a:latin typeface="Cambria Math"/>
                        </a:rPr>
                        <m:t>.</m:t>
                      </m:r>
                      <m:r>
                        <a:rPr lang="en-US" altLang="zh-TW" sz="2000" i="1">
                          <a:solidFill>
                            <a:schemeClr val="bg1"/>
                          </a:solidFill>
                          <a:latin typeface="Cambria Math"/>
                        </a:rPr>
                        <m:t>𝑦𝑜𝑢𝑟𝑑𝑖𝑐𝑡𝑖𝑜𝑛𝑎𝑟𝑦</m:t>
                      </m:r>
                      <m:r>
                        <a:rPr lang="en-US" altLang="zh-TW" sz="2000" i="1">
                          <a:solidFill>
                            <a:schemeClr val="bg1"/>
                          </a:solidFill>
                          <a:latin typeface="Cambria Math"/>
                        </a:rPr>
                        <m:t>.</m:t>
                      </m:r>
                      <m:r>
                        <a:rPr lang="en-US" altLang="zh-TW" sz="2000" i="1">
                          <a:solidFill>
                            <a:schemeClr val="bg1"/>
                          </a:solidFill>
                          <a:latin typeface="Cambria Math"/>
                        </a:rPr>
                        <m:t>𝑐𝑜𝑚</m:t>
                      </m:r>
                      <m:r>
                        <a:rPr lang="en-US" altLang="zh-TW" sz="2000" i="1">
                          <a:solidFill>
                            <a:schemeClr val="bg1"/>
                          </a:solidFill>
                          <a:latin typeface="Cambria Math"/>
                        </a:rPr>
                        <m:t>/</m:t>
                      </m:r>
                      <m:r>
                        <a:rPr lang="en-US" altLang="zh-TW" sz="2000" i="1">
                          <a:solidFill>
                            <a:schemeClr val="bg1"/>
                          </a:solidFill>
                          <a:latin typeface="Cambria Math"/>
                        </a:rPr>
                        <m:t>𝑓𝑙𝑎𝑡</m:t>
                      </m:r>
                      <m:r>
                        <a:rPr lang="en-US" altLang="zh-TW" sz="2000" i="1">
                          <a:solidFill>
                            <a:schemeClr val="bg1"/>
                          </a:solidFill>
                          <a:latin typeface="Cambria Math"/>
                        </a:rPr>
                        <m:t>−</m:t>
                      </m:r>
                      <m:r>
                        <a:rPr lang="en-US" altLang="zh-TW" sz="2000" i="1">
                          <a:solidFill>
                            <a:schemeClr val="bg1"/>
                          </a:solidFill>
                          <a:latin typeface="Cambria Math"/>
                        </a:rPr>
                        <m:t>𝑠h𝑎𝑑𝑖𝑛𝑔</m:t>
                      </m:r>
                    </m:oMath>
                  </m:oMathPara>
                </a14:m>
                <a:endParaRPr lang="en-US" altLang="zh-TW" sz="2000" dirty="0" smtClean="0">
                  <a:solidFill>
                    <a:schemeClr val="bg1"/>
                  </a:solidFill>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4717172" y="6450142"/>
                <a:ext cx="8876310" cy="307777"/>
              </a:xfrm>
              <a:prstGeom prst="rect">
                <a:avLst/>
              </a:prstGeom>
              <a:blipFill>
                <a:blip r:embed="rId3"/>
                <a:stretch>
                  <a:fillRect l="-1305" b="-33333"/>
                </a:stretch>
              </a:blipFill>
            </p:spPr>
            <p:txBody>
              <a:bodyPr/>
              <a:lstStyle/>
              <a:p>
                <a:r>
                  <a:rPr lang="zh-TW" altLang="en-US">
                    <a:noFill/>
                  </a:rPr>
                  <a:t> </a:t>
                </a:r>
              </a:p>
            </p:txBody>
          </p:sp>
        </mc:Fallback>
      </mc:AlternateContent>
      <p:cxnSp>
        <p:nvCxnSpPr>
          <p:cNvPr id="4" name="直線接點 3"/>
          <p:cNvCxnSpPr/>
          <p:nvPr/>
        </p:nvCxnSpPr>
        <p:spPr>
          <a:xfrm flipV="1">
            <a:off x="2851355" y="1573161"/>
            <a:ext cx="2536722" cy="737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V="1">
            <a:off x="3087329" y="2536723"/>
            <a:ext cx="2576052" cy="501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V="1">
            <a:off x="2851355" y="3755923"/>
            <a:ext cx="2812026" cy="49161"/>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5388077" y="1347019"/>
            <a:ext cx="4146520" cy="400110"/>
          </a:xfrm>
          <a:prstGeom prst="rect">
            <a:avLst/>
          </a:prstGeom>
          <a:noFill/>
        </p:spPr>
        <p:txBody>
          <a:bodyPr wrap="none" rtlCol="0">
            <a:spAutoFit/>
          </a:bodyPr>
          <a:lstStyle/>
          <a:p>
            <a:r>
              <a:rPr lang="en-US" altLang="zh-TW" sz="2000" dirty="0" err="1" smtClean="0">
                <a:solidFill>
                  <a:schemeClr val="bg1"/>
                </a:solidFill>
              </a:rPr>
              <a:t>Va</a:t>
            </a:r>
            <a:r>
              <a:rPr lang="en-US" altLang="zh-TW" sz="2000" dirty="0" smtClean="0">
                <a:solidFill>
                  <a:schemeClr val="bg1"/>
                </a:solidFill>
              </a:rPr>
              <a:t> = </a:t>
            </a:r>
            <a:r>
              <a:rPr lang="en-US" altLang="zh-TW" dirty="0" smtClean="0">
                <a:solidFill>
                  <a:schemeClr val="bg1"/>
                </a:solidFill>
              </a:rPr>
              <a:t>texture2D( </a:t>
            </a:r>
            <a:r>
              <a:rPr lang="en-US" altLang="zh-TW" dirty="0" err="1" smtClean="0">
                <a:solidFill>
                  <a:schemeClr val="bg1"/>
                </a:solidFill>
              </a:rPr>
              <a:t>noiseTexture</a:t>
            </a:r>
            <a:r>
              <a:rPr lang="en-US" altLang="zh-TW" dirty="0" smtClean="0">
                <a:solidFill>
                  <a:schemeClr val="bg1"/>
                </a:solidFill>
              </a:rPr>
              <a:t>, </a:t>
            </a:r>
            <a:r>
              <a:rPr lang="en-US" altLang="zh-TW" dirty="0" err="1" smtClean="0">
                <a:solidFill>
                  <a:schemeClr val="bg1"/>
                </a:solidFill>
              </a:rPr>
              <a:t>a.uv</a:t>
            </a:r>
            <a:r>
              <a:rPr lang="en-US" altLang="zh-TW" dirty="0" smtClean="0">
                <a:solidFill>
                  <a:schemeClr val="bg1"/>
                </a:solidFill>
              </a:rPr>
              <a:t>) = 0.33</a:t>
            </a:r>
            <a:endParaRPr lang="en-US" altLang="zh-TW" dirty="0">
              <a:solidFill>
                <a:schemeClr val="bg1"/>
              </a:solidFill>
            </a:endParaRPr>
          </a:p>
        </p:txBody>
      </p:sp>
      <p:sp>
        <p:nvSpPr>
          <p:cNvPr id="18" name="文字方塊 17"/>
          <p:cNvSpPr txBox="1"/>
          <p:nvPr/>
        </p:nvSpPr>
        <p:spPr>
          <a:xfrm>
            <a:off x="5653116" y="2310581"/>
            <a:ext cx="4183261" cy="400110"/>
          </a:xfrm>
          <a:prstGeom prst="rect">
            <a:avLst/>
          </a:prstGeom>
          <a:noFill/>
        </p:spPr>
        <p:txBody>
          <a:bodyPr wrap="none" rtlCol="0">
            <a:spAutoFit/>
          </a:bodyPr>
          <a:lstStyle/>
          <a:p>
            <a:r>
              <a:rPr lang="en-US" altLang="zh-TW" sz="2000" dirty="0" err="1" smtClean="0">
                <a:solidFill>
                  <a:schemeClr val="bg1"/>
                </a:solidFill>
              </a:rPr>
              <a:t>Vb</a:t>
            </a:r>
            <a:r>
              <a:rPr lang="en-US" altLang="zh-TW" sz="2000" dirty="0" smtClean="0">
                <a:solidFill>
                  <a:schemeClr val="bg1"/>
                </a:solidFill>
              </a:rPr>
              <a:t> = </a:t>
            </a:r>
            <a:r>
              <a:rPr lang="en-US" altLang="zh-TW" dirty="0" smtClean="0">
                <a:solidFill>
                  <a:schemeClr val="bg1"/>
                </a:solidFill>
              </a:rPr>
              <a:t>texture2D( </a:t>
            </a:r>
            <a:r>
              <a:rPr lang="en-US" altLang="zh-TW" dirty="0" err="1" smtClean="0">
                <a:solidFill>
                  <a:schemeClr val="bg1"/>
                </a:solidFill>
              </a:rPr>
              <a:t>noiseTexture</a:t>
            </a:r>
            <a:r>
              <a:rPr lang="en-US" altLang="zh-TW" dirty="0" smtClean="0">
                <a:solidFill>
                  <a:schemeClr val="bg1"/>
                </a:solidFill>
              </a:rPr>
              <a:t>, </a:t>
            </a:r>
            <a:r>
              <a:rPr lang="en-US" altLang="zh-TW" dirty="0" err="1" smtClean="0">
                <a:solidFill>
                  <a:schemeClr val="bg1"/>
                </a:solidFill>
              </a:rPr>
              <a:t>b.uv</a:t>
            </a:r>
            <a:r>
              <a:rPr lang="en-US" altLang="zh-TW" dirty="0" smtClean="0">
                <a:solidFill>
                  <a:schemeClr val="bg1"/>
                </a:solidFill>
              </a:rPr>
              <a:t>) = 0.67</a:t>
            </a:r>
            <a:endParaRPr lang="en-US" altLang="zh-TW" dirty="0">
              <a:solidFill>
                <a:schemeClr val="bg1"/>
              </a:solidFill>
            </a:endParaRPr>
          </a:p>
        </p:txBody>
      </p:sp>
      <p:sp>
        <p:nvSpPr>
          <p:cNvPr id="19" name="文字方塊 18"/>
          <p:cNvSpPr txBox="1"/>
          <p:nvPr/>
        </p:nvSpPr>
        <p:spPr>
          <a:xfrm>
            <a:off x="5677126" y="3555868"/>
            <a:ext cx="4120680" cy="400110"/>
          </a:xfrm>
          <a:prstGeom prst="rect">
            <a:avLst/>
          </a:prstGeom>
          <a:noFill/>
        </p:spPr>
        <p:txBody>
          <a:bodyPr wrap="none" rtlCol="0">
            <a:spAutoFit/>
          </a:bodyPr>
          <a:lstStyle/>
          <a:p>
            <a:r>
              <a:rPr lang="en-US" altLang="zh-TW" sz="2000" dirty="0" err="1" smtClean="0">
                <a:solidFill>
                  <a:schemeClr val="bg1"/>
                </a:solidFill>
              </a:rPr>
              <a:t>Vc</a:t>
            </a:r>
            <a:r>
              <a:rPr lang="en-US" altLang="zh-TW" sz="2000" dirty="0" smtClean="0">
                <a:solidFill>
                  <a:schemeClr val="bg1"/>
                </a:solidFill>
              </a:rPr>
              <a:t> = </a:t>
            </a:r>
            <a:r>
              <a:rPr lang="en-US" altLang="zh-TW" dirty="0" smtClean="0">
                <a:solidFill>
                  <a:schemeClr val="bg1"/>
                </a:solidFill>
              </a:rPr>
              <a:t>texture2D( </a:t>
            </a:r>
            <a:r>
              <a:rPr lang="en-US" altLang="zh-TW" dirty="0" err="1" smtClean="0">
                <a:solidFill>
                  <a:schemeClr val="bg1"/>
                </a:solidFill>
              </a:rPr>
              <a:t>noiseTexture</a:t>
            </a:r>
            <a:r>
              <a:rPr lang="en-US" altLang="zh-TW" dirty="0" smtClean="0">
                <a:solidFill>
                  <a:schemeClr val="bg1"/>
                </a:solidFill>
              </a:rPr>
              <a:t>, </a:t>
            </a:r>
            <a:r>
              <a:rPr lang="en-US" altLang="zh-TW" dirty="0" err="1" smtClean="0">
                <a:solidFill>
                  <a:schemeClr val="bg1"/>
                </a:solidFill>
              </a:rPr>
              <a:t>c.uv</a:t>
            </a:r>
            <a:r>
              <a:rPr lang="en-US" altLang="zh-TW" dirty="0" smtClean="0">
                <a:solidFill>
                  <a:schemeClr val="bg1"/>
                </a:solidFill>
              </a:rPr>
              <a:t>) = 0.15</a:t>
            </a:r>
            <a:endParaRPr lang="en-US" altLang="zh-TW" dirty="0">
              <a:solidFill>
                <a:schemeClr val="bg1"/>
              </a:solidFill>
            </a:endParaRPr>
          </a:p>
        </p:txBody>
      </p:sp>
      <p:sp>
        <p:nvSpPr>
          <p:cNvPr id="20" name="文字方塊 19"/>
          <p:cNvSpPr txBox="1"/>
          <p:nvPr/>
        </p:nvSpPr>
        <p:spPr>
          <a:xfrm>
            <a:off x="1515991" y="2129794"/>
            <a:ext cx="1364861" cy="400110"/>
          </a:xfrm>
          <a:prstGeom prst="rect">
            <a:avLst/>
          </a:prstGeom>
          <a:noFill/>
        </p:spPr>
        <p:txBody>
          <a:bodyPr wrap="none" rtlCol="0">
            <a:spAutoFit/>
          </a:bodyPr>
          <a:lstStyle/>
          <a:p>
            <a:r>
              <a:rPr lang="en-US" altLang="zh-TW" sz="2000" dirty="0" smtClean="0">
                <a:solidFill>
                  <a:schemeClr val="bg1">
                    <a:lumMod val="85000"/>
                  </a:schemeClr>
                </a:solidFill>
              </a:rPr>
              <a:t>Fragment a</a:t>
            </a:r>
            <a:endParaRPr lang="en-US" altLang="zh-TW" dirty="0">
              <a:solidFill>
                <a:schemeClr val="bg1">
                  <a:lumMod val="85000"/>
                </a:schemeClr>
              </a:solidFill>
            </a:endParaRPr>
          </a:p>
        </p:txBody>
      </p:sp>
      <p:sp>
        <p:nvSpPr>
          <p:cNvPr id="21" name="文字方塊 20"/>
          <p:cNvSpPr txBox="1"/>
          <p:nvPr/>
        </p:nvSpPr>
        <p:spPr>
          <a:xfrm>
            <a:off x="1722468" y="2796880"/>
            <a:ext cx="1376082" cy="400110"/>
          </a:xfrm>
          <a:prstGeom prst="rect">
            <a:avLst/>
          </a:prstGeom>
          <a:noFill/>
        </p:spPr>
        <p:txBody>
          <a:bodyPr wrap="none" rtlCol="0">
            <a:spAutoFit/>
          </a:bodyPr>
          <a:lstStyle/>
          <a:p>
            <a:r>
              <a:rPr lang="en-US" altLang="zh-TW" sz="2000" dirty="0" smtClean="0">
                <a:solidFill>
                  <a:schemeClr val="bg1">
                    <a:lumMod val="85000"/>
                  </a:schemeClr>
                </a:solidFill>
              </a:rPr>
              <a:t>Fragment b</a:t>
            </a:r>
            <a:endParaRPr lang="en-US" altLang="zh-TW" dirty="0">
              <a:solidFill>
                <a:schemeClr val="bg1">
                  <a:lumMod val="85000"/>
                </a:schemeClr>
              </a:solidFill>
            </a:endParaRPr>
          </a:p>
        </p:txBody>
      </p:sp>
      <p:sp>
        <p:nvSpPr>
          <p:cNvPr id="22" name="文字方塊 21"/>
          <p:cNvSpPr txBox="1"/>
          <p:nvPr/>
        </p:nvSpPr>
        <p:spPr>
          <a:xfrm>
            <a:off x="1486494" y="3605029"/>
            <a:ext cx="1350434" cy="400110"/>
          </a:xfrm>
          <a:prstGeom prst="rect">
            <a:avLst/>
          </a:prstGeom>
          <a:noFill/>
        </p:spPr>
        <p:txBody>
          <a:bodyPr wrap="none" rtlCol="0">
            <a:spAutoFit/>
          </a:bodyPr>
          <a:lstStyle/>
          <a:p>
            <a:r>
              <a:rPr lang="en-US" altLang="zh-TW" sz="2000" dirty="0" smtClean="0">
                <a:solidFill>
                  <a:schemeClr val="bg1">
                    <a:lumMod val="85000"/>
                  </a:schemeClr>
                </a:solidFill>
              </a:rPr>
              <a:t>Fragment c</a:t>
            </a:r>
            <a:endParaRPr lang="en-US" altLang="zh-TW" dirty="0">
              <a:solidFill>
                <a:schemeClr val="bg1">
                  <a:lumMod val="85000"/>
                </a:schemeClr>
              </a:solidFill>
            </a:endParaRPr>
          </a:p>
        </p:txBody>
      </p:sp>
      <p:sp>
        <p:nvSpPr>
          <p:cNvPr id="23" name="文字方塊 22"/>
          <p:cNvSpPr txBox="1"/>
          <p:nvPr/>
        </p:nvSpPr>
        <p:spPr>
          <a:xfrm>
            <a:off x="3868511" y="4097274"/>
            <a:ext cx="6760159" cy="2123658"/>
          </a:xfrm>
          <a:prstGeom prst="rect">
            <a:avLst/>
          </a:prstGeom>
          <a:noFill/>
        </p:spPr>
        <p:txBody>
          <a:bodyPr wrap="square" rtlCol="0">
            <a:spAutoFit/>
          </a:bodyPr>
          <a:lstStyle/>
          <a:p>
            <a:r>
              <a:rPr lang="en-US" altLang="zh-TW" sz="2200" dirty="0">
                <a:solidFill>
                  <a:schemeClr val="bg1">
                    <a:lumMod val="85000"/>
                  </a:schemeClr>
                </a:solidFill>
              </a:rPr>
              <a:t>When t = 0</a:t>
            </a:r>
            <a:r>
              <a:rPr lang="en-US" altLang="zh-TW" sz="2200" dirty="0" smtClean="0">
                <a:solidFill>
                  <a:schemeClr val="bg1">
                    <a:lumMod val="85000"/>
                  </a:schemeClr>
                </a:solidFill>
              </a:rPr>
              <a:t>, none fragments are discarded</a:t>
            </a:r>
          </a:p>
          <a:p>
            <a:r>
              <a:rPr lang="en-US" altLang="zh-TW" sz="2200" dirty="0" smtClean="0">
                <a:solidFill>
                  <a:schemeClr val="bg1">
                    <a:lumMod val="85000"/>
                  </a:schemeClr>
                </a:solidFill>
              </a:rPr>
              <a:t>When t = 1, all fragments are discarded</a:t>
            </a:r>
          </a:p>
          <a:p>
            <a:endParaRPr lang="en-US" altLang="zh-TW" sz="2200" dirty="0" smtClean="0">
              <a:solidFill>
                <a:schemeClr val="bg1">
                  <a:lumMod val="85000"/>
                </a:schemeClr>
              </a:solidFill>
            </a:endParaRPr>
          </a:p>
          <a:p>
            <a:r>
              <a:rPr lang="en-US" altLang="zh-TW" sz="2200" dirty="0">
                <a:solidFill>
                  <a:schemeClr val="bg1">
                    <a:lumMod val="85000"/>
                  </a:schemeClr>
                </a:solidFill>
              </a:rPr>
              <a:t>When t = </a:t>
            </a:r>
            <a:r>
              <a:rPr lang="en-US" altLang="zh-TW" sz="2200" dirty="0" smtClean="0">
                <a:solidFill>
                  <a:schemeClr val="bg1">
                    <a:lumMod val="85000"/>
                  </a:schemeClr>
                </a:solidFill>
              </a:rPr>
              <a:t>0.2, c is discarded</a:t>
            </a:r>
            <a:endParaRPr lang="en-US" altLang="zh-TW" sz="2200" dirty="0">
              <a:solidFill>
                <a:schemeClr val="bg1">
                  <a:lumMod val="85000"/>
                </a:schemeClr>
              </a:solidFill>
            </a:endParaRPr>
          </a:p>
          <a:p>
            <a:r>
              <a:rPr lang="en-US" altLang="zh-TW" sz="2200" dirty="0" smtClean="0">
                <a:solidFill>
                  <a:schemeClr val="bg1">
                    <a:lumMod val="85000"/>
                  </a:schemeClr>
                </a:solidFill>
              </a:rPr>
              <a:t>When t = 0.4, a and c are discarded</a:t>
            </a:r>
          </a:p>
          <a:p>
            <a:r>
              <a:rPr lang="en-US" altLang="zh-TW" sz="2200" dirty="0" smtClean="0">
                <a:solidFill>
                  <a:schemeClr val="bg1">
                    <a:lumMod val="85000"/>
                  </a:schemeClr>
                </a:solidFill>
              </a:rPr>
              <a:t>As t increases, more fragments are discarded</a:t>
            </a:r>
          </a:p>
        </p:txBody>
      </p:sp>
    </p:spTree>
    <p:extLst>
      <p:ext uri="{BB962C8B-B14F-4D97-AF65-F5344CB8AC3E}">
        <p14:creationId xmlns:p14="http://schemas.microsoft.com/office/powerpoint/2010/main" val="11757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Dissolving Effect : Edge</a:t>
            </a:r>
            <a:endParaRPr lang="zh-TW" altLang="en-US" dirty="0"/>
          </a:p>
        </p:txBody>
      </p:sp>
      <p:sp>
        <p:nvSpPr>
          <p:cNvPr id="3" name="內容版面配置區 2"/>
          <p:cNvSpPr>
            <a:spLocks noGrp="1"/>
          </p:cNvSpPr>
          <p:nvPr>
            <p:ph idx="1"/>
          </p:nvPr>
        </p:nvSpPr>
        <p:spPr/>
        <p:txBody>
          <a:bodyPr/>
          <a:lstStyle/>
          <a:p>
            <a:r>
              <a:rPr lang="en-US" altLang="zh-TW" dirty="0"/>
              <a:t>M</a:t>
            </a:r>
            <a:r>
              <a:rPr lang="en-US" altLang="zh-TW" dirty="0" smtClean="0"/>
              <a:t>aintain a very small float - w, for representing the edge’s width.</a:t>
            </a:r>
            <a:br>
              <a:rPr lang="en-US" altLang="zh-TW" dirty="0" smtClean="0"/>
            </a:br>
            <a:endParaRPr lang="en-US" altLang="zh-TW" dirty="0" smtClean="0"/>
          </a:p>
          <a:p>
            <a:pPr lvl="1"/>
            <a:r>
              <a:rPr lang="en-US" altLang="zh-TW" dirty="0" smtClean="0"/>
              <a:t>Assume w = 0.1 and t = 0.3</a:t>
            </a:r>
            <a:br>
              <a:rPr lang="en-US" altLang="zh-TW" dirty="0" smtClean="0"/>
            </a:br>
            <a:endParaRPr lang="en-US" altLang="zh-TW" dirty="0"/>
          </a:p>
          <a:p>
            <a:pPr lvl="2"/>
            <a:r>
              <a:rPr lang="en-US" altLang="zh-TW" dirty="0" err="1" smtClean="0"/>
              <a:t>Va</a:t>
            </a:r>
            <a:r>
              <a:rPr lang="en-US" altLang="zh-TW" dirty="0" smtClean="0"/>
              <a:t> = 0.2 , </a:t>
            </a:r>
            <a:r>
              <a:rPr lang="en-US" altLang="zh-TW" dirty="0" err="1" smtClean="0"/>
              <a:t>Va</a:t>
            </a:r>
            <a:r>
              <a:rPr lang="en-US" altLang="zh-TW" dirty="0" smtClean="0"/>
              <a:t> &lt; t, a is discarded</a:t>
            </a:r>
            <a:br>
              <a:rPr lang="en-US" altLang="zh-TW" dirty="0" smtClean="0"/>
            </a:br>
            <a:endParaRPr lang="en-US" altLang="zh-TW" dirty="0" smtClean="0"/>
          </a:p>
          <a:p>
            <a:pPr lvl="2"/>
            <a:r>
              <a:rPr lang="en-US" altLang="zh-TW" dirty="0" err="1" smtClean="0"/>
              <a:t>Vb</a:t>
            </a:r>
            <a:r>
              <a:rPr lang="en-US" altLang="zh-TW" dirty="0" smtClean="0"/>
              <a:t> = 0.35, </a:t>
            </a:r>
            <a:r>
              <a:rPr lang="en-US" altLang="zh-TW" dirty="0" err="1" smtClean="0"/>
              <a:t>Vb</a:t>
            </a:r>
            <a:r>
              <a:rPr lang="en-US" altLang="zh-TW" dirty="0" smtClean="0"/>
              <a:t> &lt; t + w, b isn’t discarded, but have edge color instead of texture color</a:t>
            </a:r>
            <a:br>
              <a:rPr lang="en-US" altLang="zh-TW" dirty="0" smtClean="0"/>
            </a:br>
            <a:endParaRPr lang="en-US" altLang="zh-TW" dirty="0" smtClean="0"/>
          </a:p>
          <a:p>
            <a:pPr lvl="2"/>
            <a:r>
              <a:rPr lang="en-US" altLang="zh-TW" dirty="0" err="1" smtClean="0"/>
              <a:t>Vc</a:t>
            </a:r>
            <a:r>
              <a:rPr lang="en-US" altLang="zh-TW" dirty="0" smtClean="0"/>
              <a:t> = 0.5, </a:t>
            </a:r>
            <a:r>
              <a:rPr lang="en-US" altLang="zh-TW" dirty="0" err="1" smtClean="0"/>
              <a:t>Vc</a:t>
            </a:r>
            <a:r>
              <a:rPr lang="en-US" altLang="zh-TW" dirty="0" smtClean="0"/>
              <a:t> &gt; t + w, c isn’t discarded, and have regular texture color</a:t>
            </a:r>
          </a:p>
        </p:txBody>
      </p:sp>
    </p:spTree>
    <p:extLst>
      <p:ext uri="{BB962C8B-B14F-4D97-AF65-F5344CB8AC3E}">
        <p14:creationId xmlns:p14="http://schemas.microsoft.com/office/powerpoint/2010/main" val="1670383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Dissolving Effect</a:t>
            </a:r>
            <a:endParaRPr lang="zh-TW" altLang="en-US" dirty="0"/>
          </a:p>
        </p:txBody>
      </p:sp>
      <p:sp>
        <p:nvSpPr>
          <p:cNvPr id="3" name="內容版面配置區 2"/>
          <p:cNvSpPr>
            <a:spLocks noGrp="1"/>
          </p:cNvSpPr>
          <p:nvPr>
            <p:ph idx="1"/>
          </p:nvPr>
        </p:nvSpPr>
        <p:spPr/>
        <p:txBody>
          <a:bodyPr>
            <a:normAutofit/>
          </a:bodyPr>
          <a:lstStyle/>
          <a:p>
            <a:r>
              <a:rPr lang="en-US" altLang="zh-TW" dirty="0" smtClean="0"/>
              <a:t>In this homework……</a:t>
            </a:r>
          </a:p>
          <a:p>
            <a:endParaRPr lang="en-US" altLang="zh-TW" dirty="0" smtClean="0"/>
          </a:p>
          <a:p>
            <a:pPr lvl="1"/>
            <a:r>
              <a:rPr lang="en-US" altLang="zh-TW" dirty="0" smtClean="0"/>
              <a:t>You don’t need to do lighting calculation in this mode.</a:t>
            </a:r>
          </a:p>
        </p:txBody>
      </p:sp>
    </p:spTree>
    <p:extLst>
      <p:ext uri="{BB962C8B-B14F-4D97-AF65-F5344CB8AC3E}">
        <p14:creationId xmlns:p14="http://schemas.microsoft.com/office/powerpoint/2010/main" val="1282334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Shader</a:t>
            </a:r>
            <a:r>
              <a:rPr lang="en-US" altLang="zh-TW" dirty="0" smtClean="0"/>
              <a:t> &amp; </a:t>
            </a:r>
            <a:r>
              <a:rPr lang="en-US" altLang="zh-TW" dirty="0" err="1" smtClean="0"/>
              <a:t>Shader</a:t>
            </a:r>
            <a:r>
              <a:rPr lang="en-US" altLang="zh-TW" dirty="0" smtClean="0"/>
              <a:t> Program</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6" name="Rectangle 2"/>
          <p:cNvSpPr>
            <a:spLocks noChangeArrowheads="1"/>
          </p:cNvSpPr>
          <p:nvPr/>
        </p:nvSpPr>
        <p:spPr bwMode="auto">
          <a:xfrm>
            <a:off x="838200" y="1690688"/>
            <a:ext cx="10720884" cy="338554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99CF50"/>
                </a:solidFill>
                <a:effectLst/>
                <a:latin typeface="Consolas" panose="020B0609020204030204" pitchFamily="49" charset="0"/>
              </a:rPr>
              <a:t>char</a:t>
            </a:r>
            <a:r>
              <a:rPr kumimoji="0" lang="zh-TW" altLang="zh-TW" sz="2000" b="0" i="0" u="none" strike="noStrike" cap="none" normalizeH="0" baseline="0" dirty="0" smtClean="0">
                <a:ln>
                  <a:noFill/>
                </a:ln>
                <a:solidFill>
                  <a:srgbClr val="F8F8F8"/>
                </a:solidFill>
                <a:effectLst/>
                <a:latin typeface="Consolas" panose="020B0609020204030204" pitchFamily="49" charset="0"/>
              </a:rPr>
              <a:t>* vertex_shader_resource = </a:t>
            </a:r>
            <a:r>
              <a:rPr kumimoji="0" lang="zh-TW" altLang="zh-TW" sz="2000" b="0" i="0" u="none" strike="noStrike" cap="none" normalizeH="0" baseline="0" dirty="0" smtClean="0">
                <a:ln>
                  <a:noFill/>
                </a:ln>
                <a:solidFill>
                  <a:srgbClr val="65B042"/>
                </a:solidFill>
                <a:effectLst/>
                <a:latin typeface="Consolas" panose="020B0609020204030204" pitchFamily="49" charset="0"/>
              </a:rPr>
              <a:t>"...void main(){...}"</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lang="en-US" altLang="zh-TW" sz="2000" i="1" dirty="0" smtClean="0">
                <a:solidFill>
                  <a:srgbClr val="AEAEAE"/>
                </a:solidFill>
                <a:latin typeface="Consolas" panose="020B0609020204030204" pitchFamily="49" charset="0"/>
              </a:rPr>
              <a:t>// </a:t>
            </a:r>
            <a:r>
              <a:rPr lang="en-US" altLang="zh-TW" sz="2000" i="1" dirty="0" err="1" smtClean="0">
                <a:solidFill>
                  <a:srgbClr val="AEAEAE"/>
                </a:solidFill>
                <a:latin typeface="Consolas" panose="020B0609020204030204" pitchFamily="49" charset="0"/>
              </a:rPr>
              <a:t>shader</a:t>
            </a:r>
            <a:r>
              <a:rPr lang="en-US" altLang="zh-TW" sz="2000" i="1" dirty="0" smtClean="0">
                <a:solidFill>
                  <a:srgbClr val="AEAEAE"/>
                </a:solidFill>
                <a:latin typeface="Consolas" panose="020B0609020204030204" pitchFamily="49" charset="0"/>
              </a:rPr>
              <a:t> source code</a:t>
            </a:r>
            <a:endParaRPr lang="en-US" altLang="zh-TW" sz="2000" i="1" dirty="0">
              <a:solidFill>
                <a:srgbClr val="AEAEAE"/>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zh-TW" sz="2000" dirty="0">
                <a:solidFill>
                  <a:srgbClr val="99CF50"/>
                </a:solidFill>
                <a:latin typeface="Consolas" panose="020B0609020204030204" pitchFamily="49" charset="0"/>
              </a:rPr>
              <a:t>GLuint</a:t>
            </a:r>
            <a:r>
              <a:rPr kumimoji="0" lang="zh-TW" altLang="zh-TW" sz="2000" b="0" i="0" u="none" strike="noStrike" cap="none" normalizeH="0" baseline="0" dirty="0" smtClean="0">
                <a:ln>
                  <a:noFill/>
                </a:ln>
                <a:solidFill>
                  <a:srgbClr val="F8F8F8"/>
                </a:solidFill>
                <a:effectLst/>
                <a:latin typeface="Consolas" panose="020B0609020204030204" pitchFamily="49" charset="0"/>
              </a:rPr>
              <a:t> vert</a:t>
            </a:r>
            <a:r>
              <a:rPr kumimoji="0" lang="en-US" altLang="zh-TW" sz="2000" b="0" i="0" u="none" strike="noStrike" cap="none" normalizeH="0" baseline="0" dirty="0" smtClean="0">
                <a:ln>
                  <a:noFill/>
                </a:ln>
                <a:solidFill>
                  <a:srgbClr val="F8F8F8"/>
                </a:solidFill>
                <a:effectLst/>
                <a:latin typeface="Consolas" panose="020B0609020204030204" pitchFamily="49" charset="0"/>
              </a:rPr>
              <a:t>_id</a:t>
            </a:r>
            <a:r>
              <a:rPr kumimoji="0" lang="zh-TW" altLang="zh-TW" sz="2000" b="0" i="0" u="none" strike="noStrike" cap="none" normalizeH="0" baseline="0" dirty="0" smtClean="0">
                <a:ln>
                  <a:noFill/>
                </a:ln>
                <a:solidFill>
                  <a:srgbClr val="F8F8F8"/>
                </a:solidFill>
                <a:effectLst/>
                <a:latin typeface="Consolas" panose="020B0609020204030204" pitchFamily="49" charset="0"/>
              </a:rPr>
              <a:t> = </a:t>
            </a:r>
            <a:r>
              <a:rPr lang="zh-TW" altLang="zh-TW" sz="2000" dirty="0">
                <a:solidFill>
                  <a:srgbClr val="89BDFF"/>
                </a:solidFill>
                <a:latin typeface="Consolas" panose="020B0609020204030204" pitchFamily="49" charset="0"/>
              </a:rPr>
              <a:t>glCreateShader</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lang="zh-TW" altLang="zh-TW" sz="2000" dirty="0">
                <a:solidFill>
                  <a:srgbClr val="99CF50"/>
                </a:solidFill>
                <a:latin typeface="Consolas" panose="020B0609020204030204" pitchFamily="49" charset="0"/>
              </a:rPr>
              <a:t>GL_VERTEX_SHADER</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kumimoji="0" lang="en-US"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1" u="none" strike="noStrike" cap="none" normalizeH="0" baseline="0" dirty="0" smtClean="0">
                <a:ln>
                  <a:noFill/>
                </a:ln>
                <a:solidFill>
                  <a:srgbClr val="AEAEAE"/>
                </a:solidFill>
                <a:effectLst/>
                <a:latin typeface="Consolas" panose="020B0609020204030204" pitchFamily="49" charset="0"/>
              </a:rPr>
              <a:t>/</a:t>
            </a:r>
            <a:r>
              <a:rPr kumimoji="0" lang="en-US" altLang="zh-TW" sz="2000" b="0" i="1" u="none" strike="noStrike" cap="none" normalizeH="0" baseline="0" dirty="0" smtClean="0">
                <a:ln>
                  <a:noFill/>
                </a:ln>
                <a:solidFill>
                  <a:srgbClr val="AEAEAE"/>
                </a:solidFill>
                <a:effectLst/>
                <a:latin typeface="Consolas" panose="020B0609020204030204" pitchFamily="49" charset="0"/>
              </a:rPr>
              <a:t>/</a:t>
            </a:r>
            <a:r>
              <a:rPr kumimoji="0" lang="zh-TW" altLang="zh-TW" sz="2000" b="0" i="1" u="none" strike="noStrike" cap="none" normalizeH="0" baseline="0" dirty="0" smtClean="0">
                <a:ln>
                  <a:noFill/>
                </a:ln>
                <a:solidFill>
                  <a:srgbClr val="AEAEAE"/>
                </a:solidFill>
                <a:effectLst/>
                <a:latin typeface="Consolas" panose="020B0609020204030204" pitchFamily="49" charset="0"/>
              </a:rPr>
              <a:t> GL_FRAGMENT_SHADER</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89BDFF"/>
                </a:solidFill>
                <a:effectLst/>
                <a:latin typeface="Consolas" panose="020B0609020204030204" pitchFamily="49" charset="0"/>
              </a:rPr>
              <a:t>glShaderSource</a:t>
            </a:r>
            <a:r>
              <a:rPr kumimoji="0" lang="zh-TW" altLang="zh-TW" sz="2000" b="0" i="0" u="none" strike="noStrike" cap="none" normalizeH="0" baseline="0" dirty="0" smtClean="0">
                <a:ln>
                  <a:noFill/>
                </a:ln>
                <a:solidFill>
                  <a:srgbClr val="F8F8F8"/>
                </a:solidFill>
                <a:effectLst/>
                <a:latin typeface="Consolas" panose="020B0609020204030204" pitchFamily="49" charset="0"/>
              </a:rPr>
              <a:t>(vert</a:t>
            </a:r>
            <a:r>
              <a:rPr kumimoji="0" lang="en-US" altLang="zh-TW" sz="2000" b="0" i="0" u="none" strike="noStrike" cap="none" normalizeH="0" baseline="0" dirty="0" smtClean="0">
                <a:ln>
                  <a:noFill/>
                </a:ln>
                <a:solidFill>
                  <a:srgbClr val="F8F8F8"/>
                </a:solidFill>
                <a:effectLst/>
                <a:latin typeface="Consolas" panose="020B0609020204030204" pitchFamily="49" charset="0"/>
              </a:rPr>
              <a:t>_id</a:t>
            </a:r>
            <a:r>
              <a:rPr kumimoji="0" lang="zh-TW" altLang="zh-TW" sz="2000" b="0" i="0" u="none" strike="noStrike" cap="none" normalizeH="0" baseline="0" dirty="0" smtClean="0">
                <a:ln>
                  <a:noFill/>
                </a:ln>
                <a:solidFill>
                  <a:srgbClr val="F8F8F8"/>
                </a:solidFill>
                <a:effectLst/>
                <a:latin typeface="Consolas" panose="020B0609020204030204" pitchFamily="49" charset="0"/>
              </a:rPr>
              <a:t>, 1, </a:t>
            </a:r>
            <a:r>
              <a:rPr kumimoji="0" lang="en-US" altLang="zh-TW" sz="2000" b="0" i="0" u="none" strike="noStrike" cap="none" normalizeH="0" baseline="0" dirty="0" smtClean="0">
                <a:ln>
                  <a:noFill/>
                </a:ln>
                <a:solidFill>
                  <a:srgbClr val="F8F8F8"/>
                </a:solidFill>
                <a:effectLst/>
                <a:latin typeface="Consolas" panose="020B0609020204030204" pitchFamily="49" charset="0"/>
              </a:rPr>
              <a:t>&amp;</a:t>
            </a:r>
            <a:r>
              <a:rPr kumimoji="0" lang="zh-TW" altLang="zh-TW" sz="2000" b="0" i="0" u="none" strike="noStrike" cap="none" normalizeH="0" baseline="0" dirty="0" smtClean="0">
                <a:ln>
                  <a:noFill/>
                </a:ln>
                <a:solidFill>
                  <a:srgbClr val="F8F8F8"/>
                </a:solidFill>
                <a:effectLst/>
                <a:latin typeface="Consolas" panose="020B0609020204030204" pitchFamily="49" charset="0"/>
              </a:rPr>
              <a:t>vertex_shader_resource, </a:t>
            </a:r>
            <a:r>
              <a:rPr lang="en-US" altLang="zh-TW" sz="2000" dirty="0">
                <a:solidFill>
                  <a:srgbClr val="99CF50"/>
                </a:solidFill>
                <a:latin typeface="Consolas" panose="020B0609020204030204" pitchFamily="49" charset="0"/>
              </a:rPr>
              <a:t>NULL</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89BDFF"/>
                </a:solidFill>
                <a:effectLst/>
                <a:latin typeface="Consolas" panose="020B0609020204030204" pitchFamily="49" charset="0"/>
              </a:rPr>
              <a:t>glCompileShader</a:t>
            </a:r>
            <a:r>
              <a:rPr kumimoji="0" lang="zh-TW" altLang="zh-TW" sz="2000" b="0" i="0" u="none" strike="noStrike" cap="none" normalizeH="0" baseline="0" dirty="0" smtClean="0">
                <a:ln>
                  <a:noFill/>
                </a:ln>
                <a:solidFill>
                  <a:srgbClr val="F8F8F8"/>
                </a:solidFill>
                <a:effectLst/>
                <a:latin typeface="Consolas" panose="020B0609020204030204" pitchFamily="49" charset="0"/>
              </a:rPr>
              <a:t>(vert</a:t>
            </a:r>
            <a:r>
              <a:rPr kumimoji="0" lang="en-US" altLang="zh-TW" sz="2000" b="0" i="0" u="none" strike="noStrike" cap="none" normalizeH="0" baseline="0" dirty="0" smtClean="0">
                <a:ln>
                  <a:noFill/>
                </a:ln>
                <a:solidFill>
                  <a:srgbClr val="F8F8F8"/>
                </a:solidFill>
                <a:effectLst/>
                <a:latin typeface="Consolas" panose="020B0609020204030204" pitchFamily="49" charset="0"/>
              </a:rPr>
              <a:t>_id</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zh-TW" sz="2000" dirty="0">
                <a:solidFill>
                  <a:srgbClr val="99CF50"/>
                </a:solidFill>
                <a:latin typeface="Consolas" panose="020B0609020204030204" pitchFamily="49" charset="0"/>
              </a:rPr>
              <a:t>GLuint</a:t>
            </a:r>
            <a:r>
              <a:rPr kumimoji="0" lang="zh-TW" altLang="zh-TW" sz="2000" b="0" i="0" u="none" strike="noStrike" cap="none" normalizeH="0" baseline="0" dirty="0" smtClean="0">
                <a:ln>
                  <a:noFill/>
                </a:ln>
                <a:solidFill>
                  <a:srgbClr val="F8F8F8"/>
                </a:solidFill>
                <a:effectLst/>
                <a:latin typeface="Consolas" panose="020B0609020204030204" pitchFamily="49" charset="0"/>
              </a:rPr>
              <a:t> program</a:t>
            </a:r>
            <a:r>
              <a:rPr kumimoji="0" lang="en-US" altLang="zh-TW" sz="2000" b="0" i="0" u="none" strike="noStrike" cap="none" normalizeH="0" baseline="0" dirty="0" smtClean="0">
                <a:ln>
                  <a:noFill/>
                </a:ln>
                <a:solidFill>
                  <a:srgbClr val="F8F8F8"/>
                </a:solidFill>
                <a:effectLst/>
                <a:latin typeface="Consolas" panose="020B0609020204030204" pitchFamily="49" charset="0"/>
              </a:rPr>
              <a:t>_id</a:t>
            </a:r>
            <a:r>
              <a:rPr kumimoji="0" lang="zh-TW" altLang="zh-TW" sz="2000" b="0" i="0" u="none" strike="noStrike" cap="none" normalizeH="0" baseline="0" dirty="0" smtClean="0">
                <a:ln>
                  <a:noFill/>
                </a:ln>
                <a:solidFill>
                  <a:srgbClr val="F8F8F8"/>
                </a:solidFill>
                <a:effectLst/>
                <a:latin typeface="Consolas" panose="020B0609020204030204" pitchFamily="49" charset="0"/>
              </a:rPr>
              <a:t> = </a:t>
            </a:r>
            <a:r>
              <a:rPr lang="zh-TW" altLang="zh-TW" sz="2000" dirty="0">
                <a:solidFill>
                  <a:srgbClr val="89BDFF"/>
                </a:solidFill>
                <a:latin typeface="Consolas" panose="020B0609020204030204" pitchFamily="49" charset="0"/>
              </a:rPr>
              <a:t>glCreateProgram</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89BDFF"/>
                </a:solidFill>
                <a:effectLst/>
                <a:latin typeface="Consolas" panose="020B0609020204030204" pitchFamily="49" charset="0"/>
              </a:rPr>
              <a:t>glAttachShader</a:t>
            </a:r>
            <a:r>
              <a:rPr kumimoji="0" lang="zh-TW" altLang="zh-TW" sz="2000" b="0" i="0" u="none" strike="noStrike" cap="none" normalizeH="0" baseline="0" dirty="0" smtClean="0">
                <a:ln>
                  <a:noFill/>
                </a:ln>
                <a:solidFill>
                  <a:srgbClr val="F8F8F8"/>
                </a:solidFill>
                <a:effectLst/>
                <a:latin typeface="Consolas" panose="020B0609020204030204" pitchFamily="49" charset="0"/>
              </a:rPr>
              <a:t>(program</a:t>
            </a:r>
            <a:r>
              <a:rPr kumimoji="0" lang="en-US" altLang="zh-TW" sz="2000" b="0" i="0" u="none" strike="noStrike" cap="none" normalizeH="0" baseline="0" dirty="0" smtClean="0">
                <a:ln>
                  <a:noFill/>
                </a:ln>
                <a:solidFill>
                  <a:srgbClr val="F8F8F8"/>
                </a:solidFill>
                <a:effectLst/>
                <a:latin typeface="Consolas" panose="020B0609020204030204" pitchFamily="49" charset="0"/>
              </a:rPr>
              <a:t>_id</a:t>
            </a:r>
            <a:r>
              <a:rPr kumimoji="0" lang="zh-TW" altLang="zh-TW" sz="2000" b="0" i="0" u="none" strike="noStrike" cap="none" normalizeH="0" baseline="0" dirty="0" smtClean="0">
                <a:ln>
                  <a:noFill/>
                </a:ln>
                <a:solidFill>
                  <a:srgbClr val="F8F8F8"/>
                </a:solidFill>
                <a:effectLst/>
                <a:latin typeface="Consolas" panose="020B0609020204030204" pitchFamily="49" charset="0"/>
              </a:rPr>
              <a:t>, vert</a:t>
            </a:r>
            <a:r>
              <a:rPr lang="en-US" altLang="zh-TW" sz="2000" dirty="0" smtClean="0">
                <a:solidFill>
                  <a:srgbClr val="F8F8F8"/>
                </a:solidFill>
                <a:latin typeface="Consolas" panose="020B0609020204030204" pitchFamily="49" charset="0"/>
              </a:rPr>
              <a:t>_id</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1" u="none" strike="noStrike" cap="none" normalizeH="0" baseline="0" dirty="0" smtClean="0">
                <a:ln>
                  <a:noFill/>
                </a:ln>
                <a:solidFill>
                  <a:srgbClr val="AEAEAE"/>
                </a:solidFill>
                <a:effectLst/>
                <a:latin typeface="Consolas" panose="020B0609020204030204" pitchFamily="49" charset="0"/>
              </a:rPr>
              <a:t>/* you can attach another shader (fragment shader) */</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89BDFF"/>
                </a:solidFill>
                <a:effectLst/>
                <a:latin typeface="Consolas" panose="020B0609020204030204" pitchFamily="49" charset="0"/>
              </a:rPr>
              <a:t>glLinkProgram</a:t>
            </a:r>
            <a:r>
              <a:rPr kumimoji="0" lang="zh-TW" altLang="zh-TW" sz="2000" b="0" i="0" u="none" strike="noStrike" cap="none" normalizeH="0" baseline="0" dirty="0" smtClean="0">
                <a:ln>
                  <a:noFill/>
                </a:ln>
                <a:solidFill>
                  <a:srgbClr val="F8F8F8"/>
                </a:solidFill>
                <a:effectLst/>
                <a:latin typeface="Consolas" panose="020B0609020204030204" pitchFamily="49" charset="0"/>
              </a:rPr>
              <a:t>(program</a:t>
            </a:r>
            <a:r>
              <a:rPr kumimoji="0" lang="en-US" altLang="zh-TW" sz="2000" b="0" i="0" u="none" strike="noStrike" cap="none" normalizeH="0" baseline="0" dirty="0" smtClean="0">
                <a:ln>
                  <a:noFill/>
                </a:ln>
                <a:solidFill>
                  <a:srgbClr val="F8F8F8"/>
                </a:solidFill>
                <a:effectLst/>
                <a:latin typeface="Consolas" panose="020B0609020204030204" pitchFamily="49" charset="0"/>
              </a:rPr>
              <a:t>_id</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89BDFF"/>
                </a:solidFill>
                <a:effectLst/>
                <a:latin typeface="Consolas" panose="020B0609020204030204" pitchFamily="49" charset="0"/>
              </a:rPr>
              <a:t>glDetachShader</a:t>
            </a:r>
            <a:r>
              <a:rPr kumimoji="0" lang="zh-TW" altLang="zh-TW" sz="2000" b="0" i="0" u="none" strike="noStrike" cap="none" normalizeH="0" baseline="0" dirty="0" smtClean="0">
                <a:ln>
                  <a:noFill/>
                </a:ln>
                <a:solidFill>
                  <a:srgbClr val="F8F8F8"/>
                </a:solidFill>
                <a:effectLst/>
                <a:latin typeface="Consolas" panose="020B0609020204030204" pitchFamily="49" charset="0"/>
              </a:rPr>
              <a:t>(program</a:t>
            </a:r>
            <a:r>
              <a:rPr kumimoji="0" lang="en-US" altLang="zh-TW" sz="2000" b="0" i="0" u="none" strike="noStrike" cap="none" normalizeH="0" baseline="0" dirty="0" smtClean="0">
                <a:ln>
                  <a:noFill/>
                </a:ln>
                <a:solidFill>
                  <a:srgbClr val="F8F8F8"/>
                </a:solidFill>
                <a:effectLst/>
                <a:latin typeface="Consolas" panose="020B0609020204030204" pitchFamily="49" charset="0"/>
              </a:rPr>
              <a:t>_id</a:t>
            </a:r>
            <a:r>
              <a:rPr kumimoji="0" lang="zh-TW" altLang="zh-TW" sz="2000" b="0" i="0" u="none" strike="noStrike" cap="none" normalizeH="0" baseline="0" dirty="0" smtClean="0">
                <a:ln>
                  <a:noFill/>
                </a:ln>
                <a:solidFill>
                  <a:srgbClr val="F8F8F8"/>
                </a:solidFill>
                <a:effectLst/>
                <a:latin typeface="Consolas" panose="020B0609020204030204" pitchFamily="49" charset="0"/>
              </a:rPr>
              <a:t>, vert</a:t>
            </a:r>
            <a:r>
              <a:rPr kumimoji="0" lang="en-US" altLang="zh-TW" sz="2000" b="0" i="0" u="none" strike="noStrike" cap="none" normalizeH="0" baseline="0" dirty="0" smtClean="0">
                <a:ln>
                  <a:noFill/>
                </a:ln>
                <a:solidFill>
                  <a:srgbClr val="F8F8F8"/>
                </a:solidFill>
                <a:effectLst/>
                <a:latin typeface="Consolas" panose="020B0609020204030204" pitchFamily="49" charset="0"/>
              </a:rPr>
              <a:t>_id</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1" u="none" strike="noStrike" cap="none" normalizeH="0" baseline="0" dirty="0" smtClean="0">
                <a:ln>
                  <a:noFill/>
                </a:ln>
                <a:solidFill>
                  <a:srgbClr val="AEAEAE"/>
                </a:solidFill>
                <a:effectLst/>
                <a:latin typeface="Consolas" panose="020B0609020204030204" pitchFamily="49" charset="0"/>
              </a:rPr>
              <a:t>/* detach another shader (fragment shader)*/</a:t>
            </a:r>
            <a:r>
              <a:rPr kumimoji="0" lang="zh-TW" altLang="zh-TW" sz="2000" b="0" i="0" u="none" strike="noStrike" cap="none" normalizeH="0" baseline="0" dirty="0" smtClean="0">
                <a:ln>
                  <a:noFill/>
                </a:ln>
                <a:solidFill>
                  <a:schemeClr val="tx1"/>
                </a:solidFill>
                <a:effectLst/>
              </a:rPr>
              <a:t> </a:t>
            </a: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72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Ramp Shading(Ramp Effect)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596753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Ramp Shading</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255253" cy="4486275"/>
          </a:xfrm>
        </p:spPr>
      </p:pic>
      <p:sp>
        <p:nvSpPr>
          <p:cNvPr id="5" name="文字方塊 4"/>
          <p:cNvSpPr txBox="1"/>
          <p:nvPr/>
        </p:nvSpPr>
        <p:spPr>
          <a:xfrm>
            <a:off x="7325032" y="1690688"/>
            <a:ext cx="4670323" cy="1569660"/>
          </a:xfrm>
          <a:prstGeom prst="rect">
            <a:avLst/>
          </a:prstGeom>
          <a:noFill/>
        </p:spPr>
        <p:txBody>
          <a:bodyPr wrap="square" rtlCol="0">
            <a:spAutoFit/>
          </a:bodyPr>
          <a:lstStyle/>
          <a:p>
            <a:r>
              <a:rPr lang="en-US" altLang="zh-TW" sz="2400" dirty="0" smtClean="0">
                <a:solidFill>
                  <a:schemeClr val="bg1"/>
                </a:solidFill>
              </a:rPr>
              <a:t>Lighting is discrete, </a:t>
            </a:r>
          </a:p>
          <a:p>
            <a:r>
              <a:rPr lang="en-US" altLang="zh-TW" sz="2400" dirty="0" smtClean="0">
                <a:solidFill>
                  <a:schemeClr val="bg1"/>
                </a:solidFill>
              </a:rPr>
              <a:t>rather than continuous.</a:t>
            </a:r>
          </a:p>
          <a:p>
            <a:endParaRPr lang="en-US" altLang="zh-TW" sz="2400" dirty="0">
              <a:solidFill>
                <a:schemeClr val="bg1"/>
              </a:solidFill>
            </a:endParaRPr>
          </a:p>
          <a:p>
            <a:r>
              <a:rPr lang="en-US" altLang="zh-TW" sz="2400" dirty="0" smtClean="0">
                <a:solidFill>
                  <a:schemeClr val="bg1"/>
                </a:solidFill>
              </a:rPr>
              <a:t>This effect is actually very simple…</a:t>
            </a:r>
            <a:endParaRPr lang="zh-TW" altLang="en-US" sz="2400" dirty="0">
              <a:solidFill>
                <a:schemeClr val="bg1"/>
              </a:solidFill>
            </a:endParaRPr>
          </a:p>
        </p:txBody>
      </p:sp>
      <mc:AlternateContent xmlns:mc="http://schemas.openxmlformats.org/markup-compatibility/2006" xmlns:a14="http://schemas.microsoft.com/office/drawing/2010/main">
        <mc:Choice Requires="a14">
          <p:sp>
            <p:nvSpPr>
              <p:cNvPr id="7" name="文字方塊 6"/>
              <p:cNvSpPr txBox="1"/>
              <p:nvPr/>
            </p:nvSpPr>
            <p:spPr>
              <a:xfrm>
                <a:off x="471948" y="6373608"/>
                <a:ext cx="11523407"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TW" sz="2000" b="0" i="1" smtClean="0">
                          <a:solidFill>
                            <a:schemeClr val="bg1"/>
                          </a:solidFill>
                          <a:latin typeface="Cambria Math"/>
                        </a:rPr>
                        <m:t>𝐼𝑚𝑎𝑔𝑒</m:t>
                      </m:r>
                      <m:r>
                        <a:rPr lang="en-US" altLang="zh-TW" sz="2000" b="0" i="1" smtClean="0">
                          <a:solidFill>
                            <a:schemeClr val="bg1"/>
                          </a:solidFill>
                          <a:latin typeface="Cambria Math"/>
                        </a:rPr>
                        <m:t> </m:t>
                      </m:r>
                      <m:r>
                        <a:rPr lang="en-US" altLang="zh-TW" sz="2000" b="0" i="1" smtClean="0">
                          <a:solidFill>
                            <a:schemeClr val="bg1"/>
                          </a:solidFill>
                          <a:latin typeface="Cambria Math"/>
                        </a:rPr>
                        <m:t>𝑠𝑜𝑢𝑟𝑐𝑒</m:t>
                      </m:r>
                      <m:r>
                        <a:rPr lang="en-US" altLang="zh-TW" sz="2000" b="0" i="1" smtClean="0">
                          <a:solidFill>
                            <a:schemeClr val="bg1"/>
                          </a:solidFill>
                          <a:latin typeface="Cambria Math"/>
                        </a:rPr>
                        <m:t>: </m:t>
                      </m:r>
                      <m:r>
                        <a:rPr lang="en-US" altLang="zh-TW" sz="2000" i="1">
                          <a:solidFill>
                            <a:schemeClr val="bg1"/>
                          </a:solidFill>
                          <a:latin typeface="Cambria Math"/>
                        </a:rPr>
                        <m:t>h𝑡𝑡𝑝</m:t>
                      </m:r>
                      <m:r>
                        <a:rPr lang="en-US" altLang="zh-TW" sz="2000" i="1">
                          <a:solidFill>
                            <a:schemeClr val="bg1"/>
                          </a:solidFill>
                          <a:latin typeface="Cambria Math"/>
                        </a:rPr>
                        <m:t>://</m:t>
                      </m:r>
                      <m:r>
                        <a:rPr lang="en-US" altLang="zh-TW" sz="2000" i="1">
                          <a:solidFill>
                            <a:schemeClr val="bg1"/>
                          </a:solidFill>
                          <a:latin typeface="Cambria Math"/>
                        </a:rPr>
                        <m:t>𝑤𝑤𝑤</m:t>
                      </m:r>
                      <m:r>
                        <a:rPr lang="en-US" altLang="zh-TW" sz="2000" i="1">
                          <a:solidFill>
                            <a:schemeClr val="bg1"/>
                          </a:solidFill>
                          <a:latin typeface="Cambria Math"/>
                        </a:rPr>
                        <m:t>.</m:t>
                      </m:r>
                      <m:r>
                        <a:rPr lang="en-US" altLang="zh-TW" sz="2000" i="1">
                          <a:solidFill>
                            <a:schemeClr val="bg1"/>
                          </a:solidFill>
                          <a:latin typeface="Cambria Math"/>
                        </a:rPr>
                        <m:t>𝑎𝑟𝑡𝑖𝑠𝑡𝑖𝑐𝑒𝑥𝑝𝑒𝑟𝑖𝑚𝑒𝑛𝑡𝑠</m:t>
                      </m:r>
                      <m:r>
                        <a:rPr lang="en-US" altLang="zh-TW" sz="2000" i="1">
                          <a:solidFill>
                            <a:schemeClr val="bg1"/>
                          </a:solidFill>
                          <a:latin typeface="Cambria Math"/>
                        </a:rPr>
                        <m:t>.</m:t>
                      </m:r>
                      <m:r>
                        <a:rPr lang="en-US" altLang="zh-TW" sz="2000" i="1">
                          <a:solidFill>
                            <a:schemeClr val="bg1"/>
                          </a:solidFill>
                          <a:latin typeface="Cambria Math"/>
                        </a:rPr>
                        <m:t>𝑐𝑜𝑚</m:t>
                      </m:r>
                      <m:r>
                        <a:rPr lang="en-US" altLang="zh-TW" sz="2000" i="1">
                          <a:solidFill>
                            <a:schemeClr val="bg1"/>
                          </a:solidFill>
                          <a:latin typeface="Cambria Math"/>
                        </a:rPr>
                        <m:t>/</m:t>
                      </m:r>
                      <m:r>
                        <a:rPr lang="en-US" altLang="zh-TW" sz="2000" i="1">
                          <a:solidFill>
                            <a:schemeClr val="bg1"/>
                          </a:solidFill>
                          <a:latin typeface="Cambria Math"/>
                        </a:rPr>
                        <m:t>𝑐𝑔</m:t>
                      </m:r>
                      <m:r>
                        <a:rPr lang="en-US" altLang="zh-TW" sz="2000" i="1">
                          <a:solidFill>
                            <a:schemeClr val="bg1"/>
                          </a:solidFill>
                          <a:latin typeface="Cambria Math"/>
                        </a:rPr>
                        <m:t>−</m:t>
                      </m:r>
                      <m:r>
                        <a:rPr lang="en-US" altLang="zh-TW" sz="2000" i="1">
                          <a:solidFill>
                            <a:schemeClr val="bg1"/>
                          </a:solidFill>
                          <a:latin typeface="Cambria Math"/>
                        </a:rPr>
                        <m:t>𝑠h𝑎𝑑𝑒𝑟𝑠</m:t>
                      </m:r>
                      <m:r>
                        <a:rPr lang="en-US" altLang="zh-TW" sz="2000" i="1">
                          <a:solidFill>
                            <a:schemeClr val="bg1"/>
                          </a:solidFill>
                          <a:latin typeface="Cambria Math"/>
                        </a:rPr>
                        <m:t>/</m:t>
                      </m:r>
                      <m:r>
                        <a:rPr lang="en-US" altLang="zh-TW" sz="2000" i="1">
                          <a:solidFill>
                            <a:schemeClr val="bg1"/>
                          </a:solidFill>
                          <a:latin typeface="Cambria Math"/>
                        </a:rPr>
                        <m:t>𝑐𝑔</m:t>
                      </m:r>
                      <m:r>
                        <a:rPr lang="en-US" altLang="zh-TW" sz="2000" i="1">
                          <a:solidFill>
                            <a:schemeClr val="bg1"/>
                          </a:solidFill>
                          <a:latin typeface="Cambria Math"/>
                        </a:rPr>
                        <m:t>−</m:t>
                      </m:r>
                      <m:r>
                        <a:rPr lang="en-US" altLang="zh-TW" sz="2000" i="1">
                          <a:solidFill>
                            <a:schemeClr val="bg1"/>
                          </a:solidFill>
                          <a:latin typeface="Cambria Math"/>
                        </a:rPr>
                        <m:t>𝑠h𝑎𝑑𝑒𝑟𝑠</m:t>
                      </m:r>
                      <m:r>
                        <a:rPr lang="en-US" altLang="zh-TW" sz="2000" i="1">
                          <a:solidFill>
                            <a:schemeClr val="bg1"/>
                          </a:solidFill>
                          <a:latin typeface="Cambria Math"/>
                        </a:rPr>
                        <m:t>−</m:t>
                      </m:r>
                      <m:r>
                        <a:rPr lang="en-US" altLang="zh-TW" sz="2000" i="1">
                          <a:solidFill>
                            <a:schemeClr val="bg1"/>
                          </a:solidFill>
                          <a:latin typeface="Cambria Math"/>
                        </a:rPr>
                        <m:t>𝑟𝑎𝑚𝑝</m:t>
                      </m:r>
                      <m:r>
                        <a:rPr lang="en-US" altLang="zh-TW" sz="2000" i="1">
                          <a:solidFill>
                            <a:schemeClr val="bg1"/>
                          </a:solidFill>
                          <a:latin typeface="Cambria Math"/>
                        </a:rPr>
                        <m:t>−</m:t>
                      </m:r>
                      <m:r>
                        <a:rPr lang="en-US" altLang="zh-TW" sz="2000" i="1">
                          <a:solidFill>
                            <a:schemeClr val="bg1"/>
                          </a:solidFill>
                          <a:latin typeface="Cambria Math"/>
                        </a:rPr>
                        <m:t>𝑠h𝑎𝑑𝑖𝑛𝑔</m:t>
                      </m:r>
                    </m:oMath>
                  </m:oMathPara>
                </a14:m>
                <a:endParaRPr lang="en-US" altLang="zh-TW" sz="2000" dirty="0" smtClean="0">
                  <a:solidFill>
                    <a:schemeClr val="bg1"/>
                  </a:solidFill>
                </a:endParaRPr>
              </a:p>
            </p:txBody>
          </p:sp>
        </mc:Choice>
        <mc:Fallback xmlns="">
          <p:sp>
            <p:nvSpPr>
              <p:cNvPr id="7" name="文字方塊 6"/>
              <p:cNvSpPr txBox="1">
                <a:spLocks noRot="1" noChangeAspect="1" noMove="1" noResize="1" noEditPoints="1" noAdjustHandles="1" noChangeArrowheads="1" noChangeShapeType="1" noTextEdit="1"/>
              </p:cNvSpPr>
              <p:nvPr/>
            </p:nvSpPr>
            <p:spPr>
              <a:xfrm>
                <a:off x="471948" y="6373608"/>
                <a:ext cx="11523407" cy="307777"/>
              </a:xfrm>
              <a:prstGeom prst="rect">
                <a:avLst/>
              </a:prstGeom>
              <a:blipFill>
                <a:blip r:embed="rId3"/>
                <a:stretch>
                  <a:fillRect l="-1005" r="-317" b="-340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67015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Ramp Shading</a:t>
            </a:r>
            <a:endParaRPr lang="zh-TW" altLang="en-US" dirty="0"/>
          </a:p>
        </p:txBody>
      </p:sp>
      <p:sp>
        <p:nvSpPr>
          <p:cNvPr id="3" name="內容版面配置區 2"/>
          <p:cNvSpPr>
            <a:spLocks noGrp="1"/>
          </p:cNvSpPr>
          <p:nvPr>
            <p:ph idx="1"/>
          </p:nvPr>
        </p:nvSpPr>
        <p:spPr/>
        <p:txBody>
          <a:bodyPr/>
          <a:lstStyle/>
          <a:p>
            <a:r>
              <a:rPr lang="en-US" altLang="zh-TW" dirty="0" smtClean="0"/>
              <a:t>Have a “lighting intensity map”</a:t>
            </a:r>
          </a:p>
          <a:p>
            <a:pPr lvl="1"/>
            <a:endParaRPr lang="en-US" altLang="zh-TW" dirty="0" smtClean="0"/>
          </a:p>
          <a:p>
            <a:pPr lvl="1"/>
            <a:r>
              <a:rPr lang="en-US" altLang="zh-TW" dirty="0" smtClean="0"/>
              <a:t>Just like sampling any color textures, use a vec2 to get a vec3 value</a:t>
            </a:r>
          </a:p>
          <a:p>
            <a:pPr lvl="1"/>
            <a:r>
              <a:rPr lang="en-US" altLang="zh-TW" dirty="0" smtClean="0"/>
              <a:t>But this time, not using texture coordinates, we use calculated lighting</a:t>
            </a:r>
            <a:endParaRPr lang="en-US" altLang="zh-TW" dirty="0"/>
          </a:p>
          <a:p>
            <a:pPr lvl="1"/>
            <a:endParaRPr lang="en-US" altLang="zh-TW" dirty="0" smtClean="0"/>
          </a:p>
          <a:p>
            <a:pPr lvl="1"/>
            <a:r>
              <a:rPr lang="en-US" altLang="zh-TW" dirty="0" smtClean="0"/>
              <a:t>Or, you can implement a normalized function yourself !</a:t>
            </a:r>
          </a:p>
          <a:p>
            <a:pPr marL="457200" lvl="1" indent="0">
              <a:buNone/>
            </a:pPr>
            <a:endParaRPr lang="en-US" altLang="zh-TW" dirty="0" smtClean="0"/>
          </a:p>
          <a:p>
            <a:pPr lvl="1"/>
            <a:r>
              <a:rPr lang="en-US" altLang="zh-TW" dirty="0" smtClean="0"/>
              <a:t>The point is to match </a:t>
            </a:r>
            <a:r>
              <a:rPr lang="en-US" altLang="zh-TW" b="1" i="1" dirty="0" smtClean="0">
                <a:solidFill>
                  <a:srgbClr val="FF0000"/>
                </a:solidFill>
              </a:rPr>
              <a:t>continuous values </a:t>
            </a:r>
            <a:r>
              <a:rPr lang="en-US" altLang="zh-TW" dirty="0" smtClean="0"/>
              <a:t>to </a:t>
            </a:r>
            <a:r>
              <a:rPr lang="en-US" altLang="zh-TW" b="1" i="1" dirty="0" smtClean="0">
                <a:solidFill>
                  <a:srgbClr val="FF0000"/>
                </a:solidFill>
              </a:rPr>
              <a:t>discrete values</a:t>
            </a:r>
          </a:p>
          <a:p>
            <a:pPr lvl="1"/>
            <a:r>
              <a:rPr lang="en-US" altLang="zh-TW" i="1" dirty="0" smtClean="0"/>
              <a:t>1.36498, 1.3165, 1.98943   map to   1</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5400" y="3933825"/>
            <a:ext cx="2438400" cy="2438400"/>
          </a:xfrm>
          <a:prstGeom prst="rect">
            <a:avLst/>
          </a:prstGeom>
        </p:spPr>
      </p:pic>
    </p:spTree>
    <p:extLst>
      <p:ext uri="{BB962C8B-B14F-4D97-AF65-F5344CB8AC3E}">
        <p14:creationId xmlns:p14="http://schemas.microsoft.com/office/powerpoint/2010/main" val="37238142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err="1" smtClean="0"/>
              <a:t>GLMmodel</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9533916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a:t>
            </a:r>
            <a:r>
              <a:rPr lang="en-US" altLang="zh-TW" dirty="0"/>
              <a:t>G</a:t>
            </a:r>
            <a:r>
              <a:rPr lang="en-US" altLang="zh-TW" dirty="0" smtClean="0"/>
              <a:t>et Data of Vertices from </a:t>
            </a:r>
            <a:r>
              <a:rPr lang="en-US" altLang="zh-TW" dirty="0" err="1" smtClean="0"/>
              <a:t>GLMmodel</a:t>
            </a:r>
            <a:r>
              <a:rPr lang="en-US" altLang="zh-TW" dirty="0" smtClean="0"/>
              <a:t>?</a:t>
            </a:r>
            <a:endParaRPr lang="zh-TW" altLang="en-US" dirty="0"/>
          </a:p>
        </p:txBody>
      </p:sp>
      <p:sp>
        <p:nvSpPr>
          <p:cNvPr id="3" name="內容版面配置區 2"/>
          <p:cNvSpPr>
            <a:spLocks noGrp="1"/>
          </p:cNvSpPr>
          <p:nvPr>
            <p:ph idx="1"/>
          </p:nvPr>
        </p:nvSpPr>
        <p:spPr>
          <a:xfrm>
            <a:off x="838200" y="1690688"/>
            <a:ext cx="10515600" cy="4889406"/>
          </a:xfrm>
        </p:spPr>
        <p:txBody>
          <a:bodyPr>
            <a:normAutofit/>
          </a:bodyPr>
          <a:lstStyle/>
          <a:p>
            <a:r>
              <a:rPr lang="en-US" altLang="zh-TW" sz="2400" dirty="0" smtClean="0">
                <a:latin typeface="Consolas" panose="020B0609020204030204" pitchFamily="49" charset="0"/>
              </a:rPr>
              <a:t>model-&gt;triangles[</a:t>
            </a:r>
            <a:r>
              <a:rPr lang="en-US" altLang="zh-TW" sz="2400" dirty="0" err="1" smtClean="0">
                <a:latin typeface="Consolas" panose="020B0609020204030204" pitchFamily="49" charset="0"/>
              </a:rPr>
              <a:t>i</a:t>
            </a:r>
            <a:r>
              <a:rPr lang="en-US" altLang="zh-TW" sz="2400" dirty="0" smtClean="0">
                <a:latin typeface="Consolas" panose="020B0609020204030204" pitchFamily="49" charset="0"/>
              </a:rPr>
              <a:t>]</a:t>
            </a:r>
            <a:r>
              <a:rPr lang="en-US" altLang="zh-TW" dirty="0" smtClean="0"/>
              <a:t> : </a:t>
            </a:r>
            <a:r>
              <a:rPr lang="en-US" altLang="zh-TW" dirty="0" err="1" smtClean="0"/>
              <a:t>i-th</a:t>
            </a:r>
            <a:r>
              <a:rPr lang="en-US" altLang="zh-TW" dirty="0" smtClean="0"/>
              <a:t> triangle </a:t>
            </a:r>
            <a:r>
              <a:rPr lang="en-US" altLang="zh-TW" dirty="0" smtClean="0">
                <a:solidFill>
                  <a:srgbClr val="FFFF00"/>
                </a:solidFill>
              </a:rPr>
              <a:t>structure</a:t>
            </a:r>
            <a:r>
              <a:rPr lang="en-US" altLang="zh-TW" dirty="0" smtClean="0">
                <a:solidFill>
                  <a:srgbClr val="FF0000"/>
                </a:solidFill>
              </a:rPr>
              <a:t> </a:t>
            </a:r>
            <a:r>
              <a:rPr lang="en-US" altLang="zh-TW" dirty="0" smtClean="0"/>
              <a:t>of the mesh</a:t>
            </a:r>
          </a:p>
          <a:p>
            <a:r>
              <a:rPr lang="en-US" altLang="zh-TW" sz="2400" dirty="0">
                <a:latin typeface="Consolas" panose="020B0609020204030204" pitchFamily="49" charset="0"/>
              </a:rPr>
              <a:t>model-&gt;</a:t>
            </a:r>
            <a:r>
              <a:rPr lang="en-US" altLang="zh-TW" sz="2400" dirty="0" smtClean="0">
                <a:latin typeface="Consolas" panose="020B0609020204030204" pitchFamily="49" charset="0"/>
              </a:rPr>
              <a:t>triangles[</a:t>
            </a:r>
            <a:r>
              <a:rPr lang="en-US" altLang="zh-TW" sz="2400" dirty="0" err="1" smtClean="0">
                <a:latin typeface="Consolas" panose="020B0609020204030204" pitchFamily="49" charset="0"/>
              </a:rPr>
              <a:t>i</a:t>
            </a:r>
            <a:r>
              <a:rPr lang="en-US" altLang="zh-TW" sz="2400" dirty="0" smtClean="0">
                <a:latin typeface="Consolas" panose="020B0609020204030204" pitchFamily="49" charset="0"/>
              </a:rPr>
              <a:t>].</a:t>
            </a:r>
            <a:r>
              <a:rPr lang="en-US" altLang="zh-TW" sz="2400" dirty="0" err="1" smtClean="0">
                <a:latin typeface="Consolas" panose="020B0609020204030204" pitchFamily="49" charset="0"/>
              </a:rPr>
              <a:t>vindice</a:t>
            </a:r>
            <a:r>
              <a:rPr lang="en-US" altLang="zh-TW" sz="2400" dirty="0" smtClean="0">
                <a:latin typeface="Consolas" panose="020B0609020204030204" pitchFamily="49" charset="0"/>
              </a:rPr>
              <a:t>[j]</a:t>
            </a:r>
            <a:r>
              <a:rPr lang="zh-TW" altLang="en-US" sz="2400" dirty="0" smtClean="0">
                <a:latin typeface="Consolas" panose="020B0609020204030204" pitchFamily="49" charset="0"/>
              </a:rPr>
              <a:t> </a:t>
            </a:r>
            <a:r>
              <a:rPr lang="en-US" altLang="zh-TW" dirty="0" smtClean="0"/>
              <a:t>: j-</a:t>
            </a:r>
            <a:r>
              <a:rPr lang="en-US" altLang="zh-TW" dirty="0" err="1" smtClean="0"/>
              <a:t>th</a:t>
            </a:r>
            <a:r>
              <a:rPr lang="en-US" altLang="zh-TW" dirty="0" smtClean="0"/>
              <a:t> vertex </a:t>
            </a:r>
            <a:r>
              <a:rPr lang="en-US" altLang="zh-TW" dirty="0" smtClean="0">
                <a:solidFill>
                  <a:srgbClr val="FFFF00"/>
                </a:solidFill>
              </a:rPr>
              <a:t>index</a:t>
            </a:r>
            <a:r>
              <a:rPr lang="en-US" altLang="zh-TW" dirty="0" smtClean="0"/>
              <a:t> of </a:t>
            </a:r>
            <a:r>
              <a:rPr lang="en-US" altLang="zh-TW" dirty="0" err="1" smtClean="0"/>
              <a:t>i-th</a:t>
            </a:r>
            <a:r>
              <a:rPr lang="en-US" altLang="zh-TW" dirty="0" smtClean="0"/>
              <a:t> triangle</a:t>
            </a:r>
          </a:p>
          <a:p>
            <a:r>
              <a:rPr lang="en-US" altLang="zh-TW" sz="2400" dirty="0" smtClean="0">
                <a:latin typeface="Consolas" panose="020B0609020204030204" pitchFamily="49" charset="0"/>
              </a:rPr>
              <a:t>model-&gt;vertices[3 * </a:t>
            </a:r>
            <a:r>
              <a:rPr lang="en-US" altLang="zh-TW" sz="2400" dirty="0" err="1" smtClean="0">
                <a:latin typeface="Consolas" panose="020B0609020204030204" pitchFamily="49" charset="0"/>
              </a:rPr>
              <a:t>i</a:t>
            </a:r>
            <a:r>
              <a:rPr lang="en-US" altLang="zh-TW" sz="2400" dirty="0" smtClean="0">
                <a:latin typeface="Consolas" panose="020B0609020204030204" pitchFamily="49" charset="0"/>
              </a:rPr>
              <a:t> + 0] </a:t>
            </a:r>
            <a:r>
              <a:rPr lang="en-US" altLang="zh-TW" dirty="0" smtClean="0"/>
              <a:t>: x </a:t>
            </a:r>
            <a:r>
              <a:rPr lang="en-US" altLang="zh-TW" dirty="0" smtClean="0">
                <a:solidFill>
                  <a:srgbClr val="FFFF00"/>
                </a:solidFill>
              </a:rPr>
              <a:t>value</a:t>
            </a:r>
            <a:r>
              <a:rPr lang="en-US" altLang="zh-TW" dirty="0" smtClean="0"/>
              <a:t> of </a:t>
            </a:r>
            <a:r>
              <a:rPr lang="en-US" altLang="zh-TW" dirty="0" err="1" smtClean="0"/>
              <a:t>i-th</a:t>
            </a:r>
            <a:r>
              <a:rPr lang="en-US" altLang="zh-TW" dirty="0" smtClean="0"/>
              <a:t> vertex position</a:t>
            </a:r>
          </a:p>
          <a:p>
            <a:r>
              <a:rPr lang="en-US" altLang="zh-TW" sz="2400" dirty="0">
                <a:latin typeface="Consolas" panose="020B0609020204030204" pitchFamily="49" charset="0"/>
              </a:rPr>
              <a:t>model-&gt;vertices[3 * </a:t>
            </a:r>
            <a:r>
              <a:rPr lang="en-US" altLang="zh-TW" sz="2400" dirty="0" err="1">
                <a:latin typeface="Consolas" panose="020B0609020204030204" pitchFamily="49" charset="0"/>
              </a:rPr>
              <a:t>i</a:t>
            </a:r>
            <a:r>
              <a:rPr lang="en-US" altLang="zh-TW" sz="2400" dirty="0">
                <a:latin typeface="Consolas" panose="020B0609020204030204" pitchFamily="49" charset="0"/>
              </a:rPr>
              <a:t> + </a:t>
            </a:r>
            <a:r>
              <a:rPr lang="en-US" altLang="zh-TW" sz="2400" dirty="0" smtClean="0">
                <a:latin typeface="Consolas" panose="020B0609020204030204" pitchFamily="49" charset="0"/>
              </a:rPr>
              <a:t>1] </a:t>
            </a:r>
            <a:r>
              <a:rPr lang="en-US" altLang="zh-TW" dirty="0"/>
              <a:t>: </a:t>
            </a:r>
            <a:r>
              <a:rPr lang="en-US" altLang="zh-TW" dirty="0" smtClean="0"/>
              <a:t>y </a:t>
            </a:r>
            <a:r>
              <a:rPr lang="en-US" altLang="zh-TW" dirty="0">
                <a:solidFill>
                  <a:srgbClr val="FFFF00"/>
                </a:solidFill>
              </a:rPr>
              <a:t>value</a:t>
            </a:r>
            <a:r>
              <a:rPr lang="en-US" altLang="zh-TW" dirty="0"/>
              <a:t> </a:t>
            </a:r>
            <a:r>
              <a:rPr lang="en-US" altLang="zh-TW" dirty="0" smtClean="0"/>
              <a:t>of </a:t>
            </a:r>
            <a:r>
              <a:rPr lang="en-US" altLang="zh-TW" dirty="0" err="1"/>
              <a:t>i-th</a:t>
            </a:r>
            <a:r>
              <a:rPr lang="en-US" altLang="zh-TW" dirty="0"/>
              <a:t> vertex </a:t>
            </a:r>
            <a:r>
              <a:rPr lang="en-US" altLang="zh-TW" dirty="0" smtClean="0"/>
              <a:t>position</a:t>
            </a:r>
          </a:p>
          <a:p>
            <a:r>
              <a:rPr lang="en-US" altLang="zh-TW" sz="2400" dirty="0">
                <a:latin typeface="Consolas" panose="020B0609020204030204" pitchFamily="49" charset="0"/>
              </a:rPr>
              <a:t>model-&gt;vertices[3 * </a:t>
            </a:r>
            <a:r>
              <a:rPr lang="en-US" altLang="zh-TW" sz="2400" dirty="0" err="1">
                <a:latin typeface="Consolas" panose="020B0609020204030204" pitchFamily="49" charset="0"/>
              </a:rPr>
              <a:t>i</a:t>
            </a:r>
            <a:r>
              <a:rPr lang="en-US" altLang="zh-TW" sz="2400" dirty="0">
                <a:latin typeface="Consolas" panose="020B0609020204030204" pitchFamily="49" charset="0"/>
              </a:rPr>
              <a:t> + </a:t>
            </a:r>
            <a:r>
              <a:rPr lang="en-US" altLang="zh-TW" sz="2400" dirty="0" smtClean="0">
                <a:latin typeface="Consolas" panose="020B0609020204030204" pitchFamily="49" charset="0"/>
              </a:rPr>
              <a:t>2] </a:t>
            </a:r>
            <a:r>
              <a:rPr lang="en-US" altLang="zh-TW" dirty="0"/>
              <a:t>: </a:t>
            </a:r>
            <a:r>
              <a:rPr lang="en-US" altLang="zh-TW" dirty="0" smtClean="0"/>
              <a:t>z </a:t>
            </a:r>
            <a:r>
              <a:rPr lang="en-US" altLang="zh-TW" dirty="0">
                <a:solidFill>
                  <a:srgbClr val="FFFF00"/>
                </a:solidFill>
              </a:rPr>
              <a:t>value</a:t>
            </a:r>
            <a:r>
              <a:rPr lang="en-US" altLang="zh-TW" dirty="0"/>
              <a:t> </a:t>
            </a:r>
            <a:r>
              <a:rPr lang="en-US" altLang="zh-TW" dirty="0" smtClean="0"/>
              <a:t>of </a:t>
            </a:r>
            <a:r>
              <a:rPr lang="en-US" altLang="zh-TW" dirty="0" err="1"/>
              <a:t>i-th</a:t>
            </a:r>
            <a:r>
              <a:rPr lang="en-US" altLang="zh-TW" dirty="0"/>
              <a:t> vertex </a:t>
            </a:r>
            <a:r>
              <a:rPr lang="en-US" altLang="zh-TW" dirty="0" smtClean="0"/>
              <a:t>position</a:t>
            </a:r>
            <a:endParaRPr lang="en-US" altLang="zh-TW" dirty="0"/>
          </a:p>
          <a:p>
            <a:r>
              <a:rPr lang="en-US" altLang="zh-TW" sz="2400" dirty="0" smtClean="0">
                <a:latin typeface="Consolas" panose="020B0609020204030204" pitchFamily="49" charset="0"/>
              </a:rPr>
              <a:t>model-&gt;groups[</a:t>
            </a:r>
            <a:r>
              <a:rPr lang="en-US" altLang="zh-TW" sz="2400" dirty="0" err="1" smtClean="0">
                <a:latin typeface="Consolas" panose="020B0609020204030204" pitchFamily="49" charset="0"/>
              </a:rPr>
              <a:t>i</a:t>
            </a:r>
            <a:r>
              <a:rPr lang="en-US" altLang="zh-TW" sz="2400" dirty="0" smtClean="0">
                <a:latin typeface="Consolas" panose="020B0609020204030204" pitchFamily="49" charset="0"/>
              </a:rPr>
              <a:t>] </a:t>
            </a:r>
            <a:r>
              <a:rPr lang="en-US" altLang="zh-TW" dirty="0" smtClean="0"/>
              <a:t>: </a:t>
            </a:r>
            <a:r>
              <a:rPr lang="en-US" altLang="zh-TW" dirty="0" err="1" smtClean="0"/>
              <a:t>i-th</a:t>
            </a:r>
            <a:r>
              <a:rPr lang="en-US" altLang="zh-TW" dirty="0" smtClean="0"/>
              <a:t> triangle group </a:t>
            </a:r>
            <a:r>
              <a:rPr lang="en-US" altLang="zh-TW" dirty="0" smtClean="0">
                <a:solidFill>
                  <a:srgbClr val="FFFF00"/>
                </a:solidFill>
              </a:rPr>
              <a:t>structure</a:t>
            </a:r>
            <a:r>
              <a:rPr lang="en-US" altLang="zh-TW" dirty="0" smtClean="0"/>
              <a:t> of the model</a:t>
            </a:r>
          </a:p>
          <a:p>
            <a:pPr lvl="1"/>
            <a:r>
              <a:rPr lang="en-US" altLang="zh-TW" dirty="0" smtClean="0"/>
              <a:t>only 1 group in the .</a:t>
            </a:r>
            <a:r>
              <a:rPr lang="en-US" altLang="zh-TW" dirty="0" err="1" smtClean="0"/>
              <a:t>obj</a:t>
            </a:r>
            <a:r>
              <a:rPr lang="en-US" altLang="zh-TW" dirty="0" smtClean="0"/>
              <a:t> file of HW3</a:t>
            </a:r>
          </a:p>
          <a:p>
            <a:r>
              <a:rPr lang="en-US" altLang="zh-TW" dirty="0" smtClean="0"/>
              <a:t>What you need : position, normal, texture coordinate, material of the group(</a:t>
            </a:r>
            <a:r>
              <a:rPr lang="en-US" altLang="zh-TW" dirty="0" err="1" smtClean="0"/>
              <a:t>K</a:t>
            </a:r>
            <a:r>
              <a:rPr lang="en-US" altLang="zh-TW" baseline="-25000" dirty="0" err="1" smtClean="0"/>
              <a:t>a</a:t>
            </a:r>
            <a:r>
              <a:rPr lang="en-US" altLang="zh-TW" dirty="0" smtClean="0"/>
              <a:t>, K</a:t>
            </a:r>
            <a:r>
              <a:rPr lang="en-US" altLang="zh-TW" baseline="-25000" dirty="0" smtClean="0"/>
              <a:t>s</a:t>
            </a:r>
            <a:r>
              <a:rPr lang="en-US" altLang="zh-TW" dirty="0" smtClean="0"/>
              <a:t>, Shininess)……</a:t>
            </a:r>
          </a:p>
          <a:p>
            <a:r>
              <a:rPr lang="en-US" altLang="zh-TW" dirty="0" smtClean="0"/>
              <a:t>Please refer to </a:t>
            </a:r>
            <a:r>
              <a:rPr lang="en-US" altLang="zh-TW" dirty="0" err="1" smtClean="0">
                <a:solidFill>
                  <a:srgbClr val="FFFF00"/>
                </a:solidFill>
              </a:rPr>
              <a:t>glm.h</a:t>
            </a:r>
            <a:r>
              <a:rPr lang="en-US" altLang="zh-TW" dirty="0" smtClean="0"/>
              <a:t> for more information</a:t>
            </a:r>
          </a:p>
          <a:p>
            <a:endParaRPr lang="en-US" altLang="zh-TW" dirty="0"/>
          </a:p>
          <a:p>
            <a:endParaRPr lang="en-US" altLang="zh-TW" dirty="0"/>
          </a:p>
          <a:p>
            <a:pPr lvl="1"/>
            <a:endParaRPr lang="en-US" altLang="zh-TW" dirty="0" smtClean="0"/>
          </a:p>
          <a:p>
            <a:pPr lvl="1"/>
            <a:endParaRPr lang="en-US" altLang="zh-TW" dirty="0" smtClean="0"/>
          </a:p>
        </p:txBody>
      </p:sp>
    </p:spTree>
    <p:extLst>
      <p:ext uri="{BB962C8B-B14F-4D97-AF65-F5344CB8AC3E}">
        <p14:creationId xmlns:p14="http://schemas.microsoft.com/office/powerpoint/2010/main" val="1563707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More…</a:t>
            </a:r>
            <a:endParaRPr lang="zh-TW" altLang="en-US" dirty="0"/>
          </a:p>
        </p:txBody>
      </p:sp>
      <p:sp>
        <p:nvSpPr>
          <p:cNvPr id="3" name="內容版面配置區 2"/>
          <p:cNvSpPr>
            <a:spLocks noGrp="1"/>
          </p:cNvSpPr>
          <p:nvPr>
            <p:ph idx="1"/>
          </p:nvPr>
        </p:nvSpPr>
        <p:spPr>
          <a:xfrm>
            <a:off x="838200" y="1690688"/>
            <a:ext cx="10883630" cy="4486275"/>
          </a:xfrm>
        </p:spPr>
        <p:txBody>
          <a:bodyPr/>
          <a:lstStyle/>
          <a:p>
            <a:r>
              <a:rPr lang="en-US" altLang="zh-TW" dirty="0" smtClean="0"/>
              <a:t>If you have questions, you can send emails to TA.</a:t>
            </a:r>
            <a:endParaRPr lang="en-US" altLang="zh-TW" dirty="0"/>
          </a:p>
          <a:p>
            <a:endParaRPr lang="en-US" altLang="zh-TW" dirty="0" smtClean="0"/>
          </a:p>
          <a:p>
            <a:r>
              <a:rPr lang="en-US" altLang="zh-TW" dirty="0" smtClean="0"/>
              <a:t>If you find any errors in template project, please contact TA asap.</a:t>
            </a:r>
            <a:br>
              <a:rPr lang="en-US" altLang="zh-TW" dirty="0" smtClean="0"/>
            </a:br>
            <a:endParaRPr lang="en-US" altLang="zh-TW" dirty="0" smtClean="0"/>
          </a:p>
          <a:p>
            <a:r>
              <a:rPr lang="en-US" altLang="zh-TW" dirty="0" smtClean="0"/>
              <a:t>The requirements for this homework is specified in spec.</a:t>
            </a:r>
          </a:p>
          <a:p>
            <a:pPr lvl="1"/>
            <a:r>
              <a:rPr lang="en-US" altLang="zh-TW" dirty="0" smtClean="0"/>
              <a:t>Spec </a:t>
            </a:r>
            <a:r>
              <a:rPr lang="en-US" altLang="zh-TW" dirty="0"/>
              <a:t>: </a:t>
            </a:r>
            <a:r>
              <a:rPr lang="en-US" altLang="zh-TW" dirty="0">
                <a:hlinkClick r:id="rId2"/>
              </a:rPr>
              <a:t>hackmd.io/s7FWQNN5SzmOMDZRzi_3vw</a:t>
            </a:r>
            <a:endParaRPr lang="en-US" altLang="zh-TW" dirty="0"/>
          </a:p>
          <a:p>
            <a:pPr lvl="1"/>
            <a:endParaRPr lang="en-US" altLang="zh-TW" dirty="0" smtClean="0"/>
          </a:p>
          <a:p>
            <a:pPr lvl="1"/>
            <a:endParaRPr lang="en-US" altLang="zh-TW" dirty="0" smtClean="0"/>
          </a:p>
        </p:txBody>
      </p:sp>
    </p:spTree>
    <p:extLst>
      <p:ext uri="{BB962C8B-B14F-4D97-AF65-F5344CB8AC3E}">
        <p14:creationId xmlns:p14="http://schemas.microsoft.com/office/powerpoint/2010/main" val="1394316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Shader</a:t>
            </a:r>
            <a:r>
              <a:rPr lang="en-US" altLang="zh-TW" dirty="0" smtClean="0"/>
              <a:t> &amp; </a:t>
            </a:r>
            <a:r>
              <a:rPr lang="en-US" altLang="zh-TW" dirty="0" err="1" smtClean="0"/>
              <a:t>Shader</a:t>
            </a:r>
            <a:r>
              <a:rPr lang="en-US" altLang="zh-TW" dirty="0" smtClean="0"/>
              <a:t> Program</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Rectangle 1"/>
          <p:cNvSpPr>
            <a:spLocks noChangeArrowheads="1"/>
          </p:cNvSpPr>
          <p:nvPr/>
        </p:nvSpPr>
        <p:spPr bwMode="auto">
          <a:xfrm>
            <a:off x="838200" y="1690688"/>
            <a:ext cx="6848029" cy="2769989"/>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99CF50"/>
                </a:solidFill>
                <a:effectLst/>
                <a:latin typeface="Consolas" panose="020B0609020204030204" pitchFamily="49" charset="0"/>
              </a:rPr>
              <a:t>void</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0" u="none" strike="noStrike" cap="none" normalizeH="0" baseline="0" dirty="0" smtClean="0">
                <a:ln>
                  <a:noFill/>
                </a:ln>
                <a:solidFill>
                  <a:srgbClr val="89BDFF"/>
                </a:solidFill>
                <a:effectLst/>
                <a:latin typeface="Consolas" panose="020B0609020204030204" pitchFamily="49" charset="0"/>
              </a:rPr>
              <a:t>display</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F8F8F8"/>
                </a:solidFill>
                <a:latin typeface="Consolas" panose="020B0609020204030204" pitchFamily="49" charset="0"/>
              </a:rPr>
              <a:t>	</a:t>
            </a:r>
            <a:r>
              <a:rPr kumimoji="0" lang="zh-TW" altLang="zh-TW" sz="2000" b="0" i="0" u="none" strike="noStrike" cap="none" normalizeH="0" baseline="0" dirty="0" smtClean="0">
                <a:ln>
                  <a:noFill/>
                </a:ln>
                <a:solidFill>
                  <a:srgbClr val="F8F8F8"/>
                </a:solidFill>
                <a:effectLst/>
                <a:latin typeface="Consolas" panose="020B0609020204030204" pitchFamily="49" charset="0"/>
              </a:rPr>
              <a:t>glUseProgram(program);</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F8F8F8"/>
                </a:solidFill>
                <a:latin typeface="Consolas" panose="020B0609020204030204" pitchFamily="49" charset="0"/>
              </a:rPr>
              <a:t>	</a:t>
            </a:r>
            <a:r>
              <a:rPr lang="zh-TW" altLang="zh-TW" sz="2000" i="1" dirty="0">
                <a:solidFill>
                  <a:srgbClr val="AEAEAE"/>
                </a:solidFill>
                <a:latin typeface="Consolas" panose="020B0609020204030204" pitchFamily="49" charset="0"/>
              </a:rPr>
              <a:t>/* Shader program affect in this block. */</a:t>
            </a:r>
            <a:endParaRPr lang="en-US" altLang="zh-TW" sz="2000" i="1" dirty="0">
              <a:solidFill>
                <a:srgbClr val="AEAEAE"/>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F8F8F8"/>
                </a:solidFill>
                <a:latin typeface="Consolas" panose="020B0609020204030204" pitchFamily="49" charset="0"/>
              </a:rPr>
              <a:t>	</a:t>
            </a:r>
            <a:r>
              <a:rPr kumimoji="0" lang="zh-TW" altLang="zh-TW" sz="2000" b="0" i="0" u="none" strike="noStrike" cap="none" normalizeH="0" baseline="0" dirty="0" smtClean="0">
                <a:ln>
                  <a:noFill/>
                </a:ln>
                <a:solidFill>
                  <a:srgbClr val="F8F8F8"/>
                </a:solidFill>
                <a:effectLst/>
                <a:latin typeface="Consolas" panose="020B0609020204030204" pitchFamily="49" charset="0"/>
              </a:rPr>
              <a:t>glUseProgram</a:t>
            </a:r>
            <a:r>
              <a:rPr lang="zh-TW" altLang="zh-TW" sz="2000" dirty="0">
                <a:solidFill>
                  <a:schemeClr val="bg1"/>
                </a:solidFill>
                <a:latin typeface="Consolas" panose="020B0609020204030204" pitchFamily="49" charset="0"/>
              </a:rPr>
              <a:t>(</a:t>
            </a:r>
            <a:r>
              <a:rPr lang="zh-TW" altLang="zh-TW" sz="2000" dirty="0">
                <a:solidFill>
                  <a:srgbClr val="99CF50"/>
                </a:solidFill>
                <a:latin typeface="Consolas" panose="020B0609020204030204" pitchFamily="49" charset="0"/>
              </a:rPr>
              <a:t>NULL</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F8F8F8"/>
                </a:solidFill>
                <a:latin typeface="Consolas" panose="020B0609020204030204" pitchFamily="49" charset="0"/>
              </a:rPr>
              <a:t>	</a:t>
            </a:r>
            <a:r>
              <a:rPr kumimoji="0" lang="zh-TW" altLang="zh-TW" sz="2000" b="0" i="0" u="none" strike="noStrike" cap="none" normalizeH="0" baseline="0" dirty="0" smtClean="0">
                <a:ln>
                  <a:noFill/>
                </a:ln>
                <a:solidFill>
                  <a:srgbClr val="F8F8F8"/>
                </a:solidFill>
                <a:effectLst/>
                <a:latin typeface="Consolas" panose="020B0609020204030204" pitchFamily="49" charset="0"/>
              </a:rPr>
              <a:t>glUseProgram(another_program);</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F8F8F8"/>
                </a:solidFill>
                <a:latin typeface="Consolas" panose="020B0609020204030204" pitchFamily="49" charset="0"/>
              </a:rPr>
              <a:t>	</a:t>
            </a:r>
            <a:r>
              <a:rPr lang="zh-TW" altLang="zh-TW" sz="2000" i="1" dirty="0">
                <a:solidFill>
                  <a:srgbClr val="AEAEAE"/>
                </a:solidFill>
                <a:latin typeface="Consolas" panose="020B0609020204030204" pitchFamily="49" charset="0"/>
              </a:rPr>
              <a:t>/* Another shader program effect. */</a:t>
            </a:r>
            <a:endParaRPr lang="en-US" altLang="zh-TW" sz="2000" i="1" dirty="0">
              <a:solidFill>
                <a:srgbClr val="AEAEAE"/>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solidFill>
                  <a:srgbClr val="F8F8F8"/>
                </a:solidFill>
                <a:latin typeface="Consolas" panose="020B0609020204030204" pitchFamily="49" charset="0"/>
              </a:rPr>
              <a:t>	</a:t>
            </a:r>
            <a:r>
              <a:rPr kumimoji="0" lang="zh-TW" altLang="zh-TW" sz="2000" b="0" i="0" u="none" strike="noStrike" cap="none" normalizeH="0" baseline="0" dirty="0" smtClean="0">
                <a:ln>
                  <a:noFill/>
                </a:ln>
                <a:solidFill>
                  <a:srgbClr val="F8F8F8"/>
                </a:solidFill>
                <a:effectLst/>
                <a:latin typeface="Consolas" panose="020B0609020204030204" pitchFamily="49" charset="0"/>
              </a:rPr>
              <a:t>glUseProgram(</a:t>
            </a:r>
            <a:r>
              <a:rPr lang="zh-TW" altLang="zh-TW" sz="2000" dirty="0">
                <a:solidFill>
                  <a:srgbClr val="99CF50"/>
                </a:solidFill>
                <a:latin typeface="Consolas" panose="020B0609020204030204" pitchFamily="49" charset="0"/>
              </a:rPr>
              <a:t>NULL</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kumimoji="0" lang="zh-TW" altLang="zh-TW" sz="2000" b="0" i="0" u="none" strike="noStrike" cap="none" normalizeH="0" baseline="0" dirty="0" smtClean="0">
                <a:ln>
                  <a:noFill/>
                </a:ln>
                <a:solidFill>
                  <a:schemeClr val="tx1"/>
                </a:solidFill>
                <a:effectLst/>
              </a:rPr>
              <a:t> </a:t>
            </a: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2459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Connection:</a:t>
            </a:r>
            <a:r>
              <a:rPr lang="zh-TW" altLang="en-US" dirty="0" smtClean="0"/>
              <a:t> </a:t>
            </a:r>
            <a:r>
              <a:rPr lang="en-US" altLang="zh-TW" dirty="0" smtClean="0"/>
              <a:t>Qualifiers</a:t>
            </a:r>
            <a:endParaRPr lang="zh-TW" altLang="en-US" dirty="0"/>
          </a:p>
        </p:txBody>
      </p:sp>
      <p:sp>
        <p:nvSpPr>
          <p:cNvPr id="3" name="內容版面配置區 2"/>
          <p:cNvSpPr>
            <a:spLocks noGrp="1"/>
          </p:cNvSpPr>
          <p:nvPr>
            <p:ph idx="1"/>
          </p:nvPr>
        </p:nvSpPr>
        <p:spPr/>
        <p:txBody>
          <a:bodyPr/>
          <a:lstStyle/>
          <a:p>
            <a:r>
              <a:rPr lang="en-US" altLang="zh-TW" dirty="0" smtClean="0"/>
              <a:t>Uniform</a:t>
            </a:r>
          </a:p>
          <a:p>
            <a:pPr lvl="1"/>
            <a:r>
              <a:rPr lang="en-US" altLang="zh-TW" dirty="0"/>
              <a:t>application → any </a:t>
            </a:r>
            <a:r>
              <a:rPr lang="en-US" altLang="zh-TW" dirty="0" err="1"/>
              <a:t>shader</a:t>
            </a:r>
            <a:endParaRPr lang="en-US" altLang="zh-TW" dirty="0"/>
          </a:p>
          <a:p>
            <a:r>
              <a:rPr lang="en-US" altLang="zh-TW" dirty="0" err="1" smtClean="0"/>
              <a:t>Attrtibute</a:t>
            </a:r>
            <a:r>
              <a:rPr lang="en-US" altLang="zh-TW" dirty="0" smtClean="0"/>
              <a:t> (deprecated)</a:t>
            </a:r>
          </a:p>
          <a:p>
            <a:pPr lvl="1"/>
            <a:r>
              <a:rPr lang="en-US" altLang="zh-TW" dirty="0"/>
              <a:t>application → vertex </a:t>
            </a:r>
            <a:r>
              <a:rPr lang="en-US" altLang="zh-TW" dirty="0" err="1" smtClean="0"/>
              <a:t>shader</a:t>
            </a:r>
            <a:endParaRPr lang="en-US" altLang="zh-TW" dirty="0" smtClean="0"/>
          </a:p>
          <a:p>
            <a:r>
              <a:rPr lang="en-US" altLang="zh-TW" dirty="0" smtClean="0"/>
              <a:t>Varying (deprecated)</a:t>
            </a:r>
          </a:p>
          <a:p>
            <a:pPr lvl="1"/>
            <a:r>
              <a:rPr lang="en-US" altLang="zh-TW" dirty="0"/>
              <a:t>vertex </a:t>
            </a:r>
            <a:r>
              <a:rPr lang="en-US" altLang="zh-TW" dirty="0" err="1"/>
              <a:t>shader</a:t>
            </a:r>
            <a:r>
              <a:rPr lang="en-US" altLang="zh-TW" dirty="0"/>
              <a:t> → fragment </a:t>
            </a:r>
            <a:r>
              <a:rPr lang="en-US" altLang="zh-TW" dirty="0" err="1"/>
              <a:t>shader</a:t>
            </a:r>
            <a:endParaRPr lang="en-US" altLang="zh-TW" dirty="0"/>
          </a:p>
          <a:p>
            <a:pPr marL="457200" lvl="1" indent="0">
              <a:buNone/>
            </a:pPr>
            <a:endParaRPr lang="zh-TW" altLang="en-US" dirty="0"/>
          </a:p>
        </p:txBody>
      </p:sp>
      <p:sp>
        <p:nvSpPr>
          <p:cNvPr id="4" name="Rectangle 5"/>
          <p:cNvSpPr>
            <a:spLocks noChangeArrowheads="1"/>
          </p:cNvSpPr>
          <p:nvPr/>
        </p:nvSpPr>
        <p:spPr bwMode="auto">
          <a:xfrm>
            <a:off x="6979008" y="3309144"/>
            <a:ext cx="971550" cy="576263"/>
          </a:xfrm>
          <a:prstGeom prst="rect">
            <a:avLst/>
          </a:prstGeom>
          <a:solidFill>
            <a:srgbClr val="FFFF00"/>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en-US" altLang="zh-TW" sz="1800" dirty="0"/>
              <a:t>Vertex</a:t>
            </a:r>
          </a:p>
          <a:p>
            <a:pPr algn="ctr" eaLnBrk="1" hangingPunct="1">
              <a:spcBef>
                <a:spcPct val="0"/>
              </a:spcBef>
              <a:buClrTx/>
              <a:buSzTx/>
              <a:buFontTx/>
              <a:buNone/>
            </a:pPr>
            <a:r>
              <a:rPr lang="en-US" altLang="zh-TW" sz="1800" dirty="0" err="1"/>
              <a:t>Shader</a:t>
            </a:r>
            <a:endParaRPr lang="en-US" altLang="zh-TW" sz="1800" dirty="0"/>
          </a:p>
        </p:txBody>
      </p:sp>
      <p:sp>
        <p:nvSpPr>
          <p:cNvPr id="5" name="Text Box 15"/>
          <p:cNvSpPr txBox="1">
            <a:spLocks noChangeArrowheads="1"/>
          </p:cNvSpPr>
          <p:nvPr/>
        </p:nvSpPr>
        <p:spPr bwMode="auto">
          <a:xfrm>
            <a:off x="7220912" y="4356895"/>
            <a:ext cx="1000125" cy="3698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50000"/>
              </a:spcBef>
              <a:buClrTx/>
              <a:buSzTx/>
              <a:buFontTx/>
              <a:buNone/>
            </a:pPr>
            <a:r>
              <a:rPr lang="en-US" altLang="zh-TW" sz="1800" dirty="0">
                <a:solidFill>
                  <a:srgbClr val="FFFF00"/>
                </a:solidFill>
              </a:rPr>
              <a:t>uniform</a:t>
            </a:r>
          </a:p>
        </p:txBody>
      </p:sp>
      <p:sp>
        <p:nvSpPr>
          <p:cNvPr id="6" name="Text Box 19"/>
          <p:cNvSpPr txBox="1">
            <a:spLocks noChangeArrowheads="1"/>
          </p:cNvSpPr>
          <p:nvPr/>
        </p:nvSpPr>
        <p:spPr bwMode="auto">
          <a:xfrm>
            <a:off x="7950559" y="3737768"/>
            <a:ext cx="99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50000"/>
              </a:spcBef>
              <a:buClrTx/>
              <a:buSzTx/>
              <a:buFontTx/>
              <a:buNone/>
            </a:pPr>
            <a:r>
              <a:rPr lang="en-US" altLang="zh-TW" sz="1800"/>
              <a:t>varying</a:t>
            </a:r>
          </a:p>
        </p:txBody>
      </p:sp>
      <p:sp>
        <p:nvSpPr>
          <p:cNvPr id="7" name="Rectangle 7"/>
          <p:cNvSpPr>
            <a:spLocks noChangeArrowheads="1"/>
          </p:cNvSpPr>
          <p:nvPr/>
        </p:nvSpPr>
        <p:spPr bwMode="auto">
          <a:xfrm>
            <a:off x="10379434" y="3309144"/>
            <a:ext cx="1114425" cy="576263"/>
          </a:xfrm>
          <a:prstGeom prst="rect">
            <a:avLst/>
          </a:prstGeom>
          <a:solidFill>
            <a:srgbClr val="00B0F0"/>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en-US" altLang="zh-TW" sz="1800"/>
              <a:t>Fragment</a:t>
            </a:r>
            <a:br>
              <a:rPr lang="en-US" altLang="zh-TW" sz="1800"/>
            </a:br>
            <a:r>
              <a:rPr lang="en-US" altLang="zh-TW" sz="1800"/>
              <a:t>Shader</a:t>
            </a:r>
          </a:p>
        </p:txBody>
      </p:sp>
      <p:sp>
        <p:nvSpPr>
          <p:cNvPr id="8" name="文字方塊 15"/>
          <p:cNvSpPr txBox="1">
            <a:spLocks noChangeArrowheads="1"/>
          </p:cNvSpPr>
          <p:nvPr/>
        </p:nvSpPr>
        <p:spPr bwMode="auto">
          <a:xfrm>
            <a:off x="8593495" y="3412332"/>
            <a:ext cx="1214438" cy="369887"/>
          </a:xfrm>
          <a:prstGeom prst="rect">
            <a:avLst/>
          </a:prstGeom>
          <a:solidFill>
            <a:schemeClr val="bg1">
              <a:lumMod val="85000"/>
            </a:schemeClr>
          </a:solidFill>
          <a:ln w="19050">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defRPr/>
            </a:pPr>
            <a:r>
              <a:rPr lang="en-US" altLang="zh-TW" sz="1800" dirty="0"/>
              <a:t>rasterizer</a:t>
            </a:r>
            <a:endParaRPr lang="zh-TW" altLang="en-US" sz="1800" dirty="0"/>
          </a:p>
        </p:txBody>
      </p:sp>
      <p:cxnSp>
        <p:nvCxnSpPr>
          <p:cNvPr id="10" name="直線單箭頭接點 9"/>
          <p:cNvCxnSpPr/>
          <p:nvPr/>
        </p:nvCxnSpPr>
        <p:spPr>
          <a:xfrm>
            <a:off x="8021996" y="3596482"/>
            <a:ext cx="428625" cy="1587"/>
          </a:xfrm>
          <a:prstGeom prst="straightConnector1">
            <a:avLst/>
          </a:prstGeom>
          <a:ln w="1905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11" name="直線單箭頭接點 10"/>
          <p:cNvCxnSpPr/>
          <p:nvPr/>
        </p:nvCxnSpPr>
        <p:spPr>
          <a:xfrm>
            <a:off x="9879371" y="3596482"/>
            <a:ext cx="428625" cy="1587"/>
          </a:xfrm>
          <a:prstGeom prst="straightConnector1">
            <a:avLst/>
          </a:prstGeom>
          <a:ln w="1905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12" name="直線單箭頭接點 11"/>
          <p:cNvCxnSpPr/>
          <p:nvPr/>
        </p:nvCxnSpPr>
        <p:spPr>
          <a:xfrm>
            <a:off x="11522434" y="3596482"/>
            <a:ext cx="428625" cy="1587"/>
          </a:xfrm>
          <a:prstGeom prst="straightConnector1">
            <a:avLst/>
          </a:prstGeom>
          <a:ln w="1905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14" name="直線單箭頭接點 13"/>
          <p:cNvCxnSpPr/>
          <p:nvPr/>
        </p:nvCxnSpPr>
        <p:spPr>
          <a:xfrm>
            <a:off x="6378934" y="3596482"/>
            <a:ext cx="428625" cy="158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1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07934" y="2666206"/>
            <a:ext cx="52228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線接點 15"/>
          <p:cNvCxnSpPr/>
          <p:nvPr/>
        </p:nvCxnSpPr>
        <p:spPr>
          <a:xfrm>
            <a:off x="6960571" y="4356895"/>
            <a:ext cx="3929062" cy="15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7594959" y="3921920"/>
            <a:ext cx="0" cy="434975"/>
          </a:xfrm>
          <a:prstGeom prst="straightConnector1">
            <a:avLst/>
          </a:prstGeom>
          <a:ln w="1905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18" name="直線單箭頭接點 17"/>
          <p:cNvCxnSpPr/>
          <p:nvPr/>
        </p:nvCxnSpPr>
        <p:spPr>
          <a:xfrm flipV="1">
            <a:off x="10881083" y="3921919"/>
            <a:ext cx="0" cy="434976"/>
          </a:xfrm>
          <a:prstGeom prst="straightConnector1">
            <a:avLst/>
          </a:prstGeom>
          <a:ln w="19050">
            <a:solidFill>
              <a:schemeClr val="bg1"/>
            </a:solidFill>
            <a:tailEnd type="arrow"/>
          </a:ln>
        </p:spPr>
        <p:style>
          <a:lnRef idx="1">
            <a:schemeClr val="dk1"/>
          </a:lnRef>
          <a:fillRef idx="0">
            <a:schemeClr val="dk1"/>
          </a:fillRef>
          <a:effectRef idx="0">
            <a:schemeClr val="dk1"/>
          </a:effectRef>
          <a:fontRef idx="minor">
            <a:schemeClr val="tx1"/>
          </a:fontRef>
        </p:style>
      </p:cxnSp>
      <p:sp>
        <p:nvSpPr>
          <p:cNvPr id="19" name="Text Box 19"/>
          <p:cNvSpPr txBox="1">
            <a:spLocks noChangeArrowheads="1"/>
          </p:cNvSpPr>
          <p:nvPr/>
        </p:nvSpPr>
        <p:spPr bwMode="auto">
          <a:xfrm>
            <a:off x="9522184" y="3737768"/>
            <a:ext cx="99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50000"/>
              </a:spcBef>
              <a:buClrTx/>
              <a:buSzTx/>
              <a:buFontTx/>
              <a:buNone/>
            </a:pPr>
            <a:r>
              <a:rPr lang="en-US" altLang="zh-TW" sz="1800"/>
              <a:t>varying</a:t>
            </a:r>
          </a:p>
        </p:txBody>
      </p:sp>
      <p:pic>
        <p:nvPicPr>
          <p:cNvPr id="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934" y="2723357"/>
            <a:ext cx="5476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187" y="2504282"/>
            <a:ext cx="785812"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68538" y="2737645"/>
            <a:ext cx="4476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3870" y="2885282"/>
            <a:ext cx="24765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字方塊 43"/>
          <p:cNvSpPr txBox="1">
            <a:spLocks noChangeArrowheads="1"/>
          </p:cNvSpPr>
          <p:nvPr/>
        </p:nvSpPr>
        <p:spPr bwMode="auto">
          <a:xfrm>
            <a:off x="8135491" y="2575718"/>
            <a:ext cx="714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100"/>
              <a:t>(x’,y’,z’)</a:t>
            </a:r>
            <a:endParaRPr lang="zh-TW" altLang="en-US" sz="1100"/>
          </a:p>
        </p:txBody>
      </p:sp>
      <p:sp>
        <p:nvSpPr>
          <p:cNvPr id="25" name="文字方塊 44"/>
          <p:cNvSpPr txBox="1">
            <a:spLocks noChangeArrowheads="1"/>
          </p:cNvSpPr>
          <p:nvPr/>
        </p:nvSpPr>
        <p:spPr bwMode="auto">
          <a:xfrm>
            <a:off x="6428700" y="2650565"/>
            <a:ext cx="714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100" dirty="0"/>
              <a:t>(</a:t>
            </a:r>
            <a:r>
              <a:rPr lang="en-US" altLang="zh-TW" sz="1100" dirty="0" err="1"/>
              <a:t>x,y,z</a:t>
            </a:r>
            <a:r>
              <a:rPr lang="en-US" altLang="zh-TW" sz="1100" dirty="0"/>
              <a:t>)</a:t>
            </a:r>
            <a:endParaRPr lang="zh-TW" altLang="en-US" sz="1100" dirty="0"/>
          </a:p>
        </p:txBody>
      </p:sp>
      <p:sp>
        <p:nvSpPr>
          <p:cNvPr id="26" name="Text Box 15"/>
          <p:cNvSpPr txBox="1">
            <a:spLocks noChangeArrowheads="1"/>
          </p:cNvSpPr>
          <p:nvPr/>
        </p:nvSpPr>
        <p:spPr bwMode="auto">
          <a:xfrm>
            <a:off x="6138706" y="2145616"/>
            <a:ext cx="1163274"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50000"/>
              </a:spcBef>
              <a:buClrTx/>
              <a:buSzTx/>
              <a:buFontTx/>
              <a:buNone/>
            </a:pPr>
            <a:r>
              <a:rPr lang="en-US" altLang="zh-TW" sz="1800" dirty="0" smtClean="0">
                <a:solidFill>
                  <a:schemeClr val="bg1"/>
                </a:solidFill>
              </a:rPr>
              <a:t>attribute</a:t>
            </a:r>
            <a:endParaRPr lang="en-US" altLang="zh-TW" sz="1800" dirty="0">
              <a:solidFill>
                <a:schemeClr val="bg1"/>
              </a:solidFill>
            </a:endParaRPr>
          </a:p>
        </p:txBody>
      </p:sp>
      <p:cxnSp>
        <p:nvCxnSpPr>
          <p:cNvPr id="27" name="直線單箭頭接點 26"/>
          <p:cNvCxnSpPr/>
          <p:nvPr/>
        </p:nvCxnSpPr>
        <p:spPr>
          <a:xfrm rot="16200000" flipH="1">
            <a:off x="6719453" y="2828134"/>
            <a:ext cx="887413" cy="1588"/>
          </a:xfrm>
          <a:prstGeom prst="straightConnector1">
            <a:avLst/>
          </a:prstGeom>
          <a:ln w="19050">
            <a:solidFill>
              <a:schemeClr val="bg1"/>
            </a:solidFill>
            <a:tailEnd type="arrow"/>
          </a:ln>
        </p:spPr>
        <p:style>
          <a:lnRef idx="1">
            <a:schemeClr val="dk1"/>
          </a:lnRef>
          <a:fillRef idx="0">
            <a:schemeClr val="dk1"/>
          </a:fillRef>
          <a:effectRef idx="0">
            <a:schemeClr val="dk1"/>
          </a:effectRef>
          <a:fontRef idx="minor">
            <a:schemeClr val="tx1"/>
          </a:fontRef>
        </p:style>
      </p:cxnSp>
      <p:grpSp>
        <p:nvGrpSpPr>
          <p:cNvPr id="28" name="群組 27"/>
          <p:cNvGrpSpPr/>
          <p:nvPr/>
        </p:nvGrpSpPr>
        <p:grpSpPr>
          <a:xfrm>
            <a:off x="7677809" y="2413129"/>
            <a:ext cx="3181437" cy="898183"/>
            <a:chOff x="4323064" y="2604293"/>
            <a:chExt cx="3181437" cy="898183"/>
          </a:xfrm>
        </p:grpSpPr>
        <p:cxnSp>
          <p:nvCxnSpPr>
            <p:cNvPr id="29" name="直線單箭頭接點 28"/>
            <p:cNvCxnSpPr/>
            <p:nvPr/>
          </p:nvCxnSpPr>
          <p:spPr>
            <a:xfrm rot="16200000" flipH="1">
              <a:off x="7060000" y="3057976"/>
              <a:ext cx="887413" cy="1588"/>
            </a:xfrm>
            <a:prstGeom prst="straightConnector1">
              <a:avLst/>
            </a:prstGeom>
            <a:ln w="1905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30" name="直線接點 29"/>
            <p:cNvCxnSpPr/>
            <p:nvPr/>
          </p:nvCxnSpPr>
          <p:spPr>
            <a:xfrm>
              <a:off x="4323064" y="2612491"/>
              <a:ext cx="31798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5400000" flipH="1" flipV="1">
              <a:off x="3880622" y="3047206"/>
              <a:ext cx="887413" cy="1588"/>
            </a:xfrm>
            <a:prstGeom prst="straightConnector1">
              <a:avLst/>
            </a:prstGeom>
            <a:ln w="19050">
              <a:solidFill>
                <a:schemeClr val="bg1"/>
              </a:solidFill>
              <a:tailEnd type="arrow"/>
            </a:ln>
          </p:spPr>
          <p:style>
            <a:lnRef idx="1">
              <a:schemeClr val="dk1"/>
            </a:lnRef>
            <a:fillRef idx="0">
              <a:schemeClr val="dk1"/>
            </a:fillRef>
            <a:effectRef idx="0">
              <a:schemeClr val="dk1"/>
            </a:effectRef>
            <a:fontRef idx="minor">
              <a:schemeClr val="tx1"/>
            </a:fontRef>
          </p:style>
        </p:cxnSp>
      </p:grpSp>
      <p:sp>
        <p:nvSpPr>
          <p:cNvPr id="32" name="Text Box 15"/>
          <p:cNvSpPr txBox="1">
            <a:spLocks noChangeArrowheads="1"/>
          </p:cNvSpPr>
          <p:nvPr/>
        </p:nvSpPr>
        <p:spPr bwMode="auto">
          <a:xfrm>
            <a:off x="9865134" y="1960950"/>
            <a:ext cx="1163274"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50000"/>
              </a:spcBef>
              <a:buClrTx/>
              <a:buSzTx/>
              <a:buFontTx/>
              <a:buNone/>
            </a:pPr>
            <a:r>
              <a:rPr lang="en-US" altLang="zh-TW" sz="1800" dirty="0" smtClean="0">
                <a:solidFill>
                  <a:schemeClr val="bg1"/>
                </a:solidFill>
              </a:rPr>
              <a:t>varying</a:t>
            </a:r>
            <a:endParaRPr lang="en-US" altLang="zh-TW" sz="1800" dirty="0">
              <a:solidFill>
                <a:schemeClr val="bg1"/>
              </a:solidFill>
            </a:endParaRPr>
          </a:p>
        </p:txBody>
      </p:sp>
      <p:sp>
        <p:nvSpPr>
          <p:cNvPr id="33" name="Text Box 15"/>
          <p:cNvSpPr txBox="1">
            <a:spLocks noChangeArrowheads="1"/>
          </p:cNvSpPr>
          <p:nvPr/>
        </p:nvSpPr>
        <p:spPr bwMode="auto">
          <a:xfrm>
            <a:off x="6840745" y="2398354"/>
            <a:ext cx="507999"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50000"/>
              </a:spcBef>
              <a:buClrTx/>
              <a:buSzTx/>
              <a:buFontTx/>
              <a:buNone/>
            </a:pPr>
            <a:r>
              <a:rPr lang="en-US" altLang="zh-TW" sz="1800" dirty="0" smtClean="0">
                <a:solidFill>
                  <a:srgbClr val="FFFF00"/>
                </a:solidFill>
              </a:rPr>
              <a:t>in</a:t>
            </a:r>
            <a:endParaRPr lang="en-US" altLang="zh-TW" sz="1800" dirty="0">
              <a:solidFill>
                <a:srgbClr val="FFFF00"/>
              </a:solidFill>
            </a:endParaRPr>
          </a:p>
        </p:txBody>
      </p:sp>
      <p:sp>
        <p:nvSpPr>
          <p:cNvPr id="34" name="Text Box 15"/>
          <p:cNvSpPr txBox="1">
            <a:spLocks noChangeArrowheads="1"/>
          </p:cNvSpPr>
          <p:nvPr/>
        </p:nvSpPr>
        <p:spPr bwMode="auto">
          <a:xfrm>
            <a:off x="10819874" y="2644262"/>
            <a:ext cx="507999"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50000"/>
              </a:spcBef>
              <a:buClrTx/>
              <a:buSzTx/>
              <a:buFontTx/>
              <a:buNone/>
            </a:pPr>
            <a:r>
              <a:rPr lang="en-US" altLang="zh-TW" sz="1800" dirty="0" smtClean="0">
                <a:solidFill>
                  <a:srgbClr val="FFFF00"/>
                </a:solidFill>
              </a:rPr>
              <a:t>in</a:t>
            </a:r>
            <a:endParaRPr lang="en-US" altLang="zh-TW" sz="1800" dirty="0">
              <a:solidFill>
                <a:srgbClr val="FFFF00"/>
              </a:solidFill>
            </a:endParaRPr>
          </a:p>
        </p:txBody>
      </p:sp>
      <p:sp>
        <p:nvSpPr>
          <p:cNvPr id="35" name="Text Box 15"/>
          <p:cNvSpPr txBox="1">
            <a:spLocks noChangeArrowheads="1"/>
          </p:cNvSpPr>
          <p:nvPr/>
        </p:nvSpPr>
        <p:spPr bwMode="auto">
          <a:xfrm>
            <a:off x="7605907" y="2712973"/>
            <a:ext cx="586771"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50000"/>
              </a:spcBef>
              <a:buClrTx/>
              <a:buSzTx/>
              <a:buFontTx/>
              <a:buNone/>
            </a:pPr>
            <a:r>
              <a:rPr lang="en-US" altLang="zh-TW" sz="1800" dirty="0" smtClean="0">
                <a:solidFill>
                  <a:srgbClr val="FFFF00"/>
                </a:solidFill>
              </a:rPr>
              <a:t>out</a:t>
            </a:r>
            <a:endParaRPr lang="en-US" altLang="zh-TW" sz="1800" dirty="0">
              <a:solidFill>
                <a:srgbClr val="FFFF00"/>
              </a:solidFill>
            </a:endParaRPr>
          </a:p>
        </p:txBody>
      </p:sp>
    </p:spTree>
    <p:extLst>
      <p:ext uri="{BB962C8B-B14F-4D97-AF65-F5344CB8AC3E}">
        <p14:creationId xmlns:p14="http://schemas.microsoft.com/office/powerpoint/2010/main" val="3995487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Connection: Qualifiers</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838200" y="1690688"/>
            <a:ext cx="5078313" cy="400109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1" u="none" strike="noStrike" cap="none" normalizeH="0" baseline="0" dirty="0" smtClean="0">
                <a:ln>
                  <a:noFill/>
                </a:ln>
                <a:solidFill>
                  <a:srgbClr val="AEAEAE"/>
                </a:solidFill>
                <a:effectLst/>
                <a:latin typeface="Consolas" panose="020B0609020204030204" pitchFamily="49" charset="0"/>
              </a:rPr>
              <a:t>// vertex shader </a:t>
            </a:r>
            <a:endParaRPr kumimoji="0" lang="en-US" altLang="zh-TW" sz="2000" b="0" i="1" u="none" strike="noStrike" cap="none" normalizeH="0" baseline="0" dirty="0" smtClean="0">
              <a:ln>
                <a:noFill/>
              </a:ln>
              <a:solidFill>
                <a:srgbClr val="AEAEAE"/>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uniform </a:t>
            </a:r>
            <a:r>
              <a:rPr lang="zh-TW" altLang="zh-TW" sz="2000" dirty="0" smtClean="0">
                <a:solidFill>
                  <a:srgbClr val="99CF50"/>
                </a:solidFill>
                <a:latin typeface="Consolas" panose="020B0609020204030204" pitchFamily="49" charset="0"/>
              </a:rPr>
              <a:t>mat4</a:t>
            </a:r>
            <a:r>
              <a:rPr kumimoji="0" lang="zh-TW" altLang="zh-TW" sz="2000" b="0" i="0" u="none" strike="noStrike" cap="none" normalizeH="0" baseline="0" dirty="0" smtClean="0">
                <a:ln>
                  <a:noFill/>
                </a:ln>
                <a:solidFill>
                  <a:srgbClr val="F8F8F8"/>
                </a:solidFill>
                <a:effectLst/>
                <a:latin typeface="Consolas" panose="020B0609020204030204" pitchFamily="49" charset="0"/>
              </a:rPr>
              <a:t> ModelViewMatrix;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uniform </a:t>
            </a:r>
            <a:r>
              <a:rPr kumimoji="0" lang="zh-TW" altLang="zh-TW" sz="2000" b="0" i="0" u="none" strike="noStrike" cap="none" normalizeH="0" baseline="0" dirty="0" smtClean="0">
                <a:ln>
                  <a:noFill/>
                </a:ln>
                <a:solidFill>
                  <a:srgbClr val="99CF50"/>
                </a:solidFill>
                <a:effectLst/>
                <a:latin typeface="Consolas" panose="020B0609020204030204" pitchFamily="49" charset="0"/>
              </a:rPr>
              <a:t>float</a:t>
            </a:r>
            <a:r>
              <a:rPr kumimoji="0" lang="zh-TW" altLang="zh-TW" sz="2000" b="0" i="0" u="none" strike="noStrike" cap="none" normalizeH="0" baseline="0" dirty="0" smtClean="0">
                <a:ln>
                  <a:noFill/>
                </a:ln>
                <a:solidFill>
                  <a:srgbClr val="F8F8F8"/>
                </a:solidFill>
                <a:effectLst/>
                <a:latin typeface="Consolas" panose="020B0609020204030204" pitchFamily="49" charset="0"/>
              </a:rPr>
              <a:t> delta;</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eaLnBrk="0" fontAlgn="base" hangingPunct="0">
              <a:spcBef>
                <a:spcPct val="0"/>
              </a:spcBef>
              <a:spcAft>
                <a:spcPct val="0"/>
              </a:spcAft>
            </a:pPr>
            <a:r>
              <a:rPr kumimoji="0" lang="zh-TW" altLang="zh-TW" sz="2000" b="0" i="0" u="none" strike="sngStrike" cap="none" normalizeH="0" baseline="0" dirty="0" smtClean="0">
                <a:ln>
                  <a:noFill/>
                </a:ln>
                <a:solidFill>
                  <a:srgbClr val="F8F8F8"/>
                </a:solidFill>
                <a:effectLst/>
                <a:latin typeface="Consolas" panose="020B0609020204030204" pitchFamily="49" charset="0"/>
              </a:rPr>
              <a:t>attribute </a:t>
            </a:r>
            <a:r>
              <a:rPr lang="zh-TW" altLang="zh-TW" sz="2000" strike="sngStrike" dirty="0">
                <a:solidFill>
                  <a:srgbClr val="99CF50"/>
                </a:solidFill>
                <a:latin typeface="Consolas" panose="020B0609020204030204" pitchFamily="49" charset="0"/>
              </a:rPr>
              <a:t>vec3</a:t>
            </a:r>
            <a:r>
              <a:rPr kumimoji="0" lang="zh-TW" altLang="zh-TW" sz="2000" b="0" i="0" u="none" strike="sngStrike" cap="none" normalizeH="0" baseline="0" dirty="0" smtClean="0">
                <a:ln>
                  <a:noFill/>
                </a:ln>
                <a:solidFill>
                  <a:srgbClr val="F8F8F8"/>
                </a:solidFill>
                <a:effectLst/>
                <a:latin typeface="Consolas" panose="020B0609020204030204" pitchFamily="49" charset="0"/>
              </a:rPr>
              <a:t> Normal;</a:t>
            </a:r>
            <a:r>
              <a:rPr kumimoji="0" lang="en-US" altLang="zh-TW" sz="2000" b="0" i="0" u="none" cap="none" normalizeH="0" baseline="0" dirty="0" smtClean="0">
                <a:ln>
                  <a:noFill/>
                </a:ln>
                <a:solidFill>
                  <a:srgbClr val="F8F8F8"/>
                </a:solidFill>
                <a:effectLst/>
                <a:latin typeface="Consolas" panose="020B0609020204030204" pitchFamily="49" charset="0"/>
              </a:rPr>
              <a:t> </a:t>
            </a:r>
            <a:r>
              <a:rPr lang="en-US" altLang="zh-TW" sz="2000" i="1" dirty="0">
                <a:solidFill>
                  <a:srgbClr val="AEAEAE"/>
                </a:solidFill>
                <a:latin typeface="Consolas" panose="020B0609020204030204" pitchFamily="49" charset="0"/>
              </a:rPr>
              <a:t>//</a:t>
            </a:r>
            <a:r>
              <a:rPr lang="zh-TW" altLang="zh-TW" sz="2000" i="1" dirty="0" smtClean="0">
                <a:solidFill>
                  <a:srgbClr val="AEAEAE"/>
                </a:solidFill>
                <a:latin typeface="Consolas" panose="020B0609020204030204" pitchFamily="49" charset="0"/>
              </a:rPr>
              <a:t>old syntex</a:t>
            </a:r>
            <a:endParaRPr kumimoji="0" lang="en-US" altLang="zh-TW" sz="2000" b="0" i="0" u="none" strike="sngStrike" cap="none" normalizeH="0" baseline="0" dirty="0" smtClean="0">
              <a:ln>
                <a:noFill/>
              </a:ln>
              <a:solidFill>
                <a:srgbClr val="F8F8F8"/>
              </a:solidFill>
              <a:effectLst/>
              <a:latin typeface="Consolas" panose="020B0609020204030204" pitchFamily="49" charset="0"/>
            </a:endParaRPr>
          </a:p>
          <a:p>
            <a:pPr lvl="0" eaLnBrk="0" fontAlgn="base" hangingPunct="0">
              <a:spcBef>
                <a:spcPct val="0"/>
              </a:spcBef>
              <a:spcAft>
                <a:spcPct val="0"/>
              </a:spcAft>
            </a:pPr>
            <a:r>
              <a:rPr lang="zh-TW" altLang="zh-TW" sz="2000" dirty="0">
                <a:solidFill>
                  <a:schemeClr val="bg1"/>
                </a:solidFill>
                <a:latin typeface="Consolas" panose="020B0609020204030204" pitchFamily="49" charset="0"/>
              </a:rPr>
              <a:t>layout</a:t>
            </a:r>
            <a:r>
              <a:rPr lang="zh-TW" altLang="zh-TW" sz="2000" dirty="0">
                <a:solidFill>
                  <a:srgbClr val="F8F8F8"/>
                </a:solidFill>
                <a:latin typeface="Consolas" panose="020B0609020204030204" pitchFamily="49" charset="0"/>
              </a:rPr>
              <a:t>(location = </a:t>
            </a:r>
            <a:r>
              <a:rPr lang="en-US" altLang="zh-TW" sz="2000" dirty="0" smtClean="0">
                <a:solidFill>
                  <a:schemeClr val="bg1"/>
                </a:solidFill>
                <a:latin typeface="Consolas" panose="020B0609020204030204" pitchFamily="49" charset="0"/>
              </a:rPr>
              <a:t>0</a:t>
            </a:r>
            <a:r>
              <a:rPr lang="zh-TW" altLang="zh-TW" sz="2000" dirty="0" smtClean="0">
                <a:solidFill>
                  <a:srgbClr val="F8F8F8"/>
                </a:solidFill>
                <a:latin typeface="Consolas" panose="020B0609020204030204" pitchFamily="49" charset="0"/>
              </a:rPr>
              <a:t>)</a:t>
            </a:r>
            <a:r>
              <a:rPr lang="en-US" altLang="zh-TW" sz="2000" dirty="0" smtClean="0">
                <a:solidFill>
                  <a:srgbClr val="F8F8F8"/>
                </a:solidFill>
                <a:latin typeface="Consolas" panose="020B0609020204030204" pitchFamily="49" charset="0"/>
              </a:rPr>
              <a:t> in </a:t>
            </a:r>
            <a:r>
              <a:rPr lang="en-US" altLang="zh-TW" sz="2000" dirty="0">
                <a:solidFill>
                  <a:srgbClr val="99CF50"/>
                </a:solidFill>
                <a:latin typeface="Consolas" panose="020B0609020204030204" pitchFamily="49" charset="0"/>
              </a:rPr>
              <a:t>vec3</a:t>
            </a:r>
            <a:r>
              <a:rPr lang="en-US" altLang="zh-TW" sz="2000" dirty="0" smtClean="0">
                <a:solidFill>
                  <a:srgbClr val="F8F8F8"/>
                </a:solidFill>
                <a:latin typeface="Consolas" panose="020B0609020204030204" pitchFamily="49" charset="0"/>
              </a:rPr>
              <a:t> Normal;</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0" eaLnBrk="0" fontAlgn="base" hangingPunct="0">
              <a:spcBef>
                <a:spcPct val="0"/>
              </a:spcBef>
              <a:spcAft>
                <a:spcPct val="0"/>
              </a:spcAft>
            </a:pPr>
            <a:r>
              <a:rPr kumimoji="0" lang="zh-TW" altLang="zh-TW" sz="2000" b="0" i="0" u="none" strike="sngStrike" cap="none" normalizeH="0" baseline="0" dirty="0" smtClean="0">
                <a:ln>
                  <a:noFill/>
                </a:ln>
                <a:solidFill>
                  <a:srgbClr val="F8F8F8"/>
                </a:solidFill>
                <a:latin typeface="Consolas" panose="020B0609020204030204" pitchFamily="49" charset="0"/>
              </a:rPr>
              <a:t>varying </a:t>
            </a:r>
            <a:r>
              <a:rPr lang="zh-TW" altLang="zh-TW" sz="2000" strike="sngStrike" dirty="0">
                <a:solidFill>
                  <a:srgbClr val="99CF50"/>
                </a:solidFill>
                <a:latin typeface="Consolas" panose="020B0609020204030204" pitchFamily="49" charset="0"/>
              </a:rPr>
              <a:t>vec3</a:t>
            </a:r>
            <a:r>
              <a:rPr kumimoji="0" lang="zh-TW" altLang="zh-TW" sz="2000" b="0" i="0" u="none" strike="sngStrike" cap="none" normalizeH="0" baseline="0" dirty="0" smtClean="0">
                <a:ln>
                  <a:noFill/>
                </a:ln>
                <a:solidFill>
                  <a:srgbClr val="F8F8F8"/>
                </a:solidFill>
                <a:latin typeface="Consolas" panose="020B0609020204030204" pitchFamily="49" charset="0"/>
              </a:rPr>
              <a:t> vNormal;</a:t>
            </a:r>
            <a:r>
              <a:rPr lang="en-US" altLang="zh-TW" sz="2000" dirty="0" smtClean="0">
                <a:solidFill>
                  <a:srgbClr val="F8F8F8"/>
                </a:solidFill>
                <a:latin typeface="Consolas" panose="020B0609020204030204" pitchFamily="49" charset="0"/>
              </a:rPr>
              <a:t> </a:t>
            </a:r>
            <a:r>
              <a:rPr lang="en-US" altLang="zh-TW" sz="2000" i="1" dirty="0">
                <a:solidFill>
                  <a:srgbClr val="AEAEAE"/>
                </a:solidFill>
                <a:latin typeface="Consolas" panose="020B0609020204030204" pitchFamily="49" charset="0"/>
              </a:rPr>
              <a:t>//</a:t>
            </a:r>
            <a:r>
              <a:rPr lang="zh-TW" altLang="zh-TW" sz="2000" i="1" dirty="0">
                <a:solidFill>
                  <a:srgbClr val="AEAEAE"/>
                </a:solidFill>
                <a:latin typeface="Consolas" panose="020B0609020204030204" pitchFamily="49" charset="0"/>
              </a:rPr>
              <a:t>old syntex</a:t>
            </a:r>
            <a:endParaRPr kumimoji="0" lang="en-US" altLang="zh-TW" sz="2000" b="0" i="0" u="none" strike="sngStrike" cap="none" normalizeH="0" baseline="0" dirty="0" smtClean="0">
              <a:ln>
                <a:noFill/>
              </a:ln>
              <a:solidFill>
                <a:srgbClr val="F8F8F8"/>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smtClean="0">
                <a:solidFill>
                  <a:srgbClr val="F8F8F8"/>
                </a:solidFill>
                <a:latin typeface="Consolas" panose="020B0609020204030204" pitchFamily="49" charset="0"/>
              </a:rPr>
              <a:t>out </a:t>
            </a:r>
            <a:r>
              <a:rPr lang="en-US" altLang="zh-TW" sz="2000" dirty="0">
                <a:solidFill>
                  <a:srgbClr val="99CF50"/>
                </a:solidFill>
                <a:latin typeface="Consolas" panose="020B0609020204030204" pitchFamily="49" charset="0"/>
              </a:rPr>
              <a:t>vec3</a:t>
            </a:r>
            <a:r>
              <a:rPr lang="en-US" altLang="zh-TW" sz="2000" dirty="0" smtClean="0">
                <a:solidFill>
                  <a:srgbClr val="F8F8F8"/>
                </a:solidFill>
                <a:latin typeface="Consolas" panose="020B0609020204030204" pitchFamily="49" charset="0"/>
              </a:rPr>
              <a:t> </a:t>
            </a:r>
            <a:r>
              <a:rPr lang="en-US" altLang="zh-TW" sz="2000" dirty="0" err="1" smtClean="0">
                <a:solidFill>
                  <a:srgbClr val="F8F8F8"/>
                </a:solidFill>
                <a:latin typeface="Consolas" panose="020B0609020204030204" pitchFamily="49" charset="0"/>
              </a:rPr>
              <a:t>vNormal</a:t>
            </a:r>
            <a:r>
              <a:rPr lang="en-US" altLang="zh-TW" sz="2000" dirty="0" smtClean="0">
                <a:solidFill>
                  <a:srgbClr val="F8F8F8"/>
                </a:solidFill>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99CF50"/>
                </a:solidFill>
                <a:effectLst/>
                <a:latin typeface="Consolas" panose="020B0609020204030204" pitchFamily="49" charset="0"/>
              </a:rPr>
              <a:t>void</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0" u="none" strike="noStrike" cap="none" normalizeH="0" baseline="0" dirty="0" smtClean="0">
                <a:ln>
                  <a:noFill/>
                </a:ln>
                <a:solidFill>
                  <a:srgbClr val="89BDFF"/>
                </a:solidFill>
                <a:effectLst/>
                <a:latin typeface="Consolas" panose="020B0609020204030204" pitchFamily="49" charset="0"/>
              </a:rPr>
              <a:t>main</a:t>
            </a:r>
            <a:r>
              <a:rPr kumimoji="0" lang="zh-TW" altLang="zh-TW" sz="2000" b="0" i="0" u="none" strike="noStrike" cap="none" normalizeH="0" baseline="0" dirty="0" smtClean="0">
                <a:ln>
                  <a:noFill/>
                </a:ln>
                <a:solidFill>
                  <a:srgbClr val="F8F8F8"/>
                </a:solidFill>
                <a:effectLst/>
                <a:latin typeface="Consolas" panose="020B0609020204030204" pitchFamily="49" charset="0"/>
              </a:rPr>
              <a:t>() {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i="1" dirty="0" smtClean="0">
                <a:solidFill>
                  <a:srgbClr val="AEAEAE"/>
                </a:solidFill>
                <a:latin typeface="Consolas" panose="020B0609020204030204" pitchFamily="49" charset="0"/>
              </a:rPr>
              <a:t>	</a:t>
            </a:r>
            <a:r>
              <a:rPr lang="zh-TW" altLang="zh-TW" sz="2000" i="1" dirty="0" smtClean="0">
                <a:solidFill>
                  <a:srgbClr val="AEAEAE"/>
                </a:solidFill>
                <a:latin typeface="Consolas" panose="020B0609020204030204" pitchFamily="49" charset="0"/>
              </a:rPr>
              <a:t>/</a:t>
            </a:r>
            <a:r>
              <a:rPr lang="en-US" altLang="zh-TW" sz="2000" i="1" dirty="0" smtClean="0">
                <a:solidFill>
                  <a:srgbClr val="AEAEAE"/>
                </a:solidFill>
                <a:latin typeface="Consolas" panose="020B0609020204030204" pitchFamily="49" charset="0"/>
              </a:rPr>
              <a:t>* </a:t>
            </a:r>
            <a:r>
              <a:rPr lang="zh-TW" altLang="zh-TW" sz="2000" i="1" dirty="0" smtClean="0">
                <a:solidFill>
                  <a:srgbClr val="AEAEAE"/>
                </a:solidFill>
                <a:latin typeface="Consolas" panose="020B0609020204030204" pitchFamily="49" charset="0"/>
              </a:rPr>
              <a:t>.</a:t>
            </a:r>
            <a:r>
              <a:rPr lang="zh-TW" altLang="zh-TW" sz="2000" i="1" dirty="0">
                <a:solidFill>
                  <a:srgbClr val="AEAEAE"/>
                </a:solidFill>
                <a:latin typeface="Consolas" panose="020B0609020204030204" pitchFamily="49" charset="0"/>
              </a:rPr>
              <a:t>.. </a:t>
            </a:r>
            <a:r>
              <a:rPr lang="en-US" altLang="zh-TW" sz="2000" i="1" dirty="0" smtClean="0">
                <a:solidFill>
                  <a:srgbClr val="AEAEAE"/>
                </a:solidFill>
                <a:latin typeface="Consolas" panose="020B0609020204030204" pitchFamily="49" charset="0"/>
              </a:rPr>
              <a:t>*/</a:t>
            </a:r>
            <a:endParaRPr lang="en-US" altLang="zh-TW" sz="2000" i="1" dirty="0">
              <a:solidFill>
                <a:srgbClr val="AEAEAE"/>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kumimoji="0" lang="zh-TW" altLang="zh-TW" sz="2000" b="0" i="0" u="none" strike="noStrike" cap="none" normalizeH="0" baseline="0" dirty="0" smtClean="0">
                <a:ln>
                  <a:noFill/>
                </a:ln>
                <a:solidFill>
                  <a:schemeClr val="tx1"/>
                </a:solidFill>
                <a:effectLst/>
              </a:rPr>
              <a:t> </a:t>
            </a: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324353" y="1690688"/>
            <a:ext cx="4796185" cy="307776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1" u="none" strike="noStrike" cap="none" normalizeH="0" baseline="0" dirty="0" smtClean="0">
                <a:ln>
                  <a:noFill/>
                </a:ln>
                <a:solidFill>
                  <a:srgbClr val="AEAEAE"/>
                </a:solidFill>
                <a:effectLst/>
                <a:latin typeface="Consolas" panose="020B0609020204030204" pitchFamily="49" charset="0"/>
              </a:rPr>
              <a:t>// fragment shader</a:t>
            </a:r>
            <a:endParaRPr lang="en-US" altLang="zh-TW" sz="2000" dirty="0">
              <a:solidFill>
                <a:srgbClr val="F8F8F8"/>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uniform </a:t>
            </a:r>
            <a:r>
              <a:rPr kumimoji="0" lang="zh-TW" altLang="zh-TW" sz="2000" b="0" i="0" u="none" strike="noStrike" cap="none" normalizeH="0" baseline="0" dirty="0" smtClean="0">
                <a:ln>
                  <a:noFill/>
                </a:ln>
                <a:solidFill>
                  <a:srgbClr val="99CF50"/>
                </a:solidFill>
                <a:effectLst/>
                <a:latin typeface="Consolas" panose="020B0609020204030204" pitchFamily="49" charset="0"/>
              </a:rPr>
              <a:t>float</a:t>
            </a:r>
            <a:r>
              <a:rPr kumimoji="0" lang="zh-TW" altLang="zh-TW" sz="2000" b="0" i="0" u="none" strike="noStrike" cap="none" normalizeH="0" baseline="0" dirty="0" smtClean="0">
                <a:ln>
                  <a:noFill/>
                </a:ln>
                <a:solidFill>
                  <a:srgbClr val="F8F8F8"/>
                </a:solidFill>
                <a:effectLst/>
                <a:latin typeface="Consolas" panose="020B0609020204030204" pitchFamily="49" charset="0"/>
              </a:rPr>
              <a:t> gamma;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uniform </a:t>
            </a:r>
            <a:r>
              <a:rPr kumimoji="0" lang="zh-TW" altLang="zh-TW" sz="2000" b="0" i="0" u="none" strike="noStrike" cap="none" normalizeH="0" baseline="0" dirty="0" smtClean="0">
                <a:ln>
                  <a:noFill/>
                </a:ln>
                <a:solidFill>
                  <a:srgbClr val="99CF50"/>
                </a:solidFill>
                <a:effectLst/>
                <a:latin typeface="Consolas" panose="020B0609020204030204" pitchFamily="49" charset="0"/>
              </a:rPr>
              <a:t>float</a:t>
            </a:r>
            <a:r>
              <a:rPr kumimoji="0" lang="zh-TW" altLang="zh-TW" sz="2000" b="0" i="0" u="none" strike="noStrike" cap="none" normalizeH="0" baseline="0" dirty="0" smtClean="0">
                <a:ln>
                  <a:noFill/>
                </a:ln>
                <a:solidFill>
                  <a:srgbClr val="F8F8F8"/>
                </a:solidFill>
                <a:effectLst/>
                <a:latin typeface="Consolas" panose="020B0609020204030204" pitchFamily="49" charset="0"/>
              </a:rPr>
              <a:t> delta;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0" eaLnBrk="0" fontAlgn="base" hangingPunct="0">
              <a:spcBef>
                <a:spcPct val="0"/>
              </a:spcBef>
              <a:spcAft>
                <a:spcPct val="0"/>
              </a:spcAft>
            </a:pPr>
            <a:r>
              <a:rPr kumimoji="0" lang="zh-TW" altLang="zh-TW" sz="2000" b="0" i="0" u="none" strike="sngStrike" cap="none" normalizeH="0" baseline="0" dirty="0" smtClean="0">
                <a:ln>
                  <a:noFill/>
                </a:ln>
                <a:solidFill>
                  <a:srgbClr val="F8F8F8"/>
                </a:solidFill>
                <a:effectLst/>
                <a:latin typeface="Consolas" panose="020B0609020204030204" pitchFamily="49" charset="0"/>
              </a:rPr>
              <a:t>varying </a:t>
            </a:r>
            <a:r>
              <a:rPr lang="zh-TW" altLang="zh-TW" sz="2000" strike="sngStrike" dirty="0">
                <a:solidFill>
                  <a:srgbClr val="99CF50"/>
                </a:solidFill>
                <a:latin typeface="Consolas" panose="020B0609020204030204" pitchFamily="49" charset="0"/>
              </a:rPr>
              <a:t>vec3</a:t>
            </a:r>
            <a:r>
              <a:rPr kumimoji="0" lang="zh-TW" altLang="zh-TW" sz="2000" b="0" i="0" u="none" strike="sngStrike" cap="none" normalizeH="0" baseline="0" dirty="0" smtClean="0">
                <a:ln>
                  <a:noFill/>
                </a:ln>
                <a:solidFill>
                  <a:srgbClr val="F8F8F8"/>
                </a:solidFill>
                <a:effectLst/>
                <a:latin typeface="Consolas" panose="020B0609020204030204" pitchFamily="49" charset="0"/>
              </a:rPr>
              <a:t> vNormal;</a:t>
            </a:r>
            <a:r>
              <a:rPr lang="en-US" altLang="zh-TW" sz="2000" dirty="0" smtClean="0">
                <a:solidFill>
                  <a:srgbClr val="F8F8F8"/>
                </a:solidFill>
                <a:latin typeface="Consolas" panose="020B0609020204030204" pitchFamily="49" charset="0"/>
              </a:rPr>
              <a:t> </a:t>
            </a:r>
            <a:r>
              <a:rPr lang="en-US" altLang="zh-TW" sz="2000" i="1" dirty="0">
                <a:solidFill>
                  <a:srgbClr val="AEAEAE"/>
                </a:solidFill>
                <a:latin typeface="Consolas" panose="020B0609020204030204" pitchFamily="49" charset="0"/>
              </a:rPr>
              <a:t>//</a:t>
            </a:r>
            <a:r>
              <a:rPr lang="zh-TW" altLang="zh-TW" sz="2000" i="1" dirty="0">
                <a:solidFill>
                  <a:srgbClr val="AEAEAE"/>
                </a:solidFill>
                <a:latin typeface="Consolas" panose="020B0609020204030204" pitchFamily="49" charset="0"/>
              </a:rPr>
              <a:t>old syntex</a:t>
            </a:r>
            <a:endParaRPr kumimoji="0" lang="en-US" altLang="zh-TW" sz="2000" b="0" i="0" u="none" strike="sng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smtClean="0">
                <a:solidFill>
                  <a:srgbClr val="F8F8F8"/>
                </a:solidFill>
                <a:latin typeface="Consolas" panose="020B0609020204030204" pitchFamily="49" charset="0"/>
              </a:rPr>
              <a:t>in </a:t>
            </a:r>
            <a:r>
              <a:rPr lang="en-US" altLang="zh-TW" sz="2000" dirty="0">
                <a:solidFill>
                  <a:srgbClr val="99CF50"/>
                </a:solidFill>
                <a:latin typeface="Consolas" panose="020B0609020204030204" pitchFamily="49" charset="0"/>
              </a:rPr>
              <a:t>vec3</a:t>
            </a:r>
            <a:r>
              <a:rPr lang="en-US" altLang="zh-TW" sz="2000" dirty="0" smtClean="0">
                <a:solidFill>
                  <a:srgbClr val="F8F8F8"/>
                </a:solidFill>
                <a:latin typeface="Consolas" panose="020B0609020204030204" pitchFamily="49" charset="0"/>
              </a:rPr>
              <a:t> </a:t>
            </a:r>
            <a:r>
              <a:rPr lang="en-US" altLang="zh-TW" sz="2000" dirty="0" err="1" smtClean="0">
                <a:solidFill>
                  <a:srgbClr val="F8F8F8"/>
                </a:solidFill>
                <a:latin typeface="Consolas" panose="020B0609020204030204" pitchFamily="49" charset="0"/>
              </a:rPr>
              <a:t>vNormal</a:t>
            </a:r>
            <a:r>
              <a:rPr lang="en-US" altLang="zh-TW" sz="2000" dirty="0" smtClean="0">
                <a:solidFill>
                  <a:srgbClr val="F8F8F8"/>
                </a:solidFill>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99CF50"/>
                </a:solidFill>
                <a:effectLst/>
                <a:latin typeface="Consolas" panose="020B0609020204030204" pitchFamily="49" charset="0"/>
              </a:rPr>
              <a:t>void</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0" u="none" strike="noStrike" cap="none" normalizeH="0" baseline="0" dirty="0" smtClean="0">
                <a:ln>
                  <a:noFill/>
                </a:ln>
                <a:solidFill>
                  <a:srgbClr val="89BDFF"/>
                </a:solidFill>
                <a:effectLst/>
                <a:latin typeface="Consolas" panose="020B0609020204030204" pitchFamily="49" charset="0"/>
              </a:rPr>
              <a:t>main</a:t>
            </a:r>
            <a:r>
              <a:rPr kumimoji="0" lang="zh-TW" altLang="zh-TW" sz="2000" b="0" i="0" u="none" strike="noStrike" cap="none" normalizeH="0" baseline="0" dirty="0" smtClean="0">
                <a:ln>
                  <a:noFill/>
                </a:ln>
                <a:solidFill>
                  <a:srgbClr val="F8F8F8"/>
                </a:solidFill>
                <a:effectLst/>
                <a:latin typeface="Consolas" panose="020B0609020204030204" pitchFamily="49" charset="0"/>
              </a:rPr>
              <a:t>() { </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smtClean="0">
                <a:ln>
                  <a:noFill/>
                </a:ln>
                <a:solidFill>
                  <a:srgbClr val="F8F8F8"/>
                </a:solidFill>
                <a:effectLst/>
                <a:latin typeface="Consolas" panose="020B0609020204030204" pitchFamily="49" charset="0"/>
              </a:rPr>
              <a:t>	</a:t>
            </a:r>
            <a:r>
              <a:rPr lang="zh-TW" altLang="zh-TW" sz="2000" i="1" dirty="0">
                <a:solidFill>
                  <a:srgbClr val="AEAEAE"/>
                </a:solidFill>
                <a:latin typeface="Consolas" panose="020B0609020204030204" pitchFamily="49" charset="0"/>
              </a:rPr>
              <a:t>/</a:t>
            </a:r>
            <a:r>
              <a:rPr lang="en-US" altLang="zh-TW" sz="2000" i="1" dirty="0">
                <a:solidFill>
                  <a:srgbClr val="AEAEAE"/>
                </a:solidFill>
                <a:latin typeface="Consolas" panose="020B0609020204030204" pitchFamily="49" charset="0"/>
              </a:rPr>
              <a:t>* </a:t>
            </a:r>
            <a:r>
              <a:rPr lang="zh-TW" altLang="zh-TW" sz="2000" i="1" dirty="0">
                <a:solidFill>
                  <a:srgbClr val="AEAEAE"/>
                </a:solidFill>
                <a:latin typeface="Consolas" panose="020B0609020204030204" pitchFamily="49" charset="0"/>
              </a:rPr>
              <a:t>... </a:t>
            </a:r>
            <a:r>
              <a:rPr lang="en-US" altLang="zh-TW" sz="2000" i="1" dirty="0">
                <a:solidFill>
                  <a:srgbClr val="AEAEAE"/>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kumimoji="0" lang="zh-TW" altLang="zh-TW" sz="2000" b="0" i="0" u="none" strike="noStrike" cap="none" normalizeH="0" baseline="0" dirty="0" smtClean="0">
                <a:ln>
                  <a:noFill/>
                </a:ln>
                <a:solidFill>
                  <a:schemeClr val="tx1"/>
                </a:solidFill>
                <a:effectLst/>
              </a:rPr>
              <a:t> </a:t>
            </a: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2646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Connection: Uniform</a:t>
            </a:r>
            <a:endParaRPr lang="zh-TW" altLang="en-US" dirty="0"/>
          </a:p>
        </p:txBody>
      </p:sp>
      <p:sp>
        <p:nvSpPr>
          <p:cNvPr id="3" name="內容版面配置區 2"/>
          <p:cNvSpPr>
            <a:spLocks noGrp="1"/>
          </p:cNvSpPr>
          <p:nvPr>
            <p:ph idx="1"/>
          </p:nvPr>
        </p:nvSpPr>
        <p:spPr/>
        <p:txBody>
          <a:bodyPr/>
          <a:lstStyle/>
          <a:p>
            <a:r>
              <a:rPr lang="en-US" altLang="zh-TW" dirty="0" smtClean="0"/>
              <a:t>Can’t be modify in </a:t>
            </a:r>
            <a:r>
              <a:rPr lang="en-US" altLang="zh-TW" dirty="0" err="1" smtClean="0"/>
              <a:t>shaders</a:t>
            </a:r>
            <a:endParaRPr lang="zh-TW" altLang="en-US" dirty="0"/>
          </a:p>
        </p:txBody>
      </p:sp>
      <p:sp>
        <p:nvSpPr>
          <p:cNvPr id="4" name="Rectangle 1"/>
          <p:cNvSpPr>
            <a:spLocks noChangeArrowheads="1"/>
          </p:cNvSpPr>
          <p:nvPr/>
        </p:nvSpPr>
        <p:spPr bwMode="auto">
          <a:xfrm>
            <a:off x="447783" y="2140804"/>
            <a:ext cx="10477227" cy="461664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99CF50"/>
                </a:solidFill>
                <a:effectLst/>
                <a:latin typeface="Consolas" panose="020B0609020204030204" pitchFamily="49" charset="0"/>
              </a:rPr>
              <a:t>void</a:t>
            </a:r>
            <a:r>
              <a:rPr kumimoji="0" lang="zh-TW" altLang="zh-TW" sz="2000" b="0" i="0" u="none" strike="noStrike" cap="none" normalizeH="0" baseline="0" dirty="0" smtClean="0">
                <a:ln>
                  <a:noFill/>
                </a:ln>
                <a:solidFill>
                  <a:srgbClr val="F8F8F8"/>
                </a:solidFill>
                <a:effectLst/>
                <a:latin typeface="Consolas" panose="020B0609020204030204" pitchFamily="49" charset="0"/>
              </a:rPr>
              <a:t> </a:t>
            </a:r>
            <a:r>
              <a:rPr kumimoji="0" lang="zh-TW" altLang="zh-TW" sz="2000" b="0" i="0" u="none" strike="noStrike" cap="none" normalizeH="0" baseline="0" dirty="0" smtClean="0">
                <a:ln>
                  <a:noFill/>
                </a:ln>
                <a:solidFill>
                  <a:srgbClr val="89BDFF"/>
                </a:solidFill>
                <a:effectLst/>
                <a:latin typeface="Consolas" panose="020B0609020204030204" pitchFamily="49" charset="0"/>
              </a:rPr>
              <a:t>display</a:t>
            </a:r>
            <a:r>
              <a:rPr kumimoji="0" lang="zh-TW" altLang="zh-TW" sz="2000" b="0" i="0" u="none" strike="noStrike" cap="none" normalizeH="0" baseline="0" dirty="0" smtClean="0">
                <a:ln>
                  <a:noFill/>
                </a:ln>
                <a:solidFill>
                  <a:srgbClr val="F8F8F8"/>
                </a:solidFill>
                <a:effectLst/>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lvl="1" eaLnBrk="0" fontAlgn="base" hangingPunct="0">
              <a:spcBef>
                <a:spcPct val="0"/>
              </a:spcBef>
              <a:spcAft>
                <a:spcPct val="0"/>
              </a:spcAft>
            </a:pPr>
            <a:r>
              <a:rPr lang="en-US" altLang="zh-TW" sz="2000" dirty="0" err="1">
                <a:solidFill>
                  <a:srgbClr val="89BDFF"/>
                </a:solidFill>
                <a:latin typeface="Consolas" panose="020B0609020204030204" pitchFamily="49" charset="0"/>
              </a:rPr>
              <a:t>glUseProgram</a:t>
            </a:r>
            <a:r>
              <a:rPr lang="en-US" altLang="zh-TW" sz="2000" dirty="0">
                <a:solidFill>
                  <a:schemeClr val="bg1"/>
                </a:solidFill>
                <a:latin typeface="Consolas" panose="020B0609020204030204" pitchFamily="49" charset="0"/>
              </a:rPr>
              <a:t>(program</a:t>
            </a:r>
            <a:r>
              <a:rPr lang="en-US" altLang="zh-TW" sz="2000" dirty="0" smtClean="0">
                <a:solidFill>
                  <a:srgbClr val="F8F8F8"/>
                </a:solidFill>
                <a:latin typeface="Consolas" panose="020B0609020204030204" pitchFamily="49" charset="0"/>
              </a:rPr>
              <a:t>);</a:t>
            </a:r>
            <a:endParaRPr lang="en-US" altLang="zh-TW" sz="2000" dirty="0">
              <a:solidFill>
                <a:srgbClr val="F8F8F8"/>
              </a:solidFill>
              <a:latin typeface="Consolas" panose="020B0609020204030204" pitchFamily="49" charset="0"/>
            </a:endParaRPr>
          </a:p>
          <a:p>
            <a:pPr lvl="1" eaLnBrk="0" fontAlgn="base" hangingPunct="0">
              <a:spcBef>
                <a:spcPct val="0"/>
              </a:spcBef>
              <a:spcAft>
                <a:spcPct val="0"/>
              </a:spcAft>
            </a:pPr>
            <a:r>
              <a:rPr lang="en-US" altLang="zh-TW" sz="2000" dirty="0" err="1">
                <a:solidFill>
                  <a:srgbClr val="99CF50"/>
                </a:solidFill>
                <a:latin typeface="Consolas" panose="020B0609020204030204" pitchFamily="49" charset="0"/>
              </a:rPr>
              <a:t>GLfloat</a:t>
            </a:r>
            <a:r>
              <a:rPr lang="en-US" altLang="zh-TW" sz="2000" dirty="0">
                <a:solidFill>
                  <a:srgbClr val="89BDFF"/>
                </a:solidFill>
                <a:latin typeface="Consolas" panose="020B0609020204030204" pitchFamily="49" charset="0"/>
              </a:rPr>
              <a:t> </a:t>
            </a:r>
            <a:r>
              <a:rPr lang="en-US" altLang="zh-TW" sz="2000" dirty="0" err="1">
                <a:solidFill>
                  <a:schemeClr val="bg1"/>
                </a:solidFill>
                <a:latin typeface="Consolas" panose="020B0609020204030204" pitchFamily="49" charset="0"/>
              </a:rPr>
              <a:t>mtx</a:t>
            </a:r>
            <a:r>
              <a:rPr lang="en-US" altLang="zh-TW" sz="2000" dirty="0">
                <a:solidFill>
                  <a:schemeClr val="bg1"/>
                </a:solidFill>
                <a:latin typeface="Consolas" panose="020B0609020204030204" pitchFamily="49" charset="0"/>
              </a:rPr>
              <a:t>[16];</a:t>
            </a:r>
          </a:p>
          <a:p>
            <a:pPr lvl="1" eaLnBrk="0" fontAlgn="base" hangingPunct="0">
              <a:spcBef>
                <a:spcPct val="0"/>
              </a:spcBef>
              <a:spcAft>
                <a:spcPct val="0"/>
              </a:spcAft>
            </a:pPr>
            <a:r>
              <a:rPr lang="en-US" altLang="zh-TW" sz="2000" dirty="0" err="1">
                <a:solidFill>
                  <a:srgbClr val="89BDFF"/>
                </a:solidFill>
                <a:latin typeface="Consolas" panose="020B0609020204030204" pitchFamily="49" charset="0"/>
              </a:rPr>
              <a:t>glGetFloatv</a:t>
            </a:r>
            <a:r>
              <a:rPr lang="en-US" altLang="zh-TW" sz="2000" dirty="0">
                <a:solidFill>
                  <a:schemeClr val="bg1"/>
                </a:solidFill>
                <a:latin typeface="Consolas" panose="020B0609020204030204" pitchFamily="49" charset="0"/>
              </a:rPr>
              <a:t>(</a:t>
            </a:r>
            <a:r>
              <a:rPr lang="en-US" altLang="zh-TW" sz="2000" dirty="0">
                <a:solidFill>
                  <a:srgbClr val="89BDFF"/>
                </a:solidFill>
                <a:latin typeface="Consolas" panose="020B0609020204030204" pitchFamily="49" charset="0"/>
              </a:rPr>
              <a:t>GL_PROJECTION_MATRIX</a:t>
            </a:r>
            <a:r>
              <a:rPr lang="en-US" altLang="zh-TW" sz="2000" dirty="0">
                <a:solidFill>
                  <a:schemeClr val="bg1"/>
                </a:solidFill>
                <a:latin typeface="Consolas" panose="020B0609020204030204" pitchFamily="49" charset="0"/>
              </a:rPr>
              <a:t>, </a:t>
            </a:r>
            <a:r>
              <a:rPr lang="en-US" altLang="zh-TW" sz="2000" dirty="0" err="1">
                <a:solidFill>
                  <a:schemeClr val="bg1"/>
                </a:solidFill>
                <a:latin typeface="Consolas" panose="020B0609020204030204" pitchFamily="49" charset="0"/>
              </a:rPr>
              <a:t>mtx</a:t>
            </a:r>
            <a:r>
              <a:rPr lang="en-US" altLang="zh-TW" sz="2000" dirty="0">
                <a:solidFill>
                  <a:schemeClr val="bg1"/>
                </a:solidFill>
                <a:latin typeface="Consolas" panose="020B0609020204030204" pitchFamily="49" charset="0"/>
              </a:rPr>
              <a:t>);</a:t>
            </a:r>
          </a:p>
          <a:p>
            <a:pPr lvl="1" eaLnBrk="0" fontAlgn="base" hangingPunct="0">
              <a:spcBef>
                <a:spcPct val="0"/>
              </a:spcBef>
              <a:spcAft>
                <a:spcPct val="0"/>
              </a:spcAft>
            </a:pPr>
            <a:r>
              <a:rPr lang="en-US" altLang="zh-TW" sz="2000" dirty="0" err="1">
                <a:solidFill>
                  <a:srgbClr val="99CF50"/>
                </a:solidFill>
                <a:latin typeface="Consolas" panose="020B0609020204030204" pitchFamily="49" charset="0"/>
              </a:rPr>
              <a:t>GLfloat</a:t>
            </a:r>
            <a:r>
              <a:rPr lang="en-US" altLang="zh-TW" sz="2000" dirty="0">
                <a:solidFill>
                  <a:srgbClr val="89BDFF"/>
                </a:solidFill>
                <a:latin typeface="Consolas" panose="020B0609020204030204" pitchFamily="49" charset="0"/>
              </a:rPr>
              <a:t> </a:t>
            </a:r>
            <a:r>
              <a:rPr lang="en-US" altLang="zh-TW" sz="2000" dirty="0" err="1">
                <a:solidFill>
                  <a:schemeClr val="bg1"/>
                </a:solidFill>
                <a:latin typeface="Consolas" panose="020B0609020204030204" pitchFamily="49" charset="0"/>
              </a:rPr>
              <a:t>light_position</a:t>
            </a:r>
            <a:r>
              <a:rPr lang="en-US" altLang="zh-TW" sz="2000" dirty="0">
                <a:solidFill>
                  <a:schemeClr val="bg1"/>
                </a:solidFill>
                <a:latin typeface="Consolas" panose="020B0609020204030204" pitchFamily="49" charset="0"/>
              </a:rPr>
              <a:t>[3] = { </a:t>
            </a:r>
            <a:r>
              <a:rPr lang="en-US" altLang="zh-TW" sz="2000" i="1" dirty="0">
                <a:solidFill>
                  <a:srgbClr val="AEAEAE"/>
                </a:solidFill>
                <a:latin typeface="Consolas" panose="020B0609020204030204" pitchFamily="49" charset="0"/>
              </a:rPr>
              <a:t>/* ... */ </a:t>
            </a:r>
            <a:r>
              <a:rPr lang="en-US" altLang="zh-TW" sz="2000" dirty="0">
                <a:solidFill>
                  <a:schemeClr val="bg1"/>
                </a:solidFill>
                <a:latin typeface="Consolas" panose="020B0609020204030204" pitchFamily="49" charset="0"/>
              </a:rPr>
              <a:t>};</a:t>
            </a:r>
          </a:p>
          <a:p>
            <a:pPr lvl="1" eaLnBrk="0" fontAlgn="base" hangingPunct="0">
              <a:spcBef>
                <a:spcPct val="0"/>
              </a:spcBef>
              <a:spcAft>
                <a:spcPct val="0"/>
              </a:spcAft>
            </a:pPr>
            <a:endParaRPr lang="en-US" altLang="zh-TW" sz="2000" dirty="0">
              <a:solidFill>
                <a:srgbClr val="89BDFF"/>
              </a:solidFill>
              <a:latin typeface="Consolas" panose="020B0609020204030204" pitchFamily="49" charset="0"/>
            </a:endParaRPr>
          </a:p>
          <a:p>
            <a:pPr lvl="1" eaLnBrk="0" fontAlgn="base" hangingPunct="0">
              <a:spcBef>
                <a:spcPct val="0"/>
              </a:spcBef>
              <a:spcAft>
                <a:spcPct val="0"/>
              </a:spcAft>
            </a:pPr>
            <a:r>
              <a:rPr lang="en-US" altLang="zh-TW" sz="2000" dirty="0" err="1">
                <a:solidFill>
                  <a:srgbClr val="99CF50"/>
                </a:solidFill>
                <a:latin typeface="Consolas" panose="020B0609020204030204" pitchFamily="49" charset="0"/>
              </a:rPr>
              <a:t>GLint</a:t>
            </a:r>
            <a:r>
              <a:rPr lang="en-US" altLang="zh-TW" sz="2000" dirty="0">
                <a:solidFill>
                  <a:srgbClr val="89BDFF"/>
                </a:solidFill>
                <a:latin typeface="Consolas" panose="020B0609020204030204" pitchFamily="49" charset="0"/>
              </a:rPr>
              <a:t> </a:t>
            </a:r>
            <a:r>
              <a:rPr lang="en-US" altLang="zh-TW" sz="2000" dirty="0" err="1">
                <a:solidFill>
                  <a:schemeClr val="bg1"/>
                </a:solidFill>
                <a:latin typeface="Consolas" panose="020B0609020204030204" pitchFamily="49" charset="0"/>
              </a:rPr>
              <a:t>loc</a:t>
            </a:r>
            <a:r>
              <a:rPr lang="en-US" altLang="zh-TW" sz="2000" dirty="0">
                <a:solidFill>
                  <a:srgbClr val="89BDFF"/>
                </a:solidFill>
                <a:latin typeface="Consolas" panose="020B0609020204030204" pitchFamily="49" charset="0"/>
              </a:rPr>
              <a:t> </a:t>
            </a:r>
            <a:r>
              <a:rPr lang="en-US" altLang="zh-TW" sz="2000" dirty="0">
                <a:solidFill>
                  <a:schemeClr val="bg1"/>
                </a:solidFill>
                <a:latin typeface="Consolas" panose="020B0609020204030204" pitchFamily="49" charset="0"/>
              </a:rPr>
              <a:t>=</a:t>
            </a:r>
            <a:r>
              <a:rPr lang="en-US" altLang="zh-TW" sz="2000" dirty="0">
                <a:solidFill>
                  <a:srgbClr val="89BDFF"/>
                </a:solidFill>
                <a:latin typeface="Consolas" panose="020B0609020204030204" pitchFamily="49" charset="0"/>
              </a:rPr>
              <a:t> </a:t>
            </a:r>
            <a:r>
              <a:rPr lang="en-US" altLang="zh-TW" sz="2000" dirty="0" err="1">
                <a:solidFill>
                  <a:srgbClr val="89BDFF"/>
                </a:solidFill>
                <a:latin typeface="Consolas" panose="020B0609020204030204" pitchFamily="49" charset="0"/>
              </a:rPr>
              <a:t>glGetUniformLocation</a:t>
            </a:r>
            <a:r>
              <a:rPr lang="en-US" altLang="zh-TW" sz="2000" dirty="0">
                <a:solidFill>
                  <a:schemeClr val="bg1"/>
                </a:solidFill>
                <a:latin typeface="Consolas" panose="020B0609020204030204" pitchFamily="49" charset="0"/>
              </a:rPr>
              <a:t>(program,</a:t>
            </a:r>
            <a:r>
              <a:rPr lang="en-US" altLang="zh-TW" sz="2000" dirty="0">
                <a:solidFill>
                  <a:srgbClr val="89BDFF"/>
                </a:solidFill>
                <a:latin typeface="Consolas" panose="020B0609020204030204" pitchFamily="49" charset="0"/>
              </a:rPr>
              <a:t> </a:t>
            </a:r>
            <a:r>
              <a:rPr lang="en-US" altLang="zh-TW" sz="2000" dirty="0">
                <a:solidFill>
                  <a:schemeClr val="accent2">
                    <a:lumMod val="60000"/>
                    <a:lumOff val="40000"/>
                  </a:schemeClr>
                </a:solidFill>
                <a:latin typeface="Consolas" panose="020B0609020204030204" pitchFamily="49" charset="0"/>
              </a:rPr>
              <a:t>"</a:t>
            </a:r>
            <a:r>
              <a:rPr lang="en-US" altLang="zh-TW" sz="2000" b="1" dirty="0">
                <a:solidFill>
                  <a:schemeClr val="accent2">
                    <a:lumMod val="60000"/>
                    <a:lumOff val="40000"/>
                  </a:schemeClr>
                </a:solidFill>
                <a:latin typeface="Consolas" panose="020B0609020204030204" pitchFamily="49" charset="0"/>
              </a:rPr>
              <a:t>Projection</a:t>
            </a:r>
            <a:r>
              <a:rPr lang="en-US" altLang="zh-TW" sz="2000" dirty="0">
                <a:solidFill>
                  <a:schemeClr val="accent2">
                    <a:lumMod val="60000"/>
                    <a:lumOff val="40000"/>
                  </a:schemeClr>
                </a:solidFill>
                <a:latin typeface="Consolas" panose="020B0609020204030204" pitchFamily="49" charset="0"/>
              </a:rPr>
              <a:t>"</a:t>
            </a:r>
            <a:r>
              <a:rPr lang="en-US" altLang="zh-TW" sz="2000" dirty="0">
                <a:solidFill>
                  <a:schemeClr val="bg1"/>
                </a:solidFill>
                <a:latin typeface="Consolas" panose="020B0609020204030204" pitchFamily="49" charset="0"/>
              </a:rPr>
              <a:t>);</a:t>
            </a:r>
          </a:p>
          <a:p>
            <a:pPr lvl="1" eaLnBrk="0" fontAlgn="base" hangingPunct="0">
              <a:spcBef>
                <a:spcPct val="0"/>
              </a:spcBef>
              <a:spcAft>
                <a:spcPct val="0"/>
              </a:spcAft>
            </a:pPr>
            <a:r>
              <a:rPr lang="en-US" altLang="zh-TW" sz="2000" dirty="0">
                <a:solidFill>
                  <a:srgbClr val="89BDFF"/>
                </a:solidFill>
                <a:latin typeface="Consolas" panose="020B0609020204030204" pitchFamily="49" charset="0"/>
              </a:rPr>
              <a:t>glUniformMatrix4fv</a:t>
            </a:r>
            <a:r>
              <a:rPr lang="en-US" altLang="zh-TW" sz="2000" dirty="0">
                <a:solidFill>
                  <a:schemeClr val="bg1"/>
                </a:solidFill>
                <a:latin typeface="Consolas" panose="020B0609020204030204" pitchFamily="49" charset="0"/>
              </a:rPr>
              <a:t>(</a:t>
            </a:r>
            <a:r>
              <a:rPr lang="en-US" altLang="zh-TW" sz="2000" dirty="0" err="1">
                <a:solidFill>
                  <a:schemeClr val="bg1"/>
                </a:solidFill>
                <a:latin typeface="Consolas" panose="020B0609020204030204" pitchFamily="49" charset="0"/>
              </a:rPr>
              <a:t>loc</a:t>
            </a:r>
            <a:r>
              <a:rPr lang="en-US" altLang="zh-TW" sz="2000" dirty="0">
                <a:solidFill>
                  <a:schemeClr val="bg1"/>
                </a:solidFill>
                <a:latin typeface="Consolas" panose="020B0609020204030204" pitchFamily="49" charset="0"/>
              </a:rPr>
              <a:t>, 1, </a:t>
            </a:r>
            <a:r>
              <a:rPr lang="en-US" altLang="zh-TW" sz="2000" dirty="0">
                <a:solidFill>
                  <a:srgbClr val="99CF50"/>
                </a:solidFill>
                <a:latin typeface="Consolas" panose="020B0609020204030204" pitchFamily="49" charset="0"/>
              </a:rPr>
              <a:t>GL_FALSE</a:t>
            </a:r>
            <a:r>
              <a:rPr lang="en-US" altLang="zh-TW" sz="2000" dirty="0">
                <a:solidFill>
                  <a:schemeClr val="bg1"/>
                </a:solidFill>
                <a:latin typeface="Consolas" panose="020B0609020204030204" pitchFamily="49" charset="0"/>
              </a:rPr>
              <a:t>, </a:t>
            </a:r>
            <a:r>
              <a:rPr lang="en-US" altLang="zh-TW" sz="2000" dirty="0" err="1">
                <a:solidFill>
                  <a:schemeClr val="bg1"/>
                </a:solidFill>
                <a:latin typeface="Consolas" panose="020B0609020204030204" pitchFamily="49" charset="0"/>
              </a:rPr>
              <a:t>mtx</a:t>
            </a:r>
            <a:r>
              <a:rPr lang="en-US" altLang="zh-TW" sz="2000" dirty="0" smtClean="0">
                <a:solidFill>
                  <a:schemeClr val="bg1"/>
                </a:solidFill>
                <a:latin typeface="Consolas" panose="020B0609020204030204" pitchFamily="49" charset="0"/>
              </a:rPr>
              <a:t>);</a:t>
            </a:r>
            <a:endParaRPr lang="en-US" altLang="zh-TW" sz="2000" dirty="0">
              <a:solidFill>
                <a:srgbClr val="89BDFF"/>
              </a:solidFill>
              <a:latin typeface="Consolas" panose="020B0609020204030204" pitchFamily="49" charset="0"/>
            </a:endParaRPr>
          </a:p>
          <a:p>
            <a:pPr lvl="1" eaLnBrk="0" fontAlgn="base" hangingPunct="0">
              <a:spcBef>
                <a:spcPct val="0"/>
              </a:spcBef>
              <a:spcAft>
                <a:spcPct val="0"/>
              </a:spcAft>
            </a:pPr>
            <a:r>
              <a:rPr lang="en-US" altLang="zh-TW" sz="2000" dirty="0" err="1">
                <a:solidFill>
                  <a:schemeClr val="bg1"/>
                </a:solidFill>
                <a:latin typeface="Consolas" panose="020B0609020204030204" pitchFamily="49" charset="0"/>
              </a:rPr>
              <a:t>loc</a:t>
            </a:r>
            <a:r>
              <a:rPr lang="en-US" altLang="zh-TW" sz="2000" dirty="0">
                <a:solidFill>
                  <a:schemeClr val="bg1"/>
                </a:solidFill>
                <a:latin typeface="Consolas" panose="020B0609020204030204" pitchFamily="49" charset="0"/>
              </a:rPr>
              <a:t> = </a:t>
            </a:r>
            <a:r>
              <a:rPr lang="en-US" altLang="zh-TW" sz="2000" dirty="0" err="1">
                <a:solidFill>
                  <a:srgbClr val="89BDFF"/>
                </a:solidFill>
                <a:latin typeface="Consolas" panose="020B0609020204030204" pitchFamily="49" charset="0"/>
              </a:rPr>
              <a:t>glGetUniformLocation</a:t>
            </a:r>
            <a:r>
              <a:rPr lang="en-US" altLang="zh-TW" sz="2000" dirty="0">
                <a:solidFill>
                  <a:schemeClr val="bg1"/>
                </a:solidFill>
                <a:latin typeface="Consolas" panose="020B0609020204030204" pitchFamily="49" charset="0"/>
              </a:rPr>
              <a:t>(program, </a:t>
            </a:r>
            <a:r>
              <a:rPr lang="en-US" altLang="zh-TW" sz="2000" dirty="0">
                <a:solidFill>
                  <a:schemeClr val="accent2">
                    <a:lumMod val="60000"/>
                    <a:lumOff val="40000"/>
                  </a:schemeClr>
                </a:solidFill>
                <a:latin typeface="Consolas" panose="020B0609020204030204" pitchFamily="49" charset="0"/>
              </a:rPr>
              <a:t>"</a:t>
            </a:r>
            <a:r>
              <a:rPr lang="en-US" altLang="zh-TW" sz="2000" b="1" dirty="0" err="1">
                <a:solidFill>
                  <a:schemeClr val="accent2">
                    <a:lumMod val="60000"/>
                    <a:lumOff val="40000"/>
                  </a:schemeClr>
                </a:solidFill>
                <a:latin typeface="Consolas" panose="020B0609020204030204" pitchFamily="49" charset="0"/>
              </a:rPr>
              <a:t>Light_position</a:t>
            </a:r>
            <a:r>
              <a:rPr lang="en-US" altLang="zh-TW" sz="2000" dirty="0">
                <a:solidFill>
                  <a:schemeClr val="accent2">
                    <a:lumMod val="60000"/>
                    <a:lumOff val="40000"/>
                  </a:schemeClr>
                </a:solidFill>
                <a:latin typeface="Consolas" panose="020B0609020204030204" pitchFamily="49" charset="0"/>
              </a:rPr>
              <a:t>"</a:t>
            </a:r>
            <a:r>
              <a:rPr lang="en-US" altLang="zh-TW" sz="2000" dirty="0">
                <a:solidFill>
                  <a:schemeClr val="bg1"/>
                </a:solidFill>
                <a:latin typeface="Consolas" panose="020B0609020204030204" pitchFamily="49" charset="0"/>
              </a:rPr>
              <a:t>);</a:t>
            </a:r>
          </a:p>
          <a:p>
            <a:pPr lvl="1" eaLnBrk="0" fontAlgn="base" hangingPunct="0">
              <a:spcBef>
                <a:spcPct val="0"/>
              </a:spcBef>
              <a:spcAft>
                <a:spcPct val="0"/>
              </a:spcAft>
            </a:pPr>
            <a:r>
              <a:rPr lang="en-US" altLang="zh-TW" sz="2000" dirty="0">
                <a:solidFill>
                  <a:srgbClr val="89BDFF"/>
                </a:solidFill>
                <a:latin typeface="Consolas" panose="020B0609020204030204" pitchFamily="49" charset="0"/>
              </a:rPr>
              <a:t>glUniform3fv</a:t>
            </a:r>
            <a:r>
              <a:rPr lang="en-US" altLang="zh-TW" sz="2000" dirty="0">
                <a:solidFill>
                  <a:schemeClr val="bg1"/>
                </a:solidFill>
                <a:latin typeface="Consolas" panose="020B0609020204030204" pitchFamily="49" charset="0"/>
              </a:rPr>
              <a:t>(</a:t>
            </a:r>
            <a:r>
              <a:rPr lang="en-US" altLang="zh-TW" sz="2000" dirty="0" err="1">
                <a:solidFill>
                  <a:schemeClr val="bg1"/>
                </a:solidFill>
                <a:latin typeface="Consolas" panose="020B0609020204030204" pitchFamily="49" charset="0"/>
              </a:rPr>
              <a:t>loc</a:t>
            </a:r>
            <a:r>
              <a:rPr lang="en-US" altLang="zh-TW" sz="2000" dirty="0">
                <a:solidFill>
                  <a:schemeClr val="bg1"/>
                </a:solidFill>
                <a:latin typeface="Consolas" panose="020B0609020204030204" pitchFamily="49" charset="0"/>
              </a:rPr>
              <a:t>, 1, </a:t>
            </a:r>
            <a:r>
              <a:rPr lang="en-US" altLang="zh-TW" sz="2000" dirty="0" err="1">
                <a:solidFill>
                  <a:schemeClr val="bg1"/>
                </a:solidFill>
                <a:latin typeface="Consolas" panose="020B0609020204030204" pitchFamily="49" charset="0"/>
              </a:rPr>
              <a:t>light_position</a:t>
            </a:r>
            <a:r>
              <a:rPr lang="en-US" altLang="zh-TW" sz="2000" dirty="0" smtClean="0">
                <a:solidFill>
                  <a:schemeClr val="bg1"/>
                </a:solidFill>
                <a:latin typeface="Consolas" panose="020B0609020204030204" pitchFamily="49" charset="0"/>
              </a:rPr>
              <a:t>);</a:t>
            </a:r>
          </a:p>
          <a:p>
            <a:pPr lvl="1" eaLnBrk="0" fontAlgn="base" hangingPunct="0">
              <a:spcBef>
                <a:spcPct val="0"/>
              </a:spcBef>
              <a:spcAft>
                <a:spcPct val="0"/>
              </a:spcAft>
            </a:pPr>
            <a:endParaRPr lang="en-US" altLang="zh-TW" sz="2000" dirty="0">
              <a:solidFill>
                <a:schemeClr val="bg1"/>
              </a:solidFill>
              <a:latin typeface="Consolas" panose="020B0609020204030204" pitchFamily="49" charset="0"/>
            </a:endParaRPr>
          </a:p>
          <a:p>
            <a:pPr lvl="1" eaLnBrk="0" fontAlgn="base" hangingPunct="0">
              <a:spcBef>
                <a:spcPct val="0"/>
              </a:spcBef>
              <a:spcAft>
                <a:spcPct val="0"/>
              </a:spcAft>
            </a:pPr>
            <a:r>
              <a:rPr lang="zh-TW" altLang="zh-TW" sz="2000" dirty="0">
                <a:solidFill>
                  <a:srgbClr val="89BDFF"/>
                </a:solidFill>
                <a:latin typeface="Consolas" panose="020B0609020204030204" pitchFamily="49" charset="0"/>
              </a:rPr>
              <a:t>gl</a:t>
            </a:r>
            <a:r>
              <a:rPr lang="en-US" altLang="zh-TW" sz="2000" dirty="0">
                <a:solidFill>
                  <a:srgbClr val="89BDFF"/>
                </a:solidFill>
                <a:latin typeface="Consolas" panose="020B0609020204030204" pitchFamily="49" charset="0"/>
              </a:rPr>
              <a:t>Draw</a:t>
            </a:r>
            <a:r>
              <a:rPr lang="zh-TW" altLang="zh-TW" sz="2000" dirty="0">
                <a:solidFill>
                  <a:srgbClr val="89BDFF"/>
                </a:solidFill>
                <a:latin typeface="Consolas" panose="020B0609020204030204" pitchFamily="49" charset="0"/>
              </a:rPr>
              <a:t>Array</a:t>
            </a:r>
            <a:r>
              <a:rPr lang="en-US" altLang="zh-TW" sz="2000" dirty="0">
                <a:solidFill>
                  <a:srgbClr val="89BDFF"/>
                </a:solidFill>
                <a:latin typeface="Consolas" panose="020B0609020204030204" pitchFamily="49" charset="0"/>
              </a:rPr>
              <a:t>s</a:t>
            </a:r>
            <a:r>
              <a:rPr lang="zh-TW" altLang="zh-TW" sz="2000" dirty="0">
                <a:solidFill>
                  <a:srgbClr val="F8F8F8"/>
                </a:solidFill>
                <a:latin typeface="Consolas" panose="020B0609020204030204" pitchFamily="49" charset="0"/>
              </a:rPr>
              <a:t>(</a:t>
            </a:r>
            <a:r>
              <a:rPr lang="en-US" altLang="zh-TW" sz="2000" dirty="0">
                <a:solidFill>
                  <a:srgbClr val="F8F8F8"/>
                </a:solidFill>
                <a:latin typeface="Consolas" panose="020B0609020204030204" pitchFamily="49" charset="0"/>
              </a:rPr>
              <a:t>GL_TRIANGLES</a:t>
            </a:r>
            <a:r>
              <a:rPr lang="en-US" altLang="zh-TW" sz="2000" dirty="0" smtClean="0">
                <a:solidFill>
                  <a:srgbClr val="F8F8F8"/>
                </a:solidFill>
                <a:latin typeface="Consolas" panose="020B0609020204030204" pitchFamily="49" charset="0"/>
              </a:rPr>
              <a:t>, </a:t>
            </a:r>
            <a:r>
              <a:rPr lang="en-US" altLang="zh-TW" sz="2000" dirty="0" err="1" smtClean="0">
                <a:solidFill>
                  <a:srgbClr val="F8F8F8"/>
                </a:solidFill>
                <a:latin typeface="Consolas" panose="020B0609020204030204" pitchFamily="49" charset="0"/>
              </a:rPr>
              <a:t>vertex_index</a:t>
            </a:r>
            <a:r>
              <a:rPr lang="en-US" altLang="zh-TW" sz="2000" dirty="0" smtClean="0">
                <a:solidFill>
                  <a:srgbClr val="F8F8F8"/>
                </a:solidFill>
                <a:latin typeface="Consolas" panose="020B0609020204030204" pitchFamily="49" charset="0"/>
              </a:rPr>
              <a:t>, </a:t>
            </a:r>
            <a:r>
              <a:rPr lang="en-US" altLang="zh-TW" sz="2000" dirty="0" err="1" smtClean="0">
                <a:solidFill>
                  <a:srgbClr val="F8F8F8"/>
                </a:solidFill>
                <a:latin typeface="Consolas" panose="020B0609020204030204" pitchFamily="49" charset="0"/>
              </a:rPr>
              <a:t>vertex_count</a:t>
            </a:r>
            <a:r>
              <a:rPr lang="zh-TW" altLang="zh-TW" sz="2000" dirty="0" smtClean="0">
                <a:solidFill>
                  <a:srgbClr val="F8F8F8"/>
                </a:solidFill>
                <a:latin typeface="Consolas" panose="020B0609020204030204" pitchFamily="49" charset="0"/>
              </a:rPr>
              <a:t>);</a:t>
            </a:r>
            <a:r>
              <a:rPr lang="en-US" altLang="zh-TW" sz="2000" i="1" dirty="0">
                <a:solidFill>
                  <a:srgbClr val="AEAEAE"/>
                </a:solidFill>
                <a:latin typeface="Consolas" panose="020B0609020204030204" pitchFamily="49" charset="0"/>
              </a:rPr>
              <a:t> </a:t>
            </a:r>
            <a:r>
              <a:rPr lang="en-US" altLang="zh-TW" sz="2000" i="1" dirty="0" smtClean="0">
                <a:solidFill>
                  <a:srgbClr val="AEAEAE"/>
                </a:solidFill>
                <a:latin typeface="Consolas" panose="020B0609020204030204" pitchFamily="49" charset="0"/>
              </a:rPr>
              <a:t>// draw objects</a:t>
            </a:r>
            <a:endParaRPr lang="en-US" altLang="zh-TW" sz="2000" i="1" dirty="0">
              <a:solidFill>
                <a:srgbClr val="AEAEAE"/>
              </a:solidFill>
              <a:latin typeface="Consolas" panose="020B0609020204030204" pitchFamily="49" charset="0"/>
            </a:endParaRPr>
          </a:p>
          <a:p>
            <a:pPr lvl="1" eaLnBrk="0" fontAlgn="base" hangingPunct="0">
              <a:spcBef>
                <a:spcPct val="0"/>
              </a:spcBef>
              <a:spcAft>
                <a:spcPct val="0"/>
              </a:spcAft>
            </a:pPr>
            <a:endParaRPr lang="en-US" altLang="zh-TW" sz="2000" dirty="0" smtClean="0">
              <a:solidFill>
                <a:srgbClr val="89BDFF"/>
              </a:solidFill>
              <a:latin typeface="Consolas" panose="020B0609020204030204" pitchFamily="49" charset="0"/>
            </a:endParaRPr>
          </a:p>
          <a:p>
            <a:pPr lvl="1" eaLnBrk="0" fontAlgn="base" hangingPunct="0">
              <a:spcBef>
                <a:spcPct val="0"/>
              </a:spcBef>
              <a:spcAft>
                <a:spcPct val="0"/>
              </a:spcAft>
            </a:pPr>
            <a:r>
              <a:rPr lang="en-US" altLang="zh-TW" sz="2000" dirty="0" err="1" smtClean="0">
                <a:solidFill>
                  <a:srgbClr val="89BDFF"/>
                </a:solidFill>
                <a:latin typeface="Consolas" panose="020B0609020204030204" pitchFamily="49" charset="0"/>
              </a:rPr>
              <a:t>glUseProgram</a:t>
            </a:r>
            <a:r>
              <a:rPr lang="en-US" altLang="zh-TW" sz="2000" dirty="0" smtClean="0">
                <a:solidFill>
                  <a:schemeClr val="bg1"/>
                </a:solidFill>
                <a:latin typeface="Consolas" panose="020B0609020204030204" pitchFamily="49" charset="0"/>
              </a:rPr>
              <a:t>(</a:t>
            </a:r>
            <a:r>
              <a:rPr lang="en-US" altLang="zh-TW" sz="2000" dirty="0" smtClean="0">
                <a:solidFill>
                  <a:srgbClr val="99CF50"/>
                </a:solidFill>
                <a:latin typeface="Consolas" panose="020B0609020204030204" pitchFamily="49" charset="0"/>
              </a:rPr>
              <a:t>NULL</a:t>
            </a:r>
            <a:r>
              <a:rPr lang="en-US" altLang="zh-TW" sz="2000" dirty="0" smtClean="0">
                <a:solidFill>
                  <a:srgbClr val="F8F8F8"/>
                </a:solidFill>
                <a:latin typeface="Consolas" panose="020B0609020204030204" pitchFamily="49" charset="0"/>
              </a:rPr>
              <a:t>);</a:t>
            </a:r>
            <a:endParaRPr kumimoji="0" lang="en-US" altLang="zh-TW" sz="2000" b="0" i="0" u="none" strike="noStrike" cap="none" normalizeH="0" baseline="0" dirty="0" smtClean="0">
              <a:ln>
                <a:noFill/>
              </a:ln>
              <a:solidFill>
                <a:srgbClr val="F8F8F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F8F8F8"/>
                </a:solidFill>
                <a:effectLst/>
                <a:latin typeface="Consolas" panose="020B0609020204030204" pitchFamily="49" charset="0"/>
              </a:rPr>
              <a:t>}</a:t>
            </a:r>
            <a:r>
              <a:rPr kumimoji="0" lang="zh-TW" altLang="zh-TW" sz="2000" b="0" i="0" u="none" strike="noStrike" cap="none" normalizeH="0" baseline="0" dirty="0" smtClean="0">
                <a:ln>
                  <a:noFill/>
                </a:ln>
                <a:solidFill>
                  <a:schemeClr val="tx1"/>
                </a:solidFill>
                <a:effectLst/>
              </a:rPr>
              <a:t> </a:t>
            </a: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6984925" y="1471612"/>
            <a:ext cx="4873129" cy="2462213"/>
          </a:xfrm>
          <a:prstGeom prst="rect">
            <a:avLst/>
          </a:prstGeom>
          <a:solidFill>
            <a:srgbClr val="00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zh-TW" sz="2000" i="1" dirty="0">
                <a:solidFill>
                  <a:srgbClr val="AEAEAE"/>
                </a:solidFill>
                <a:latin typeface="Consolas" panose="020B0609020204030204" pitchFamily="49" charset="0"/>
              </a:rPr>
              <a:t>/* in vertex </a:t>
            </a:r>
            <a:r>
              <a:rPr lang="en-US" altLang="zh-TW" sz="2000" i="1" dirty="0" err="1">
                <a:solidFill>
                  <a:srgbClr val="AEAEAE"/>
                </a:solidFill>
                <a:latin typeface="Consolas" panose="020B0609020204030204" pitchFamily="49" charset="0"/>
              </a:rPr>
              <a:t>shader</a:t>
            </a:r>
            <a:r>
              <a:rPr lang="en-US" altLang="zh-TW" sz="2000" i="1" dirty="0">
                <a:solidFill>
                  <a:srgbClr val="AEAEAE"/>
                </a:solidFill>
                <a:latin typeface="Consolas" panose="020B0609020204030204" pitchFamily="49" charset="0"/>
              </a:rPr>
              <a:t> </a:t>
            </a:r>
            <a:r>
              <a:rPr lang="en-US" altLang="zh-TW" sz="2000" i="1" dirty="0" smtClean="0">
                <a:solidFill>
                  <a:srgbClr val="AEAEAE"/>
                </a:solidFill>
                <a:latin typeface="Consolas" panose="020B0609020204030204" pitchFamily="49" charset="0"/>
              </a:rPr>
              <a:t>*/</a:t>
            </a:r>
            <a:endParaRPr lang="en-US" altLang="zh-TW" sz="2000" dirty="0" smtClean="0">
              <a:solidFill>
                <a:srgbClr val="AEAEAE"/>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zh-TW" sz="2000" dirty="0" smtClean="0">
                <a:solidFill>
                  <a:srgbClr val="AEAEAE"/>
                </a:solidFill>
                <a:latin typeface="Consolas" panose="020B0609020204030204" pitchFamily="49" charset="0"/>
              </a:rPr>
              <a:t>#</a:t>
            </a:r>
            <a:r>
              <a:rPr lang="zh-TW" altLang="zh-TW" sz="2000" dirty="0">
                <a:solidFill>
                  <a:srgbClr val="AEAEAE"/>
                </a:solidFill>
                <a:latin typeface="Consolas" panose="020B0609020204030204" pitchFamily="49" charset="0"/>
              </a:rPr>
              <a:t>version </a:t>
            </a:r>
            <a:r>
              <a:rPr lang="zh-TW" altLang="zh-TW" sz="2000" dirty="0" smtClean="0">
                <a:solidFill>
                  <a:srgbClr val="AEAEAE"/>
                </a:solidFill>
                <a:latin typeface="Consolas" panose="020B0609020204030204" pitchFamily="49" charset="0"/>
              </a:rPr>
              <a:t>4</a:t>
            </a:r>
            <a:r>
              <a:rPr lang="en-US" altLang="zh-TW" sz="2000" dirty="0" smtClean="0">
                <a:solidFill>
                  <a:srgbClr val="AEAEAE"/>
                </a:solidFill>
                <a:latin typeface="Consolas" panose="020B0609020204030204" pitchFamily="49" charset="0"/>
              </a:rPr>
              <a:t>0</a:t>
            </a:r>
            <a:r>
              <a:rPr lang="zh-TW" altLang="zh-TW" sz="2000" dirty="0" smtClean="0">
                <a:solidFill>
                  <a:srgbClr val="AEAEAE"/>
                </a:solidFill>
                <a:latin typeface="Consolas" panose="020B0609020204030204" pitchFamily="49" charset="0"/>
              </a:rPr>
              <a:t>0</a:t>
            </a:r>
            <a:endParaRPr lang="en-US" altLang="zh-TW" sz="2000" dirty="0">
              <a:solidFill>
                <a:srgbClr val="AEAEAE"/>
              </a:solidFill>
              <a:latin typeface="Consolas" panose="020B0609020204030204" pitchFamily="49" charset="0"/>
            </a:endParaRPr>
          </a:p>
          <a:p>
            <a:pPr lvl="0" eaLnBrk="0" fontAlgn="base" hangingPunct="0">
              <a:spcBef>
                <a:spcPct val="0"/>
              </a:spcBef>
              <a:spcAft>
                <a:spcPct val="0"/>
              </a:spcAft>
            </a:pPr>
            <a:r>
              <a:rPr lang="en-US" altLang="zh-TW" sz="2000" dirty="0">
                <a:solidFill>
                  <a:schemeClr val="bg1"/>
                </a:solidFill>
                <a:latin typeface="Consolas" panose="020B0609020204030204" pitchFamily="49" charset="0"/>
              </a:rPr>
              <a:t>uniform </a:t>
            </a:r>
            <a:r>
              <a:rPr lang="en-US" altLang="zh-TW" sz="2000" dirty="0">
                <a:solidFill>
                  <a:srgbClr val="99CF50"/>
                </a:solidFill>
                <a:latin typeface="Consolas" panose="020B0609020204030204" pitchFamily="49" charset="0"/>
              </a:rPr>
              <a:t>mat4</a:t>
            </a:r>
            <a:r>
              <a:rPr lang="en-US" altLang="zh-TW" sz="2000" dirty="0">
                <a:solidFill>
                  <a:schemeClr val="bg1"/>
                </a:solidFill>
                <a:latin typeface="Consolas" panose="020B0609020204030204" pitchFamily="49" charset="0"/>
              </a:rPr>
              <a:t> </a:t>
            </a:r>
            <a:r>
              <a:rPr lang="en-US" altLang="zh-TW" sz="2000" b="1" dirty="0">
                <a:solidFill>
                  <a:schemeClr val="accent2">
                    <a:lumMod val="60000"/>
                    <a:lumOff val="40000"/>
                  </a:schemeClr>
                </a:solidFill>
                <a:latin typeface="Consolas" panose="020B0609020204030204" pitchFamily="49" charset="0"/>
              </a:rPr>
              <a:t>Projection</a:t>
            </a:r>
            <a:r>
              <a:rPr lang="en-US" altLang="zh-TW" sz="2000" dirty="0">
                <a:solidFill>
                  <a:schemeClr val="bg1"/>
                </a:solidFill>
                <a:latin typeface="Consolas" panose="020B0609020204030204" pitchFamily="49" charset="0"/>
              </a:rPr>
              <a:t>;</a:t>
            </a:r>
          </a:p>
          <a:p>
            <a:pPr lvl="0" eaLnBrk="0" fontAlgn="base" hangingPunct="0">
              <a:spcBef>
                <a:spcPct val="0"/>
              </a:spcBef>
              <a:spcAft>
                <a:spcPct val="0"/>
              </a:spcAft>
            </a:pPr>
            <a:r>
              <a:rPr lang="en-US" altLang="zh-TW" sz="2000" dirty="0">
                <a:solidFill>
                  <a:schemeClr val="bg1"/>
                </a:solidFill>
                <a:latin typeface="Consolas" panose="020B0609020204030204" pitchFamily="49" charset="0"/>
              </a:rPr>
              <a:t>uniform </a:t>
            </a:r>
            <a:r>
              <a:rPr lang="en-US" altLang="zh-TW" sz="2000" dirty="0">
                <a:solidFill>
                  <a:srgbClr val="99CF50"/>
                </a:solidFill>
                <a:latin typeface="Consolas" panose="020B0609020204030204" pitchFamily="49" charset="0"/>
              </a:rPr>
              <a:t>vec3</a:t>
            </a:r>
            <a:r>
              <a:rPr lang="en-US" altLang="zh-TW" sz="2000" dirty="0">
                <a:solidFill>
                  <a:schemeClr val="bg1"/>
                </a:solidFill>
                <a:latin typeface="Consolas" panose="020B0609020204030204" pitchFamily="49" charset="0"/>
              </a:rPr>
              <a:t> </a:t>
            </a:r>
            <a:r>
              <a:rPr lang="en-US" altLang="zh-TW" sz="2000" b="1" dirty="0" err="1">
                <a:solidFill>
                  <a:schemeClr val="accent2">
                    <a:lumMod val="60000"/>
                    <a:lumOff val="40000"/>
                  </a:schemeClr>
                </a:solidFill>
                <a:latin typeface="Consolas" panose="020B0609020204030204" pitchFamily="49" charset="0"/>
              </a:rPr>
              <a:t>Light_position</a:t>
            </a:r>
            <a:r>
              <a:rPr lang="en-US" altLang="zh-TW" sz="2000" dirty="0">
                <a:solidFill>
                  <a:schemeClr val="bg1"/>
                </a:solidFill>
                <a:latin typeface="Consolas" panose="020B0609020204030204" pitchFamily="49" charset="0"/>
              </a:rPr>
              <a:t>;</a:t>
            </a:r>
          </a:p>
          <a:p>
            <a:pPr lvl="0" eaLnBrk="0" fontAlgn="base" hangingPunct="0">
              <a:spcBef>
                <a:spcPct val="0"/>
              </a:spcBef>
              <a:spcAft>
                <a:spcPct val="0"/>
              </a:spcAft>
            </a:pPr>
            <a:endParaRPr lang="en-US" altLang="zh-TW" sz="2000" dirty="0">
              <a:solidFill>
                <a:schemeClr val="bg1"/>
              </a:solidFill>
              <a:latin typeface="Consolas" panose="020B0609020204030204" pitchFamily="49" charset="0"/>
            </a:endParaRPr>
          </a:p>
          <a:p>
            <a:pPr lvl="0" eaLnBrk="0" fontAlgn="base" hangingPunct="0">
              <a:spcBef>
                <a:spcPct val="0"/>
              </a:spcBef>
              <a:spcAft>
                <a:spcPct val="0"/>
              </a:spcAft>
            </a:pPr>
            <a:r>
              <a:rPr lang="en-US" altLang="zh-TW" sz="2000" dirty="0">
                <a:solidFill>
                  <a:srgbClr val="99CF50"/>
                </a:solidFill>
                <a:latin typeface="Consolas" panose="020B0609020204030204" pitchFamily="49" charset="0"/>
              </a:rPr>
              <a:t>void</a:t>
            </a:r>
            <a:r>
              <a:rPr lang="en-US" altLang="zh-TW" sz="2000" dirty="0">
                <a:solidFill>
                  <a:schemeClr val="bg1"/>
                </a:solidFill>
                <a:latin typeface="Consolas" panose="020B0609020204030204" pitchFamily="49" charset="0"/>
              </a:rPr>
              <a:t> </a:t>
            </a:r>
            <a:r>
              <a:rPr lang="en-US" altLang="zh-TW" sz="2000" dirty="0">
                <a:solidFill>
                  <a:srgbClr val="89BDFF"/>
                </a:solidFill>
                <a:latin typeface="Consolas" panose="020B0609020204030204" pitchFamily="49" charset="0"/>
              </a:rPr>
              <a:t>main</a:t>
            </a:r>
            <a:r>
              <a:rPr lang="en-US" altLang="zh-TW" sz="2000" dirty="0">
                <a:solidFill>
                  <a:schemeClr val="bg1"/>
                </a:solidFill>
                <a:latin typeface="Consolas" panose="020B0609020204030204" pitchFamily="49" charset="0"/>
              </a:rPr>
              <a:t>() {</a:t>
            </a:r>
          </a:p>
          <a:p>
            <a:pPr lvl="0" eaLnBrk="0" fontAlgn="base" hangingPunct="0">
              <a:spcBef>
                <a:spcPct val="0"/>
              </a:spcBef>
              <a:spcAft>
                <a:spcPct val="0"/>
              </a:spcAft>
            </a:pPr>
            <a:r>
              <a:rPr lang="en-US" altLang="zh-TW" sz="2000" dirty="0" smtClean="0">
                <a:solidFill>
                  <a:schemeClr val="bg1"/>
                </a:solidFill>
                <a:latin typeface="Consolas" panose="020B0609020204030204" pitchFamily="49" charset="0"/>
              </a:rPr>
              <a:t>	</a:t>
            </a:r>
            <a:r>
              <a:rPr lang="en-US" altLang="zh-TW" sz="2000" i="1" dirty="0">
                <a:solidFill>
                  <a:srgbClr val="AEAEAE"/>
                </a:solidFill>
                <a:latin typeface="Consolas" panose="020B0609020204030204" pitchFamily="49" charset="0"/>
              </a:rPr>
              <a:t>/* use the uniform values */</a:t>
            </a:r>
          </a:p>
          <a:p>
            <a:pPr lvl="0" eaLnBrk="0" fontAlgn="base" hangingPunct="0">
              <a:spcBef>
                <a:spcPct val="0"/>
              </a:spcBef>
              <a:spcAft>
                <a:spcPct val="0"/>
              </a:spcAft>
            </a:pPr>
            <a:r>
              <a:rPr lang="en-US" altLang="zh-TW" sz="2000" dirty="0">
                <a:solidFill>
                  <a:schemeClr val="bg1"/>
                </a:solidFill>
                <a:latin typeface="Consolas" panose="020B0609020204030204" pitchFamily="49" charset="0"/>
              </a:rPr>
              <a:t>}</a:t>
            </a: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9225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Connection: VBO</a:t>
            </a:r>
            <a:endParaRPr lang="zh-TW" altLang="en-US" dirty="0"/>
          </a:p>
        </p:txBody>
      </p:sp>
      <p:sp>
        <p:nvSpPr>
          <p:cNvPr id="3" name="內容版面配置區 2"/>
          <p:cNvSpPr>
            <a:spLocks noGrp="1"/>
          </p:cNvSpPr>
          <p:nvPr>
            <p:ph idx="1"/>
          </p:nvPr>
        </p:nvSpPr>
        <p:spPr/>
        <p:txBody>
          <a:bodyPr/>
          <a:lstStyle/>
          <a:p>
            <a:r>
              <a:rPr lang="en-US" altLang="zh-TW" dirty="0" smtClean="0"/>
              <a:t>To use data in GPU, we first send our data from CPU memory to GPU memory</a:t>
            </a:r>
          </a:p>
          <a:p>
            <a:endParaRPr lang="en-US" altLang="zh-TW" dirty="0" smtClean="0"/>
          </a:p>
          <a:p>
            <a:r>
              <a:rPr lang="en-US" altLang="zh-TW" dirty="0" smtClean="0"/>
              <a:t>Sending </a:t>
            </a:r>
            <a:r>
              <a:rPr lang="en-US" altLang="zh-TW" dirty="0"/>
              <a:t>data to the graphics card from the CPU is relatively slow, so </a:t>
            </a:r>
            <a:r>
              <a:rPr lang="en-US" altLang="zh-TW" dirty="0" smtClean="0"/>
              <a:t>we use VBO to try </a:t>
            </a:r>
            <a:r>
              <a:rPr lang="en-US" altLang="zh-TW" dirty="0"/>
              <a:t>to send as much data as possible at once.</a:t>
            </a:r>
            <a:endParaRPr lang="en-US" altLang="zh-TW" dirty="0" smtClean="0"/>
          </a:p>
        </p:txBody>
      </p:sp>
    </p:spTree>
    <p:extLst>
      <p:ext uri="{BB962C8B-B14F-4D97-AF65-F5344CB8AC3E}">
        <p14:creationId xmlns:p14="http://schemas.microsoft.com/office/powerpoint/2010/main" val="1928130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Connection: VBO</a:t>
            </a:r>
            <a:endParaRPr lang="zh-TW" altLang="en-US" dirty="0"/>
          </a:p>
        </p:txBody>
      </p:sp>
      <p:sp>
        <p:nvSpPr>
          <p:cNvPr id="3" name="內容版面配置區 2"/>
          <p:cNvSpPr>
            <a:spLocks noGrp="1"/>
          </p:cNvSpPr>
          <p:nvPr>
            <p:ph idx="1"/>
          </p:nvPr>
        </p:nvSpPr>
        <p:spPr/>
        <p:txBody>
          <a:bodyPr/>
          <a:lstStyle/>
          <a:p>
            <a:r>
              <a:rPr lang="en-US" altLang="zh-TW" dirty="0" smtClean="0"/>
              <a:t>VBO:</a:t>
            </a:r>
            <a:r>
              <a:rPr lang="zh-TW" altLang="en-US" dirty="0" smtClean="0"/>
              <a:t> </a:t>
            </a:r>
            <a:r>
              <a:rPr lang="en-US" altLang="zh-TW" dirty="0" smtClean="0"/>
              <a:t>Vertex </a:t>
            </a:r>
            <a:r>
              <a:rPr lang="en-US" altLang="zh-TW" dirty="0"/>
              <a:t>Buffer </a:t>
            </a:r>
            <a:r>
              <a:rPr lang="en-US" altLang="zh-TW" dirty="0" smtClean="0"/>
              <a:t>Object</a:t>
            </a:r>
          </a:p>
        </p:txBody>
      </p:sp>
      <p:pic>
        <p:nvPicPr>
          <p:cNvPr id="1026" name="Picture 2" descr="https://i.imgur.com/D09Zb5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339" y="2656655"/>
            <a:ext cx="8192463" cy="302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75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1341</TotalTime>
  <Words>1889</Words>
  <Application>Microsoft Office PowerPoint</Application>
  <PresentationFormat>寬螢幕</PresentationFormat>
  <Paragraphs>407</Paragraphs>
  <Slides>35</Slides>
  <Notes>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35</vt:i4>
      </vt:variant>
    </vt:vector>
  </HeadingPairs>
  <TitlesOfParts>
    <vt:vector size="43" baseType="lpstr">
      <vt:lpstr>新細明體</vt:lpstr>
      <vt:lpstr>Arial</vt:lpstr>
      <vt:lpstr>Calibri</vt:lpstr>
      <vt:lpstr>Calibri Light</vt:lpstr>
      <vt:lpstr>Cambria Math</vt:lpstr>
      <vt:lpstr>Consolas</vt:lpstr>
      <vt:lpstr>Tahoma</vt:lpstr>
      <vt:lpstr>Office 佈景主題</vt:lpstr>
      <vt:lpstr>OpenGL Shader &amp; GLSL</vt:lpstr>
      <vt:lpstr>Rendering Pipeline Review</vt:lpstr>
      <vt:lpstr>Shader &amp; Shader Program</vt:lpstr>
      <vt:lpstr>Shader &amp; Shader Program</vt:lpstr>
      <vt:lpstr>Data Connection: Qualifiers</vt:lpstr>
      <vt:lpstr>Data Connection: Qualifiers</vt:lpstr>
      <vt:lpstr>Data Connection: Uniform</vt:lpstr>
      <vt:lpstr>Data Connection: VBO</vt:lpstr>
      <vt:lpstr>Data Connection: VBO</vt:lpstr>
      <vt:lpstr>PowerPoint 簡報</vt:lpstr>
      <vt:lpstr>Data Connection: VAO</vt:lpstr>
      <vt:lpstr>PowerPoint 簡報</vt:lpstr>
      <vt:lpstr>Data Connection: Texture</vt:lpstr>
      <vt:lpstr>Other GLSL Syntax</vt:lpstr>
      <vt:lpstr>Vertex Shader</vt:lpstr>
      <vt:lpstr>Fragment Shader</vt:lpstr>
      <vt:lpstr>Homework 2</vt:lpstr>
      <vt:lpstr>Overview</vt:lpstr>
      <vt:lpstr>Reminder</vt:lpstr>
      <vt:lpstr>Phong Lighting Model</vt:lpstr>
      <vt:lpstr>Review: Phong Lighting Model</vt:lpstr>
      <vt:lpstr>Phong Shading</vt:lpstr>
      <vt:lpstr>Phong Shading</vt:lpstr>
      <vt:lpstr>Phong Shading : Reminder</vt:lpstr>
      <vt:lpstr>Dissolving Effect</vt:lpstr>
      <vt:lpstr>Dissolving Effect</vt:lpstr>
      <vt:lpstr>Dissolving Effect</vt:lpstr>
      <vt:lpstr>Dissolving Effect : Edge</vt:lpstr>
      <vt:lpstr>Dissolving Effect</vt:lpstr>
      <vt:lpstr>Ramp Shading(Ramp Effect)</vt:lpstr>
      <vt:lpstr>Ramp Shading</vt:lpstr>
      <vt:lpstr>Ramp Shading</vt:lpstr>
      <vt:lpstr>GLMmodel</vt:lpstr>
      <vt:lpstr>How to Get Data of Vertices from GLMmodel?</vt:lpstr>
      <vt:lpstr>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 Shader &amp; GLSL</dc:title>
  <dc:creator>Yun-Xuan Lin</dc:creator>
  <cp:lastModifiedBy>Windows 使用者</cp:lastModifiedBy>
  <cp:revision>170</cp:revision>
  <dcterms:created xsi:type="dcterms:W3CDTF">2017-11-19T14:11:19Z</dcterms:created>
  <dcterms:modified xsi:type="dcterms:W3CDTF">2018-10-31T13:30:54Z</dcterms:modified>
</cp:coreProperties>
</file>