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2" r:id="rId4"/>
    <p:sldId id="261" r:id="rId5"/>
    <p:sldId id="264" r:id="rId6"/>
    <p:sldId id="257" r:id="rId7"/>
    <p:sldId id="260" r:id="rId8"/>
    <p:sldId id="265" r:id="rId9"/>
    <p:sldId id="258" r:id="rId10"/>
    <p:sldId id="259" r:id="rId11"/>
    <p:sldId id="266" r:id="rId12"/>
    <p:sldId id="267" r:id="rId13"/>
    <p:sldId id="268" r:id="rId14"/>
    <p:sldId id="269" r:id="rId15"/>
    <p:sldId id="271" r:id="rId16"/>
    <p:sldId id="272" r:id="rId17"/>
    <p:sldId id="273" r:id="rId18"/>
    <p:sldId id="278" r:id="rId19"/>
    <p:sldId id="276" r:id="rId20"/>
    <p:sldId id="277" r:id="rId21"/>
    <p:sldId id="275"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C9E502-F964-4349-BD22-122B2F2F771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C9E502-F964-4349-BD22-122B2F2F771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C9E502-F964-4349-BD22-122B2F2F771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C9E502-F964-4349-BD22-122B2F2F771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C9E502-F964-4349-BD22-122B2F2F771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C9E502-F964-4349-BD22-122B2F2F771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C9E502-F964-4349-BD22-122B2F2F771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C9E502-F964-4349-BD22-122B2F2F771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C9E502-F964-4349-BD22-122B2F2F771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C9E502-F964-4349-BD22-122B2F2F771A}"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48FC65D-1E6C-4470-A6ED-7A0D4882A9AD}" type="datetimeFigureOut">
              <a:rPr lang="en-US" smtClean="0"/>
              <a:t>2/7/2018</a:t>
            </a:fld>
            <a:endParaRPr lang="en-US" dirty="0"/>
          </a:p>
        </p:txBody>
      </p:sp>
      <p:sp>
        <p:nvSpPr>
          <p:cNvPr id="9" name="Slide Number Placeholder 8"/>
          <p:cNvSpPr>
            <a:spLocks noGrp="1"/>
          </p:cNvSpPr>
          <p:nvPr>
            <p:ph type="sldNum" sz="quarter" idx="11"/>
          </p:nvPr>
        </p:nvSpPr>
        <p:spPr/>
        <p:txBody>
          <a:bodyPr/>
          <a:lstStyle/>
          <a:p>
            <a:fld id="{E4C9E502-F964-4349-BD22-122B2F2F771A}"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4C9E502-F964-4349-BD22-122B2F2F771A}"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48FC65D-1E6C-4470-A6ED-7A0D4882A9AD}" type="datetimeFigureOut">
              <a:rPr lang="en-US" smtClean="0"/>
              <a:t>2/7/2018</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kirupa.com/html5/storing_and_retrieving_an_array_from_local_storage.htm" TargetMode="External"/><Relationship Id="rId2" Type="http://schemas.openxmlformats.org/officeDocument/2006/relationships/hyperlink" Target="https://www.kirupa.com/things_to_do_with_data/web_storage.htm" TargetMode="External"/><Relationship Id="rId1" Type="http://schemas.openxmlformats.org/officeDocument/2006/relationships/slideLayout" Target="../slideLayouts/slideLayout2.xml"/><Relationship Id="rId4" Type="http://schemas.openxmlformats.org/officeDocument/2006/relationships/hyperlink" Target="https://www.kirupa.com/html5/creating_dom_elements_and_other_stuff.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JavaScript</a:t>
            </a:r>
            <a:r>
              <a:rPr lang="en-US" dirty="0" smtClean="0"/>
              <a:t/>
            </a:r>
            <a:br>
              <a:rPr lang="en-US" dirty="0" smtClean="0"/>
            </a:br>
            <a:r>
              <a:rPr lang="en-US" dirty="0" smtClean="0"/>
              <a:t>Local Storage </a:t>
            </a:r>
            <a:r>
              <a:rPr lang="en-US" dirty="0"/>
              <a:t> API</a:t>
            </a:r>
          </a:p>
        </p:txBody>
      </p:sp>
      <p:sp>
        <p:nvSpPr>
          <p:cNvPr id="3" name="Subtitle 2"/>
          <p:cNvSpPr>
            <a:spLocks noGrp="1"/>
          </p:cNvSpPr>
          <p:nvPr>
            <p:ph type="subTitle" idx="1"/>
          </p:nvPr>
        </p:nvSpPr>
        <p:spPr/>
        <p:txBody>
          <a:bodyPr>
            <a:normAutofit fontScale="92500" lnSpcReduction="10000"/>
          </a:bodyPr>
          <a:lstStyle/>
          <a:p>
            <a:r>
              <a:rPr lang="en-US" dirty="0" smtClean="0"/>
              <a:t>Storing </a:t>
            </a:r>
            <a:r>
              <a:rPr lang="en-US" dirty="0"/>
              <a:t>and Retrieving Simple Data, </a:t>
            </a:r>
            <a:endParaRPr lang="en-US" dirty="0" smtClean="0"/>
          </a:p>
          <a:p>
            <a:r>
              <a:rPr lang="en-US" dirty="0" smtClean="0"/>
              <a:t>Arrays</a:t>
            </a:r>
            <a:r>
              <a:rPr lang="en-US" dirty="0"/>
              <a:t>, Associative Arrays, </a:t>
            </a:r>
            <a:endParaRPr lang="en-US" dirty="0" smtClean="0"/>
          </a:p>
          <a:p>
            <a:r>
              <a:rPr lang="en-US" dirty="0" smtClean="0"/>
              <a:t>and Objects</a:t>
            </a:r>
            <a:endParaRPr lang="en-US" dirty="0"/>
          </a:p>
        </p:txBody>
      </p:sp>
    </p:spTree>
    <p:extLst>
      <p:ext uri="{BB962C8B-B14F-4D97-AF65-F5344CB8AC3E}">
        <p14:creationId xmlns:p14="http://schemas.microsoft.com/office/powerpoint/2010/main" val="3434323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DOM?</a:t>
            </a:r>
            <a:endParaRPr lang="en-US" dirty="0"/>
          </a:p>
        </p:txBody>
      </p:sp>
      <p:sp>
        <p:nvSpPr>
          <p:cNvPr id="3" name="Content Placeholder 2"/>
          <p:cNvSpPr>
            <a:spLocks noGrp="1"/>
          </p:cNvSpPr>
          <p:nvPr>
            <p:ph idx="1"/>
          </p:nvPr>
        </p:nvSpPr>
        <p:spPr/>
        <p:txBody>
          <a:bodyPr/>
          <a:lstStyle/>
          <a:p>
            <a:pPr marL="114300" indent="0">
              <a:buNone/>
            </a:pPr>
            <a:r>
              <a:rPr lang="en-US" dirty="0" smtClean="0"/>
              <a:t>DOM stands for </a:t>
            </a:r>
            <a:r>
              <a:rPr lang="en-US" dirty="0" smtClean="0">
                <a:solidFill>
                  <a:srgbClr val="FF0000"/>
                </a:solidFill>
              </a:rPr>
              <a:t>D</a:t>
            </a:r>
            <a:r>
              <a:rPr lang="en-US" dirty="0" smtClean="0"/>
              <a:t>ocument </a:t>
            </a:r>
            <a:r>
              <a:rPr lang="en-US" dirty="0" smtClean="0">
                <a:solidFill>
                  <a:srgbClr val="FF0000"/>
                </a:solidFill>
              </a:rPr>
              <a:t>O</a:t>
            </a:r>
            <a:r>
              <a:rPr lang="en-US" dirty="0" smtClean="0"/>
              <a:t>bject </a:t>
            </a:r>
            <a:r>
              <a:rPr lang="en-US" dirty="0" smtClean="0">
                <a:solidFill>
                  <a:srgbClr val="FF0000"/>
                </a:solidFill>
              </a:rPr>
              <a:t>M</a:t>
            </a:r>
            <a:r>
              <a:rPr lang="en-US" dirty="0" smtClean="0"/>
              <a:t>odel. </a:t>
            </a:r>
          </a:p>
          <a:p>
            <a:pPr marL="114300" indent="0">
              <a:buNone/>
            </a:pPr>
            <a:endParaRPr lang="en-US" dirty="0"/>
          </a:p>
          <a:p>
            <a:pPr marL="114300" indent="0">
              <a:buNone/>
            </a:pPr>
            <a:r>
              <a:rPr lang="en-US" dirty="0" smtClean="0"/>
              <a:t>The Document Object Model is the order in which objects appear on a layout.  Obviously it can be much more complicated, but this is a general structure for our purposes</a:t>
            </a:r>
            <a:endParaRPr lang="en-US" dirty="0"/>
          </a:p>
        </p:txBody>
      </p:sp>
      <p:pic>
        <p:nvPicPr>
          <p:cNvPr id="4" name="Picture 6" descr="C:\Users\Stephen\Downloads\Untitl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733800"/>
            <a:ext cx="3733800" cy="261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760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DOM Manipulation?</a:t>
            </a:r>
            <a:endParaRPr lang="en-US" dirty="0"/>
          </a:p>
        </p:txBody>
      </p:sp>
      <p:sp>
        <p:nvSpPr>
          <p:cNvPr id="9" name="Content Placeholder 2"/>
          <p:cNvSpPr>
            <a:spLocks noGrp="1"/>
          </p:cNvSpPr>
          <p:nvPr>
            <p:ph idx="1"/>
          </p:nvPr>
        </p:nvSpPr>
        <p:spPr>
          <a:xfrm>
            <a:off x="457200" y="1600200"/>
            <a:ext cx="7620000" cy="4800600"/>
          </a:xfrm>
        </p:spPr>
        <p:txBody>
          <a:bodyPr/>
          <a:lstStyle/>
          <a:p>
            <a:pPr marL="114300" indent="0">
              <a:buNone/>
            </a:pPr>
            <a:r>
              <a:rPr lang="en-US" dirty="0" smtClean="0"/>
              <a:t>This boils down to one basic idea, that the DOM can be changed with JavaScript.</a:t>
            </a:r>
          </a:p>
          <a:p>
            <a:pPr marL="114300" indent="0">
              <a:buNone/>
            </a:pPr>
            <a:endParaRPr lang="en-US" dirty="0" smtClean="0"/>
          </a:p>
          <a:p>
            <a:pPr marL="114300" indent="0">
              <a:buNone/>
            </a:pPr>
            <a:r>
              <a:rPr lang="en-US" dirty="0" smtClean="0"/>
              <a:t>You can add to it using </a:t>
            </a:r>
            <a:r>
              <a:rPr lang="en-US" dirty="0" smtClean="0">
                <a:solidFill>
                  <a:srgbClr val="00B0F0"/>
                </a:solidFill>
              </a:rPr>
              <a:t>createElement</a:t>
            </a:r>
            <a:r>
              <a:rPr lang="en-US" dirty="0" smtClean="0"/>
              <a:t> and append to any existing element</a:t>
            </a:r>
            <a:endParaRPr lang="en-US" dirty="0" smtClean="0">
              <a:solidFill>
                <a:srgbClr val="00B0F0"/>
              </a:solidFill>
            </a:endParaRPr>
          </a:p>
          <a:p>
            <a:pPr marL="114300" indent="0">
              <a:buNone/>
            </a:pPr>
            <a:endParaRPr lang="en-US" dirty="0"/>
          </a:p>
          <a:p>
            <a:pPr marL="114300" indent="0">
              <a:buNone/>
            </a:pPr>
            <a:r>
              <a:rPr lang="en-US" dirty="0" smtClean="0"/>
              <a:t>You can remove items by using </a:t>
            </a:r>
            <a:r>
              <a:rPr lang="en-US" dirty="0" smtClean="0">
                <a:solidFill>
                  <a:srgbClr val="00B0F0"/>
                </a:solidFill>
              </a:rPr>
              <a:t>removeChild</a:t>
            </a:r>
            <a:r>
              <a:rPr lang="en-US" dirty="0" smtClean="0"/>
              <a:t> (even default ones)</a:t>
            </a:r>
            <a:endParaRPr lang="en-US" dirty="0"/>
          </a:p>
          <a:p>
            <a:pPr marL="114300" indent="0">
              <a:buNone/>
            </a:pPr>
            <a:endParaRPr lang="en-US" dirty="0" smtClean="0"/>
          </a:p>
          <a:p>
            <a:pPr marL="114300" indent="0">
              <a:buNone/>
            </a:pPr>
            <a:r>
              <a:rPr lang="en-US" dirty="0" smtClean="0"/>
              <a:t>You can clone elements, reorder elements, basically reorganize the DOM in any way you see fit and for whatever reason you might wish.</a:t>
            </a:r>
          </a:p>
        </p:txBody>
      </p:sp>
    </p:spTree>
    <p:extLst>
      <p:ext uri="{BB962C8B-B14F-4D97-AF65-F5344CB8AC3E}">
        <p14:creationId xmlns:p14="http://schemas.microsoft.com/office/powerpoint/2010/main" val="2616138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05001"/>
            <a:ext cx="7543800" cy="1981199"/>
          </a:xfrm>
        </p:spPr>
        <p:txBody>
          <a:bodyPr/>
          <a:lstStyle/>
          <a:p>
            <a:r>
              <a:rPr lang="en-US" sz="3200" dirty="0" smtClean="0"/>
              <a:t>So again,</a:t>
            </a:r>
            <a:r>
              <a:rPr lang="en-US" dirty="0" smtClean="0"/>
              <a:t/>
            </a:r>
            <a:br>
              <a:rPr lang="en-US" dirty="0" smtClean="0"/>
            </a:br>
            <a:r>
              <a:rPr lang="en-US" dirty="0" smtClean="0"/>
              <a:t>Let’s Look at Code!</a:t>
            </a:r>
            <a:endParaRPr lang="en-US" dirty="0"/>
          </a:p>
        </p:txBody>
      </p:sp>
    </p:spTree>
    <p:extLst>
      <p:ext uri="{BB962C8B-B14F-4D97-AF65-F5344CB8AC3E}">
        <p14:creationId xmlns:p14="http://schemas.microsoft.com/office/powerpoint/2010/main" val="1089309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Elements</a:t>
            </a:r>
          </a:p>
        </p:txBody>
      </p:sp>
      <p:sp>
        <p:nvSpPr>
          <p:cNvPr id="9" name="Content Placeholder 2"/>
          <p:cNvSpPr>
            <a:spLocks noGrp="1"/>
          </p:cNvSpPr>
          <p:nvPr>
            <p:ph idx="1"/>
          </p:nvPr>
        </p:nvSpPr>
        <p:spPr>
          <a:xfrm>
            <a:off x="457200" y="1600200"/>
            <a:ext cx="7620000" cy="4800600"/>
          </a:xfrm>
        </p:spPr>
        <p:txBody>
          <a:bodyPr>
            <a:normAutofit fontScale="92500" lnSpcReduction="10000"/>
          </a:bodyPr>
          <a:lstStyle/>
          <a:p>
            <a:pPr marL="114300" indent="0">
              <a:buNone/>
            </a:pPr>
            <a:r>
              <a:rPr lang="en-US" dirty="0" smtClean="0"/>
              <a:t>It’s easy to create elements, all you need to do is something like this in JavaScript:</a:t>
            </a:r>
          </a:p>
          <a:p>
            <a:pPr marL="114300" indent="0">
              <a:buNone/>
            </a:pPr>
            <a:endParaRPr lang="en-US" dirty="0"/>
          </a:p>
          <a:p>
            <a:pPr marL="114300" indent="0">
              <a:buNone/>
            </a:pPr>
            <a:r>
              <a:rPr lang="en-US" sz="1800" dirty="0" smtClean="0">
                <a:latin typeface="Consolas" panose="020B0609020204030204" pitchFamily="49" charset="0"/>
              </a:rPr>
              <a:t>document.createElement(</a:t>
            </a:r>
            <a:r>
              <a:rPr lang="en-US" sz="1800" dirty="0" smtClean="0">
                <a:solidFill>
                  <a:srgbClr val="0070C0"/>
                </a:solidFill>
                <a:latin typeface="Consolas" panose="020B0609020204030204" pitchFamily="49" charset="0"/>
              </a:rPr>
              <a:t>“theFifth”</a:t>
            </a:r>
            <a:r>
              <a:rPr lang="en-US" sz="1800" dirty="0" smtClean="0">
                <a:latin typeface="Consolas" panose="020B0609020204030204" pitchFamily="49" charset="0"/>
              </a:rPr>
              <a:t>);</a:t>
            </a:r>
          </a:p>
          <a:p>
            <a:pPr marL="114300" indent="0">
              <a:buNone/>
            </a:pPr>
            <a:endParaRPr lang="en-US" dirty="0"/>
          </a:p>
          <a:p>
            <a:pPr marL="114300" indent="0">
              <a:buNone/>
            </a:pPr>
            <a:r>
              <a:rPr lang="en-US" dirty="0" smtClean="0"/>
              <a:t>However, </a:t>
            </a:r>
            <a:r>
              <a:rPr lang="en-US" sz="1800" dirty="0" smtClean="0">
                <a:solidFill>
                  <a:srgbClr val="0070C0"/>
                </a:solidFill>
                <a:latin typeface="Consolas" panose="020B0609020204030204" pitchFamily="49" charset="0"/>
              </a:rPr>
              <a:t>“theFifth”</a:t>
            </a:r>
            <a:r>
              <a:rPr lang="en-US" dirty="0" smtClean="0"/>
              <a:t> element does not exist on our layout, we need to add it somewhere</a:t>
            </a:r>
            <a:endParaRPr lang="en-US" dirty="0"/>
          </a:p>
          <a:p>
            <a:pPr marL="114300" indent="0">
              <a:buNone/>
            </a:pPr>
            <a:endParaRPr lang="en-US" dirty="0" smtClean="0"/>
          </a:p>
          <a:p>
            <a:pPr marL="114300" indent="0" fontAlgn="base">
              <a:buNone/>
            </a:pPr>
            <a:r>
              <a:rPr lang="en-US" sz="1700" dirty="0">
                <a:solidFill>
                  <a:srgbClr val="000000"/>
                </a:solidFill>
                <a:latin typeface="Consolas"/>
              </a:rPr>
              <a:t>    &lt;script&gt;</a:t>
            </a:r>
          </a:p>
          <a:p>
            <a:pPr marL="114300" indent="0" fontAlgn="base">
              <a:buNone/>
            </a:pPr>
            <a:r>
              <a:rPr lang="en-US" sz="1700" dirty="0">
                <a:solidFill>
                  <a:srgbClr val="000000"/>
                </a:solidFill>
                <a:latin typeface="Consolas"/>
              </a:rPr>
              <a:t>        </a:t>
            </a:r>
            <a:r>
              <a:rPr lang="en-US" sz="1700" dirty="0">
                <a:solidFill>
                  <a:srgbClr val="00B0F0"/>
                </a:solidFill>
                <a:latin typeface="Consolas"/>
              </a:rPr>
              <a:t>var</a:t>
            </a:r>
            <a:r>
              <a:rPr lang="en-US" sz="1700" dirty="0">
                <a:solidFill>
                  <a:srgbClr val="000000"/>
                </a:solidFill>
                <a:latin typeface="Consolas"/>
              </a:rPr>
              <a:t> </a:t>
            </a:r>
            <a:r>
              <a:rPr lang="en-US" sz="1700" dirty="0" smtClean="0">
                <a:solidFill>
                  <a:srgbClr val="000000"/>
                </a:solidFill>
                <a:latin typeface="Consolas"/>
              </a:rPr>
              <a:t>newElement </a:t>
            </a:r>
            <a:r>
              <a:rPr lang="en-US" sz="1700" dirty="0">
                <a:solidFill>
                  <a:srgbClr val="000000"/>
                </a:solidFill>
                <a:latin typeface="Consolas"/>
              </a:rPr>
              <a:t>= document.createElement</a:t>
            </a:r>
            <a:r>
              <a:rPr lang="en-US" sz="1700" dirty="0" smtClean="0">
                <a:solidFill>
                  <a:srgbClr val="000000"/>
                </a:solidFill>
                <a:latin typeface="Consolas"/>
              </a:rPr>
              <a:t>(</a:t>
            </a:r>
            <a:r>
              <a:rPr lang="en-US" sz="1700" dirty="0" smtClean="0">
                <a:solidFill>
                  <a:srgbClr val="0070C0"/>
                </a:solidFill>
                <a:latin typeface="Consolas"/>
              </a:rPr>
              <a:t>“theFifth”</a:t>
            </a:r>
            <a:r>
              <a:rPr lang="en-US" sz="1700" dirty="0" smtClean="0">
                <a:solidFill>
                  <a:srgbClr val="000000"/>
                </a:solidFill>
                <a:latin typeface="Consolas"/>
              </a:rPr>
              <a:t>);</a:t>
            </a:r>
            <a:endParaRPr lang="en-US" sz="1700" dirty="0">
              <a:solidFill>
                <a:srgbClr val="000000"/>
              </a:solidFill>
              <a:latin typeface="Consolas"/>
            </a:endParaRPr>
          </a:p>
          <a:p>
            <a:pPr marL="114300" indent="0" fontAlgn="base">
              <a:buNone/>
            </a:pPr>
            <a:r>
              <a:rPr lang="en-US" sz="1700" dirty="0">
                <a:solidFill>
                  <a:srgbClr val="000000"/>
                </a:solidFill>
                <a:latin typeface="Consolas"/>
              </a:rPr>
              <a:t>        newElement.textContent = </a:t>
            </a:r>
            <a:r>
              <a:rPr lang="en-US" sz="1700" dirty="0" smtClean="0">
                <a:solidFill>
                  <a:srgbClr val="0070C0"/>
                </a:solidFill>
                <a:latin typeface="Consolas"/>
              </a:rPr>
              <a:t>“My name is a pun”</a:t>
            </a:r>
            <a:r>
              <a:rPr lang="en-US" sz="1700" dirty="0" smtClean="0">
                <a:latin typeface="Consolas"/>
              </a:rPr>
              <a:t>;</a:t>
            </a:r>
            <a:endParaRPr lang="en-US" sz="1700" dirty="0">
              <a:latin typeface="Consolas"/>
            </a:endParaRPr>
          </a:p>
          <a:p>
            <a:pPr marL="114300" indent="0" fontAlgn="base">
              <a:buNone/>
            </a:pPr>
            <a:r>
              <a:rPr lang="en-US" sz="1700" dirty="0">
                <a:solidFill>
                  <a:srgbClr val="000000"/>
                </a:solidFill>
                <a:latin typeface="Consolas"/>
              </a:rPr>
              <a:t> </a:t>
            </a:r>
          </a:p>
          <a:p>
            <a:pPr marL="114300" indent="0" fontAlgn="base">
              <a:buNone/>
            </a:pPr>
            <a:r>
              <a:rPr lang="en-US" sz="1700" dirty="0">
                <a:solidFill>
                  <a:srgbClr val="000000"/>
                </a:solidFill>
                <a:latin typeface="Consolas"/>
              </a:rPr>
              <a:t>        document.body.appendChild(newElement);</a:t>
            </a:r>
          </a:p>
          <a:p>
            <a:pPr marL="114300" indent="0" fontAlgn="base">
              <a:buNone/>
            </a:pPr>
            <a:r>
              <a:rPr lang="en-US" sz="1700" dirty="0">
                <a:solidFill>
                  <a:srgbClr val="000000"/>
                </a:solidFill>
                <a:latin typeface="Consolas"/>
              </a:rPr>
              <a:t>    &lt;/script</a:t>
            </a:r>
            <a:r>
              <a:rPr lang="en-US" sz="1700" dirty="0" smtClean="0">
                <a:solidFill>
                  <a:srgbClr val="000000"/>
                </a:solidFill>
                <a:latin typeface="Consolas"/>
              </a:rPr>
              <a:t>&gt;</a:t>
            </a:r>
          </a:p>
          <a:p>
            <a:pPr marL="114300" indent="0" fontAlgn="base">
              <a:buNone/>
            </a:pPr>
            <a:endParaRPr lang="en-US" sz="1700" dirty="0" smtClean="0">
              <a:solidFill>
                <a:srgbClr val="000000"/>
              </a:solidFill>
              <a:latin typeface="Consolas"/>
            </a:endParaRPr>
          </a:p>
          <a:p>
            <a:pPr marL="114300" indent="0">
              <a:buNone/>
            </a:pPr>
            <a:r>
              <a:rPr lang="en-US" dirty="0" smtClean="0"/>
              <a:t>This places our new element at the bottom of the Body element.</a:t>
            </a:r>
          </a:p>
        </p:txBody>
      </p:sp>
    </p:spTree>
    <p:extLst>
      <p:ext uri="{BB962C8B-B14F-4D97-AF65-F5344CB8AC3E}">
        <p14:creationId xmlns:p14="http://schemas.microsoft.com/office/powerpoint/2010/main" val="2488657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how that looks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609" y="1600200"/>
            <a:ext cx="6187181" cy="4800600"/>
          </a:xfrm>
        </p:spPr>
      </p:pic>
    </p:spTree>
    <p:extLst>
      <p:ext uri="{BB962C8B-B14F-4D97-AF65-F5344CB8AC3E}">
        <p14:creationId xmlns:p14="http://schemas.microsoft.com/office/powerpoint/2010/main" val="225498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a:t>
            </a:r>
            <a:endParaRPr lang="en-US" dirty="0"/>
          </a:p>
        </p:txBody>
      </p:sp>
      <p:sp>
        <p:nvSpPr>
          <p:cNvPr id="9" name="Content Placeholder 2"/>
          <p:cNvSpPr>
            <a:spLocks noGrp="1"/>
          </p:cNvSpPr>
          <p:nvPr>
            <p:ph idx="1"/>
          </p:nvPr>
        </p:nvSpPr>
        <p:spPr>
          <a:xfrm>
            <a:off x="457200" y="1600200"/>
            <a:ext cx="7620000" cy="4800600"/>
          </a:xfrm>
        </p:spPr>
        <p:txBody>
          <a:bodyPr>
            <a:normAutofit fontScale="92500"/>
          </a:bodyPr>
          <a:lstStyle/>
          <a:p>
            <a:pPr marL="114300" indent="0">
              <a:buNone/>
            </a:pPr>
            <a:r>
              <a:rPr lang="en-US" dirty="0" smtClean="0"/>
              <a:t>Just as it is easy to add elements, it’s just as easy to remove them.  To remove </a:t>
            </a:r>
            <a:r>
              <a:rPr lang="en-US" sz="1800" dirty="0">
                <a:solidFill>
                  <a:srgbClr val="0070C0"/>
                </a:solidFill>
                <a:latin typeface="Consolas" panose="020B0609020204030204" pitchFamily="49" charset="0"/>
              </a:rPr>
              <a:t>“theFifth”</a:t>
            </a:r>
            <a:r>
              <a:rPr lang="en-US" dirty="0" smtClean="0"/>
              <a:t> we simply need to do the following</a:t>
            </a:r>
          </a:p>
          <a:p>
            <a:pPr marL="114300" indent="0">
              <a:buNone/>
            </a:pPr>
            <a:endParaRPr lang="en-US" dirty="0"/>
          </a:p>
          <a:p>
            <a:pPr marL="114300" indent="0">
              <a:buNone/>
            </a:pPr>
            <a:r>
              <a:rPr lang="en-US" sz="1800" dirty="0">
                <a:latin typeface="Consolas" panose="020B0609020204030204" pitchFamily="49" charset="0"/>
              </a:rPr>
              <a:t>document.body.removeChild(newElement</a:t>
            </a:r>
            <a:r>
              <a:rPr lang="en-US" sz="1800" dirty="0" smtClean="0">
                <a:latin typeface="Consolas" panose="020B0609020204030204" pitchFamily="49" charset="0"/>
              </a:rPr>
              <a:t>);</a:t>
            </a:r>
          </a:p>
          <a:p>
            <a:pPr marL="114300" indent="0">
              <a:buNone/>
            </a:pPr>
            <a:endParaRPr lang="en-US" dirty="0" smtClean="0"/>
          </a:p>
          <a:p>
            <a:pPr marL="114300" indent="0">
              <a:buNone/>
            </a:pPr>
            <a:r>
              <a:rPr lang="en-US" dirty="0" smtClean="0"/>
              <a:t>You may notice that we used the variable name from our create element script rather than the element name, this is something worth remembering.  </a:t>
            </a:r>
          </a:p>
          <a:p>
            <a:pPr marL="114300" indent="0">
              <a:buNone/>
            </a:pPr>
            <a:endParaRPr lang="en-US" dirty="0"/>
          </a:p>
          <a:p>
            <a:pPr marL="114300" indent="0">
              <a:buNone/>
            </a:pPr>
            <a:r>
              <a:rPr lang="en-US" dirty="0" smtClean="0"/>
              <a:t>Again, you can use this to remove objects that are native to the layout such as h1 etc.  </a:t>
            </a:r>
          </a:p>
          <a:p>
            <a:pPr marL="114300" indent="0">
              <a:buNone/>
            </a:pPr>
            <a:endParaRPr lang="en-US" dirty="0"/>
          </a:p>
          <a:p>
            <a:pPr marL="114300" indent="0">
              <a:buNone/>
            </a:pPr>
            <a:r>
              <a:rPr lang="en-US" dirty="0" smtClean="0"/>
              <a:t>By removing an object, it also removes all of it’s children.  For example, removing a &lt;div&gt; element removes everything contained in the &lt;div&gt;.</a:t>
            </a:r>
          </a:p>
        </p:txBody>
      </p:sp>
    </p:spTree>
    <p:extLst>
      <p:ext uri="{BB962C8B-B14F-4D97-AF65-F5344CB8AC3E}">
        <p14:creationId xmlns:p14="http://schemas.microsoft.com/office/powerpoint/2010/main" val="1323799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Elements</a:t>
            </a:r>
            <a:endParaRPr lang="en-US" dirty="0"/>
          </a:p>
        </p:txBody>
      </p:sp>
      <p:sp>
        <p:nvSpPr>
          <p:cNvPr id="9" name="Content Placeholder 2"/>
          <p:cNvSpPr>
            <a:spLocks noGrp="1"/>
          </p:cNvSpPr>
          <p:nvPr>
            <p:ph idx="1"/>
          </p:nvPr>
        </p:nvSpPr>
        <p:spPr>
          <a:xfrm>
            <a:off x="457200" y="1600200"/>
            <a:ext cx="7620000" cy="4800600"/>
          </a:xfrm>
        </p:spPr>
        <p:txBody>
          <a:bodyPr>
            <a:normAutofit fontScale="77500" lnSpcReduction="20000"/>
          </a:bodyPr>
          <a:lstStyle/>
          <a:p>
            <a:pPr marL="114300" indent="0">
              <a:buNone/>
            </a:pPr>
            <a:r>
              <a:rPr lang="en-US" sz="2300" dirty="0" smtClean="0"/>
              <a:t>What if we wanted to clone an element?  This is a bit more complicated, but not by much.  It requires a little extra explanation.  Let’s start by looking at this code:</a:t>
            </a:r>
          </a:p>
          <a:p>
            <a:pPr marL="114300" indent="0">
              <a:buNone/>
            </a:pPr>
            <a:endParaRPr lang="en-US" dirty="0"/>
          </a:p>
          <a:p>
            <a:pPr marL="114300" indent="0" fontAlgn="base">
              <a:buNone/>
            </a:pPr>
            <a:r>
              <a:rPr lang="en-US" sz="2300" dirty="0"/>
              <a:t> </a:t>
            </a:r>
            <a:r>
              <a:rPr lang="en-US" sz="2300" dirty="0" smtClean="0"/>
              <a:t>&lt;</a:t>
            </a:r>
            <a:r>
              <a:rPr lang="en-US" sz="2300" dirty="0"/>
              <a:t>div id=</a:t>
            </a:r>
            <a:r>
              <a:rPr lang="en-US" sz="2300" dirty="0">
                <a:solidFill>
                  <a:srgbClr val="0070C0"/>
                </a:solidFill>
              </a:rPr>
              <a:t>"footer"</a:t>
            </a:r>
            <a:r>
              <a:rPr lang="en-US" sz="2300" dirty="0"/>
              <a:t>&gt;</a:t>
            </a:r>
          </a:p>
          <a:p>
            <a:pPr marL="114300" indent="0" fontAlgn="base">
              <a:buNone/>
            </a:pPr>
            <a:r>
              <a:rPr lang="en-US" sz="2300" dirty="0"/>
              <a:t>        &lt;div class=</a:t>
            </a:r>
            <a:r>
              <a:rPr lang="en-US" sz="2300" dirty="0">
                <a:solidFill>
                  <a:srgbClr val="0070C0"/>
                </a:solidFill>
              </a:rPr>
              <a:t>"share"</a:t>
            </a:r>
            <a:r>
              <a:rPr lang="en-US" sz="2300" dirty="0"/>
              <a:t>&gt;</a:t>
            </a:r>
          </a:p>
          <a:p>
            <a:pPr marL="114300" indent="0" fontAlgn="base">
              <a:buNone/>
            </a:pPr>
            <a:r>
              <a:rPr lang="en-US" sz="2300" dirty="0"/>
              <a:t>            &lt;p&gt;Something&lt;/p&gt;</a:t>
            </a:r>
          </a:p>
          <a:p>
            <a:pPr marL="114300" indent="0" fontAlgn="base">
              <a:buNone/>
            </a:pPr>
            <a:r>
              <a:rPr lang="en-US" sz="2300" dirty="0"/>
              <a:t>            &lt;img alt=</a:t>
            </a:r>
            <a:r>
              <a:rPr lang="en-US" sz="2300" dirty="0">
                <a:solidFill>
                  <a:srgbClr val="0070C0"/>
                </a:solidFill>
              </a:rPr>
              <a:t>"#"</a:t>
            </a:r>
            <a:r>
              <a:rPr lang="en-US" sz="2300" dirty="0"/>
              <a:t> src=</a:t>
            </a:r>
            <a:r>
              <a:rPr lang="en-US" sz="2300" dirty="0">
                <a:solidFill>
                  <a:srgbClr val="0070C0"/>
                </a:solidFill>
              </a:rPr>
              <a:t>"blah.png"</a:t>
            </a:r>
            <a:r>
              <a:rPr lang="en-US" sz="2300" dirty="0"/>
              <a:t>/&gt;</a:t>
            </a:r>
          </a:p>
          <a:p>
            <a:pPr marL="114300" indent="0" fontAlgn="base">
              <a:buNone/>
            </a:pPr>
            <a:r>
              <a:rPr lang="en-US" sz="2300" dirty="0"/>
              <a:t>        &lt;/div&gt;</a:t>
            </a:r>
          </a:p>
          <a:p>
            <a:pPr marL="114300" indent="0" fontAlgn="base">
              <a:buNone/>
            </a:pPr>
            <a:r>
              <a:rPr lang="en-US" sz="2300" dirty="0"/>
              <a:t> </a:t>
            </a:r>
            <a:r>
              <a:rPr lang="en-US" sz="2300" dirty="0" smtClean="0"/>
              <a:t>&lt;/</a:t>
            </a:r>
            <a:r>
              <a:rPr lang="en-US" sz="2300" dirty="0"/>
              <a:t>div&gt;</a:t>
            </a:r>
          </a:p>
          <a:p>
            <a:pPr marL="114300" indent="0" fontAlgn="base">
              <a:buNone/>
            </a:pPr>
            <a:r>
              <a:rPr lang="en-US" sz="2300" dirty="0"/>
              <a:t> </a:t>
            </a:r>
          </a:p>
          <a:p>
            <a:pPr marL="114300" indent="0" fontAlgn="base">
              <a:buNone/>
            </a:pPr>
            <a:r>
              <a:rPr lang="en-US" sz="2300" dirty="0"/>
              <a:t> &lt;script&gt;</a:t>
            </a:r>
          </a:p>
          <a:p>
            <a:pPr marL="114300" indent="0" fontAlgn="base">
              <a:buNone/>
            </a:pPr>
            <a:r>
              <a:rPr lang="en-US" sz="2300" dirty="0"/>
              <a:t>        </a:t>
            </a:r>
            <a:r>
              <a:rPr lang="en-US" sz="2300" dirty="0">
                <a:solidFill>
                  <a:srgbClr val="00B0F0"/>
                </a:solidFill>
              </a:rPr>
              <a:t>var</a:t>
            </a:r>
            <a:r>
              <a:rPr lang="en-US" sz="2300" dirty="0"/>
              <a:t> share = document.querySelector(</a:t>
            </a:r>
            <a:r>
              <a:rPr lang="en-US" sz="2300" dirty="0">
                <a:solidFill>
                  <a:srgbClr val="0070C0"/>
                </a:solidFill>
              </a:rPr>
              <a:t>".share"</a:t>
            </a:r>
            <a:r>
              <a:rPr lang="en-US" sz="2300" dirty="0"/>
              <a:t>);</a:t>
            </a:r>
          </a:p>
          <a:p>
            <a:pPr marL="114300" indent="0" fontAlgn="base">
              <a:buNone/>
            </a:pPr>
            <a:r>
              <a:rPr lang="en-US" sz="2300" dirty="0"/>
              <a:t>        </a:t>
            </a:r>
            <a:r>
              <a:rPr lang="en-US" sz="2300" dirty="0">
                <a:solidFill>
                  <a:srgbClr val="00B0F0"/>
                </a:solidFill>
              </a:rPr>
              <a:t>var</a:t>
            </a:r>
            <a:r>
              <a:rPr lang="en-US" sz="2300" dirty="0"/>
              <a:t> shareClone = share.cloneNode(</a:t>
            </a:r>
            <a:r>
              <a:rPr lang="en-US" sz="2300" dirty="0">
                <a:solidFill>
                  <a:srgbClr val="00B0F0"/>
                </a:solidFill>
              </a:rPr>
              <a:t>false</a:t>
            </a:r>
            <a:r>
              <a:rPr lang="en-US" sz="2300" dirty="0" smtClean="0"/>
              <a:t>);  </a:t>
            </a:r>
            <a:r>
              <a:rPr lang="en-US" sz="2300" dirty="0" smtClean="0">
                <a:solidFill>
                  <a:srgbClr val="92D050"/>
                </a:solidFill>
              </a:rPr>
              <a:t>// False means only clone this</a:t>
            </a:r>
            <a:endParaRPr lang="en-US" sz="2300" dirty="0">
              <a:solidFill>
                <a:srgbClr val="92D050"/>
              </a:solidFill>
            </a:endParaRPr>
          </a:p>
          <a:p>
            <a:pPr marL="114300" indent="0" fontAlgn="base">
              <a:buNone/>
            </a:pPr>
            <a:r>
              <a:rPr lang="en-US" sz="2300" dirty="0"/>
              <a:t> </a:t>
            </a:r>
          </a:p>
          <a:p>
            <a:pPr marL="114300" indent="0" fontAlgn="base">
              <a:buNone/>
            </a:pPr>
            <a:r>
              <a:rPr lang="en-US" sz="2300" dirty="0"/>
              <a:t>        document.querySelector(</a:t>
            </a:r>
            <a:r>
              <a:rPr lang="en-US" sz="2300" dirty="0">
                <a:solidFill>
                  <a:srgbClr val="0070C0"/>
                </a:solidFill>
              </a:rPr>
              <a:t>"#footer"</a:t>
            </a:r>
            <a:r>
              <a:rPr lang="en-US" sz="2300" dirty="0"/>
              <a:t>).appendChild(shareClone);</a:t>
            </a:r>
          </a:p>
          <a:p>
            <a:pPr marL="114300" indent="0" fontAlgn="base">
              <a:buNone/>
            </a:pPr>
            <a:r>
              <a:rPr lang="en-US" sz="2300" dirty="0"/>
              <a:t> &lt;/script</a:t>
            </a:r>
            <a:r>
              <a:rPr lang="en-US" sz="2300" dirty="0" smtClean="0"/>
              <a:t>&gt;</a:t>
            </a:r>
            <a:endParaRPr lang="en-US" sz="2300" dirty="0"/>
          </a:p>
        </p:txBody>
      </p:sp>
    </p:spTree>
    <p:extLst>
      <p:ext uri="{BB962C8B-B14F-4D97-AF65-F5344CB8AC3E}">
        <p14:creationId xmlns:p14="http://schemas.microsoft.com/office/powerpoint/2010/main" val="2432986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Elements Ctd</a:t>
            </a:r>
            <a:endParaRPr lang="en-US" dirty="0"/>
          </a:p>
        </p:txBody>
      </p:sp>
      <p:sp>
        <p:nvSpPr>
          <p:cNvPr id="9" name="Content Placeholder 2"/>
          <p:cNvSpPr>
            <a:spLocks noGrp="1"/>
          </p:cNvSpPr>
          <p:nvPr>
            <p:ph idx="1"/>
          </p:nvPr>
        </p:nvSpPr>
        <p:spPr>
          <a:xfrm>
            <a:off x="457200" y="1600200"/>
            <a:ext cx="7620000" cy="4800600"/>
          </a:xfrm>
        </p:spPr>
        <p:txBody>
          <a:bodyPr>
            <a:normAutofit fontScale="92500" lnSpcReduction="20000"/>
          </a:bodyPr>
          <a:lstStyle/>
          <a:p>
            <a:pPr marL="114300" indent="0">
              <a:buNone/>
            </a:pPr>
            <a:r>
              <a:rPr lang="en-US" sz="2300" dirty="0" smtClean="0"/>
              <a:t>It should look something like this if done correctly.  Note, these changes don’t modify the original code.</a:t>
            </a:r>
          </a:p>
          <a:p>
            <a:pPr marL="114300" indent="0">
              <a:buNone/>
            </a:pPr>
            <a:endParaRPr lang="en-US" dirty="0"/>
          </a:p>
          <a:p>
            <a:pPr marL="114300" indent="0" fontAlgn="base">
              <a:buNone/>
            </a:pPr>
            <a:r>
              <a:rPr lang="en-US" sz="2300" dirty="0"/>
              <a:t> </a:t>
            </a:r>
            <a:r>
              <a:rPr lang="en-US" sz="2300" dirty="0" smtClean="0"/>
              <a:t>&lt;</a:t>
            </a:r>
            <a:r>
              <a:rPr lang="en-US" sz="2300" dirty="0"/>
              <a:t>div id=</a:t>
            </a:r>
            <a:r>
              <a:rPr lang="en-US" sz="2300" dirty="0">
                <a:solidFill>
                  <a:srgbClr val="0070C0"/>
                </a:solidFill>
              </a:rPr>
              <a:t>"footer"</a:t>
            </a:r>
            <a:r>
              <a:rPr lang="en-US" sz="2300" dirty="0"/>
              <a:t>&gt;</a:t>
            </a:r>
          </a:p>
          <a:p>
            <a:pPr marL="114300" indent="0" fontAlgn="base">
              <a:buNone/>
            </a:pPr>
            <a:r>
              <a:rPr lang="en-US" sz="2300" dirty="0"/>
              <a:t>        &lt;div class=</a:t>
            </a:r>
            <a:r>
              <a:rPr lang="en-US" sz="2300" dirty="0">
                <a:solidFill>
                  <a:srgbClr val="0070C0"/>
                </a:solidFill>
              </a:rPr>
              <a:t>"share"</a:t>
            </a:r>
            <a:r>
              <a:rPr lang="en-US" sz="2300" dirty="0"/>
              <a:t>&gt;</a:t>
            </a:r>
          </a:p>
          <a:p>
            <a:pPr marL="114300" indent="0" fontAlgn="base">
              <a:buNone/>
            </a:pPr>
            <a:r>
              <a:rPr lang="en-US" sz="2300" dirty="0"/>
              <a:t>            &lt;p&gt;Something&lt;/p&gt;</a:t>
            </a:r>
          </a:p>
          <a:p>
            <a:pPr marL="114300" indent="0" fontAlgn="base">
              <a:buNone/>
            </a:pPr>
            <a:r>
              <a:rPr lang="en-US" sz="2300" dirty="0"/>
              <a:t>            &lt;img alt=</a:t>
            </a:r>
            <a:r>
              <a:rPr lang="en-US" sz="2300" dirty="0">
                <a:solidFill>
                  <a:srgbClr val="0070C0"/>
                </a:solidFill>
              </a:rPr>
              <a:t>"#"</a:t>
            </a:r>
            <a:r>
              <a:rPr lang="en-US" sz="2300" dirty="0"/>
              <a:t> src=</a:t>
            </a:r>
            <a:r>
              <a:rPr lang="en-US" sz="2300" dirty="0">
                <a:solidFill>
                  <a:srgbClr val="0070C0"/>
                </a:solidFill>
              </a:rPr>
              <a:t>"blah.png"</a:t>
            </a:r>
            <a:r>
              <a:rPr lang="en-US" sz="2300" dirty="0"/>
              <a:t>/&gt;</a:t>
            </a:r>
          </a:p>
          <a:p>
            <a:pPr marL="114300" indent="0" fontAlgn="base">
              <a:buNone/>
            </a:pPr>
            <a:r>
              <a:rPr lang="en-US" sz="2300" dirty="0"/>
              <a:t>        &lt;/div</a:t>
            </a:r>
            <a:r>
              <a:rPr lang="en-US" sz="2300" dirty="0" smtClean="0"/>
              <a:t>&gt;</a:t>
            </a:r>
          </a:p>
          <a:p>
            <a:pPr marL="114300" indent="0" fontAlgn="base">
              <a:buNone/>
            </a:pPr>
            <a:endParaRPr lang="en-US" sz="2300" dirty="0" smtClean="0"/>
          </a:p>
          <a:p>
            <a:pPr marL="114300" indent="0" fontAlgn="base">
              <a:buNone/>
            </a:pPr>
            <a:r>
              <a:rPr lang="en-US" sz="2300" dirty="0"/>
              <a:t>        &lt;div class=</a:t>
            </a:r>
            <a:r>
              <a:rPr lang="en-US" sz="2300" dirty="0">
                <a:solidFill>
                  <a:srgbClr val="0070C0"/>
                </a:solidFill>
              </a:rPr>
              <a:t>"</a:t>
            </a:r>
            <a:r>
              <a:rPr lang="en-US" sz="2300" dirty="0" smtClean="0">
                <a:solidFill>
                  <a:srgbClr val="0070C0"/>
                </a:solidFill>
              </a:rPr>
              <a:t>shareClone"</a:t>
            </a:r>
            <a:r>
              <a:rPr lang="en-US" sz="2300" dirty="0" smtClean="0"/>
              <a:t>&gt;</a:t>
            </a:r>
            <a:endParaRPr lang="en-US" sz="2300" dirty="0"/>
          </a:p>
          <a:p>
            <a:pPr marL="114300" indent="0" fontAlgn="base">
              <a:buNone/>
            </a:pPr>
            <a:r>
              <a:rPr lang="en-US" sz="2300" dirty="0"/>
              <a:t>            &lt;p&gt;Something&lt;/p&gt;</a:t>
            </a:r>
          </a:p>
          <a:p>
            <a:pPr marL="114300" indent="0" fontAlgn="base">
              <a:buNone/>
            </a:pPr>
            <a:r>
              <a:rPr lang="en-US" sz="2300" dirty="0"/>
              <a:t>            &lt;img alt=</a:t>
            </a:r>
            <a:r>
              <a:rPr lang="en-US" sz="2300" dirty="0">
                <a:solidFill>
                  <a:srgbClr val="0070C0"/>
                </a:solidFill>
              </a:rPr>
              <a:t>"#"</a:t>
            </a:r>
            <a:r>
              <a:rPr lang="en-US" sz="2300" dirty="0"/>
              <a:t> src=</a:t>
            </a:r>
            <a:r>
              <a:rPr lang="en-US" sz="2300" dirty="0">
                <a:solidFill>
                  <a:srgbClr val="0070C0"/>
                </a:solidFill>
              </a:rPr>
              <a:t>"blah.png"</a:t>
            </a:r>
            <a:r>
              <a:rPr lang="en-US" sz="2300" dirty="0"/>
              <a:t>/&gt;</a:t>
            </a:r>
          </a:p>
          <a:p>
            <a:pPr marL="114300" indent="0" fontAlgn="base">
              <a:buNone/>
            </a:pPr>
            <a:r>
              <a:rPr lang="en-US" sz="2300" dirty="0"/>
              <a:t>        &lt;/div</a:t>
            </a:r>
            <a:r>
              <a:rPr lang="en-US" sz="2300" dirty="0" smtClean="0"/>
              <a:t>&gt;</a:t>
            </a:r>
            <a:endParaRPr lang="en-US" sz="2300" dirty="0"/>
          </a:p>
          <a:p>
            <a:pPr marL="114300" indent="0" fontAlgn="base">
              <a:buNone/>
            </a:pPr>
            <a:r>
              <a:rPr lang="en-US" sz="2300" dirty="0"/>
              <a:t> </a:t>
            </a:r>
            <a:r>
              <a:rPr lang="en-US" sz="2300" dirty="0" smtClean="0"/>
              <a:t>&lt;/</a:t>
            </a:r>
            <a:r>
              <a:rPr lang="en-US" sz="2300" dirty="0"/>
              <a:t>div</a:t>
            </a:r>
            <a:r>
              <a:rPr lang="en-US" sz="2300" dirty="0" smtClean="0"/>
              <a:t>&gt;</a:t>
            </a:r>
            <a:endParaRPr lang="en-US" sz="2300" dirty="0"/>
          </a:p>
        </p:txBody>
      </p:sp>
    </p:spTree>
    <p:extLst>
      <p:ext uri="{BB962C8B-B14F-4D97-AF65-F5344CB8AC3E}">
        <p14:creationId xmlns:p14="http://schemas.microsoft.com/office/powerpoint/2010/main" val="450098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AppendChild</a:t>
            </a:r>
            <a:endParaRPr lang="en-US" dirty="0"/>
          </a:p>
        </p:txBody>
      </p:sp>
      <p:sp>
        <p:nvSpPr>
          <p:cNvPr id="9" name="Content Placeholder 2"/>
          <p:cNvSpPr>
            <a:spLocks noGrp="1"/>
          </p:cNvSpPr>
          <p:nvPr>
            <p:ph idx="1"/>
          </p:nvPr>
        </p:nvSpPr>
        <p:spPr>
          <a:xfrm>
            <a:off x="457200" y="1600200"/>
            <a:ext cx="7620000" cy="4800600"/>
          </a:xfrm>
        </p:spPr>
        <p:txBody>
          <a:bodyPr>
            <a:normAutofit fontScale="77500" lnSpcReduction="20000"/>
          </a:bodyPr>
          <a:lstStyle/>
          <a:p>
            <a:pPr marL="114300" indent="0">
              <a:buNone/>
            </a:pPr>
            <a:r>
              <a:rPr lang="en-US" sz="2300" dirty="0" smtClean="0"/>
              <a:t>Looking at this code again, we notice that the cloned element was added, or appended, to the footer using </a:t>
            </a:r>
            <a:r>
              <a:rPr lang="en-US" sz="1800" dirty="0" err="1" smtClean="0">
                <a:solidFill>
                  <a:srgbClr val="00B0F0"/>
                </a:solidFill>
                <a:latin typeface="Consolas" panose="020B0609020204030204" pitchFamily="49" charset="0"/>
              </a:rPr>
              <a:t>appendChild</a:t>
            </a:r>
            <a:r>
              <a:rPr lang="en-US" sz="2300" dirty="0" smtClean="0"/>
              <a:t>.  </a:t>
            </a:r>
            <a:r>
              <a:rPr lang="en-US" sz="2300" dirty="0" smtClean="0"/>
              <a:t>Its uses are not limited to cloning, but otherwise is pretty self explanatory.</a:t>
            </a:r>
            <a:endParaRPr lang="en-US" sz="2300" dirty="0" smtClean="0"/>
          </a:p>
          <a:p>
            <a:pPr marL="114300" indent="0">
              <a:buNone/>
            </a:pPr>
            <a:endParaRPr lang="en-US" dirty="0"/>
          </a:p>
          <a:p>
            <a:pPr marL="114300" indent="0" fontAlgn="base">
              <a:buNone/>
            </a:pPr>
            <a:r>
              <a:rPr lang="en-US" sz="2300" dirty="0"/>
              <a:t> </a:t>
            </a:r>
            <a:r>
              <a:rPr lang="en-US" sz="2300" dirty="0" smtClean="0"/>
              <a:t>&lt;</a:t>
            </a:r>
            <a:r>
              <a:rPr lang="en-US" sz="2300" dirty="0"/>
              <a:t>div id=</a:t>
            </a:r>
            <a:r>
              <a:rPr lang="en-US" sz="2300" dirty="0">
                <a:solidFill>
                  <a:srgbClr val="0070C0"/>
                </a:solidFill>
              </a:rPr>
              <a:t>"footer"</a:t>
            </a:r>
            <a:r>
              <a:rPr lang="en-US" sz="2300" dirty="0"/>
              <a:t>&gt;</a:t>
            </a:r>
          </a:p>
          <a:p>
            <a:pPr marL="114300" indent="0" fontAlgn="base">
              <a:buNone/>
            </a:pPr>
            <a:r>
              <a:rPr lang="en-US" sz="2300" dirty="0"/>
              <a:t>        &lt;div class=</a:t>
            </a:r>
            <a:r>
              <a:rPr lang="en-US" sz="2300" dirty="0">
                <a:solidFill>
                  <a:srgbClr val="0070C0"/>
                </a:solidFill>
              </a:rPr>
              <a:t>"share"</a:t>
            </a:r>
            <a:r>
              <a:rPr lang="en-US" sz="2300" dirty="0"/>
              <a:t>&gt;</a:t>
            </a:r>
          </a:p>
          <a:p>
            <a:pPr marL="114300" indent="0" fontAlgn="base">
              <a:buNone/>
            </a:pPr>
            <a:r>
              <a:rPr lang="en-US" sz="2300" dirty="0"/>
              <a:t>            &lt;p&gt;Something&lt;/p&gt;</a:t>
            </a:r>
          </a:p>
          <a:p>
            <a:pPr marL="114300" indent="0" fontAlgn="base">
              <a:buNone/>
            </a:pPr>
            <a:r>
              <a:rPr lang="en-US" sz="2300" dirty="0"/>
              <a:t>            &lt;img alt=</a:t>
            </a:r>
            <a:r>
              <a:rPr lang="en-US" sz="2300" dirty="0">
                <a:solidFill>
                  <a:srgbClr val="0070C0"/>
                </a:solidFill>
              </a:rPr>
              <a:t>"#"</a:t>
            </a:r>
            <a:r>
              <a:rPr lang="en-US" sz="2300" dirty="0"/>
              <a:t> src=</a:t>
            </a:r>
            <a:r>
              <a:rPr lang="en-US" sz="2300" dirty="0">
                <a:solidFill>
                  <a:srgbClr val="0070C0"/>
                </a:solidFill>
              </a:rPr>
              <a:t>"blah.png"</a:t>
            </a:r>
            <a:r>
              <a:rPr lang="en-US" sz="2300" dirty="0"/>
              <a:t>/&gt;</a:t>
            </a:r>
          </a:p>
          <a:p>
            <a:pPr marL="114300" indent="0" fontAlgn="base">
              <a:buNone/>
            </a:pPr>
            <a:r>
              <a:rPr lang="en-US" sz="2300" dirty="0"/>
              <a:t>        &lt;/div&gt;</a:t>
            </a:r>
          </a:p>
          <a:p>
            <a:pPr marL="114300" indent="0" fontAlgn="base">
              <a:buNone/>
            </a:pPr>
            <a:r>
              <a:rPr lang="en-US" sz="2300" dirty="0"/>
              <a:t> </a:t>
            </a:r>
            <a:r>
              <a:rPr lang="en-US" sz="2300" dirty="0" smtClean="0"/>
              <a:t>&lt;/</a:t>
            </a:r>
            <a:r>
              <a:rPr lang="en-US" sz="2300" dirty="0"/>
              <a:t>div&gt;</a:t>
            </a:r>
          </a:p>
          <a:p>
            <a:pPr marL="114300" indent="0" fontAlgn="base">
              <a:buNone/>
            </a:pPr>
            <a:r>
              <a:rPr lang="en-US" sz="2300" dirty="0"/>
              <a:t> </a:t>
            </a:r>
          </a:p>
          <a:p>
            <a:pPr marL="114300" indent="0" fontAlgn="base">
              <a:buNone/>
            </a:pPr>
            <a:r>
              <a:rPr lang="en-US" sz="2300" dirty="0"/>
              <a:t> &lt;script&gt;</a:t>
            </a:r>
          </a:p>
          <a:p>
            <a:pPr marL="114300" indent="0" fontAlgn="base">
              <a:buNone/>
            </a:pPr>
            <a:r>
              <a:rPr lang="en-US" sz="2300" dirty="0"/>
              <a:t>        </a:t>
            </a:r>
            <a:r>
              <a:rPr lang="en-US" sz="2300" dirty="0">
                <a:solidFill>
                  <a:srgbClr val="00B0F0"/>
                </a:solidFill>
              </a:rPr>
              <a:t>var</a:t>
            </a:r>
            <a:r>
              <a:rPr lang="en-US" sz="2300" dirty="0"/>
              <a:t> share = document.querySelector(</a:t>
            </a:r>
            <a:r>
              <a:rPr lang="en-US" sz="2300" dirty="0">
                <a:solidFill>
                  <a:srgbClr val="0070C0"/>
                </a:solidFill>
              </a:rPr>
              <a:t>".share"</a:t>
            </a:r>
            <a:r>
              <a:rPr lang="en-US" sz="2300" dirty="0"/>
              <a:t>);</a:t>
            </a:r>
          </a:p>
          <a:p>
            <a:pPr marL="114300" indent="0" fontAlgn="base">
              <a:buNone/>
            </a:pPr>
            <a:r>
              <a:rPr lang="en-US" sz="2300" dirty="0"/>
              <a:t>        </a:t>
            </a:r>
            <a:r>
              <a:rPr lang="en-US" sz="2300" dirty="0">
                <a:solidFill>
                  <a:srgbClr val="00B0F0"/>
                </a:solidFill>
              </a:rPr>
              <a:t>var</a:t>
            </a:r>
            <a:r>
              <a:rPr lang="en-US" sz="2300" dirty="0"/>
              <a:t> shareClone = share.cloneNode(</a:t>
            </a:r>
            <a:r>
              <a:rPr lang="en-US" sz="2300" dirty="0">
                <a:solidFill>
                  <a:srgbClr val="00B0F0"/>
                </a:solidFill>
              </a:rPr>
              <a:t>false</a:t>
            </a:r>
            <a:r>
              <a:rPr lang="en-US" sz="2300" dirty="0" smtClean="0"/>
              <a:t>);  </a:t>
            </a:r>
            <a:r>
              <a:rPr lang="en-US" sz="2300" dirty="0" smtClean="0">
                <a:solidFill>
                  <a:srgbClr val="92D050"/>
                </a:solidFill>
              </a:rPr>
              <a:t>// False means only clone this</a:t>
            </a:r>
            <a:endParaRPr lang="en-US" sz="2300" dirty="0">
              <a:solidFill>
                <a:srgbClr val="92D050"/>
              </a:solidFill>
            </a:endParaRPr>
          </a:p>
          <a:p>
            <a:pPr marL="114300" indent="0" fontAlgn="base">
              <a:buNone/>
            </a:pPr>
            <a:r>
              <a:rPr lang="en-US" sz="2300" dirty="0"/>
              <a:t> </a:t>
            </a:r>
          </a:p>
          <a:p>
            <a:pPr marL="114300" indent="0" fontAlgn="base">
              <a:buNone/>
            </a:pPr>
            <a:r>
              <a:rPr lang="en-US" sz="2300" dirty="0"/>
              <a:t>        document.querySelector(</a:t>
            </a:r>
            <a:r>
              <a:rPr lang="en-US" sz="2300" dirty="0">
                <a:solidFill>
                  <a:srgbClr val="0070C0"/>
                </a:solidFill>
              </a:rPr>
              <a:t>"#footer"</a:t>
            </a:r>
            <a:r>
              <a:rPr lang="en-US" sz="2300" dirty="0"/>
              <a:t>).appendChild(shareClone);</a:t>
            </a:r>
          </a:p>
          <a:p>
            <a:pPr marL="114300" indent="0" fontAlgn="base">
              <a:buNone/>
            </a:pPr>
            <a:r>
              <a:rPr lang="en-US" sz="2300" dirty="0"/>
              <a:t> &lt;/script</a:t>
            </a:r>
            <a:r>
              <a:rPr lang="en-US" sz="2300" dirty="0" smtClean="0"/>
              <a:t>&gt;</a:t>
            </a:r>
            <a:endParaRPr lang="en-US" sz="2300" dirty="0"/>
          </a:p>
        </p:txBody>
      </p:sp>
      <p:sp>
        <p:nvSpPr>
          <p:cNvPr id="3" name="Oval 2"/>
          <p:cNvSpPr/>
          <p:nvPr/>
        </p:nvSpPr>
        <p:spPr>
          <a:xfrm>
            <a:off x="4191000" y="5410200"/>
            <a:ext cx="1600200" cy="6858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9033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insertBefore</a:t>
            </a: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dirty="0" smtClean="0"/>
              <a:t>The native function of insertBefore will allow you to move an element to anywhere you think might look best within the same parent.  For example, if I wanted </a:t>
            </a:r>
            <a:r>
              <a:rPr lang="en-US" sz="1700" dirty="0">
                <a:solidFill>
                  <a:srgbClr val="0070C0"/>
                </a:solidFill>
                <a:latin typeface="Consolas" panose="020B0609020204030204" pitchFamily="49" charset="0"/>
              </a:rPr>
              <a:t>“theFifth”</a:t>
            </a:r>
            <a:r>
              <a:rPr lang="en-US" sz="1700" dirty="0" smtClean="0"/>
              <a:t> </a:t>
            </a:r>
            <a:r>
              <a:rPr lang="en-US" dirty="0" smtClean="0"/>
              <a:t>element to be placed before the heading, I would use the following code:</a:t>
            </a:r>
          </a:p>
          <a:p>
            <a:pPr marL="114300" indent="0">
              <a:buNone/>
            </a:pPr>
            <a:endParaRPr lang="en-US" dirty="0"/>
          </a:p>
          <a:p>
            <a:pPr marL="114300" indent="0" fontAlgn="base">
              <a:buNone/>
            </a:pPr>
            <a:r>
              <a:rPr lang="en-US" sz="1600" dirty="0">
                <a:latin typeface="Consolas" panose="020B0609020204030204" pitchFamily="49" charset="0"/>
              </a:rPr>
              <a:t>&lt;body&gt;</a:t>
            </a:r>
          </a:p>
          <a:p>
            <a:pPr marL="114300" indent="0" fontAlgn="base">
              <a:buNone/>
            </a:pPr>
            <a:r>
              <a:rPr lang="en-US" sz="1600" dirty="0">
                <a:latin typeface="Consolas" panose="020B0609020204030204" pitchFamily="49" charset="0"/>
              </a:rPr>
              <a:t>    &lt;h1 id=</a:t>
            </a:r>
            <a:r>
              <a:rPr lang="en-US" sz="1600" dirty="0">
                <a:solidFill>
                  <a:srgbClr val="0070C0"/>
                </a:solidFill>
                <a:latin typeface="Consolas" panose="020B0609020204030204" pitchFamily="49" charset="0"/>
              </a:rPr>
              <a:t>"theTitle"</a:t>
            </a:r>
            <a:r>
              <a:rPr lang="en-US" sz="1600" dirty="0">
                <a:latin typeface="Consolas" panose="020B0609020204030204" pitchFamily="49" charset="0"/>
              </a:rPr>
              <a:t> class=</a:t>
            </a:r>
            <a:r>
              <a:rPr lang="en-US" sz="1600" dirty="0">
                <a:solidFill>
                  <a:srgbClr val="0070C0"/>
                </a:solidFill>
                <a:latin typeface="Consolas" panose="020B0609020204030204" pitchFamily="49" charset="0"/>
              </a:rPr>
              <a:t>"highlight </a:t>
            </a:r>
            <a:r>
              <a:rPr lang="en-US" sz="1600" dirty="0" smtClean="0">
                <a:solidFill>
                  <a:srgbClr val="0070C0"/>
                </a:solidFill>
                <a:latin typeface="Consolas" panose="020B0609020204030204" pitchFamily="49" charset="0"/>
              </a:rPr>
              <a:t>Movies"</a:t>
            </a:r>
            <a:r>
              <a:rPr lang="en-US" sz="1600" dirty="0" smtClean="0">
                <a:latin typeface="Consolas" panose="020B0609020204030204" pitchFamily="49" charset="0"/>
              </a:rPr>
              <a:t>&gt;Movie Mondays!&lt;/</a:t>
            </a:r>
            <a:r>
              <a:rPr lang="en-US" sz="1600" dirty="0">
                <a:latin typeface="Consolas" panose="020B0609020204030204" pitchFamily="49" charset="0"/>
              </a:rPr>
              <a:t>h1&gt;</a:t>
            </a:r>
          </a:p>
          <a:p>
            <a:pPr marL="114300" indent="0" fontAlgn="base">
              <a:buNone/>
            </a:pPr>
            <a:r>
              <a:rPr lang="en-US" sz="1600" dirty="0">
                <a:latin typeface="Consolas" panose="020B0609020204030204" pitchFamily="49" charset="0"/>
              </a:rPr>
              <a:t> </a:t>
            </a:r>
          </a:p>
          <a:p>
            <a:pPr marL="114300" indent="0" fontAlgn="base">
              <a:buNone/>
            </a:pPr>
            <a:r>
              <a:rPr lang="en-US" sz="1600" dirty="0">
                <a:latin typeface="Consolas" panose="020B0609020204030204" pitchFamily="49" charset="0"/>
              </a:rPr>
              <a:t>    &lt;script&gt;</a:t>
            </a:r>
          </a:p>
          <a:p>
            <a:pPr marL="114300" indent="0" fontAlgn="base">
              <a:buNone/>
            </a:pPr>
            <a:r>
              <a:rPr lang="en-US" sz="1600" dirty="0">
                <a:latin typeface="Consolas" panose="020B0609020204030204" pitchFamily="49" charset="0"/>
              </a:rPr>
              <a:t>        </a:t>
            </a:r>
            <a:r>
              <a:rPr lang="en-US" sz="1600" dirty="0">
                <a:solidFill>
                  <a:srgbClr val="00B0F0"/>
                </a:solidFill>
                <a:latin typeface="Consolas" panose="020B0609020204030204" pitchFamily="49" charset="0"/>
              </a:rPr>
              <a:t>var</a:t>
            </a:r>
            <a:r>
              <a:rPr lang="en-US" sz="1600" dirty="0">
                <a:latin typeface="Consolas" panose="020B0609020204030204" pitchFamily="49" charset="0"/>
              </a:rPr>
              <a:t> newElement = document.createElement</a:t>
            </a:r>
            <a:r>
              <a:rPr lang="en-US" sz="1600" dirty="0" smtClean="0">
                <a:latin typeface="Consolas" panose="020B0609020204030204" pitchFamily="49" charset="0"/>
              </a:rPr>
              <a:t>(</a:t>
            </a:r>
            <a:r>
              <a:rPr lang="en-US" sz="1600" dirty="0" smtClean="0">
                <a:solidFill>
                  <a:srgbClr val="0070C0"/>
                </a:solidFill>
                <a:latin typeface="Consolas" panose="020B0609020204030204" pitchFamily="49" charset="0"/>
              </a:rPr>
              <a:t>“theFifth”</a:t>
            </a:r>
            <a:r>
              <a:rPr lang="en-US" sz="1600" dirty="0" smtClean="0">
                <a:latin typeface="Consolas" panose="020B0609020204030204" pitchFamily="49" charset="0"/>
              </a:rPr>
              <a:t>);</a:t>
            </a:r>
            <a:endParaRPr lang="en-US" sz="1600" dirty="0">
              <a:latin typeface="Consolas" panose="020B0609020204030204" pitchFamily="49" charset="0"/>
            </a:endParaRPr>
          </a:p>
          <a:p>
            <a:pPr marL="114300" indent="0" fontAlgn="base">
              <a:buNone/>
            </a:pPr>
            <a:r>
              <a:rPr lang="en-US" sz="1600" dirty="0">
                <a:latin typeface="Consolas" panose="020B0609020204030204" pitchFamily="49" charset="0"/>
              </a:rPr>
              <a:t>        newElement.textContent = </a:t>
            </a:r>
            <a:r>
              <a:rPr lang="en-US" sz="1600" dirty="0">
                <a:solidFill>
                  <a:srgbClr val="0070C0"/>
                </a:solidFill>
                <a:latin typeface="Consolas" panose="020B0609020204030204" pitchFamily="49" charset="0"/>
              </a:rPr>
              <a:t>“My name is a pun”</a:t>
            </a:r>
            <a:r>
              <a:rPr lang="en-US" sz="1600" dirty="0" smtClean="0">
                <a:latin typeface="Consolas" panose="020B0609020204030204" pitchFamily="49" charset="0"/>
              </a:rPr>
              <a:t>;</a:t>
            </a:r>
            <a:endParaRPr lang="en-US" sz="1600" dirty="0">
              <a:latin typeface="Consolas" panose="020B0609020204030204" pitchFamily="49" charset="0"/>
            </a:endParaRPr>
          </a:p>
          <a:p>
            <a:pPr marL="114300" indent="0" fontAlgn="base">
              <a:buNone/>
            </a:pPr>
            <a:r>
              <a:rPr lang="en-US" sz="1600" dirty="0">
                <a:latin typeface="Consolas" panose="020B0609020204030204" pitchFamily="49" charset="0"/>
              </a:rPr>
              <a:t> </a:t>
            </a:r>
          </a:p>
          <a:p>
            <a:pPr marL="114300" indent="0" fontAlgn="base">
              <a:buNone/>
            </a:pPr>
            <a:r>
              <a:rPr lang="en-US" sz="1600" dirty="0">
                <a:latin typeface="Consolas" panose="020B0609020204030204" pitchFamily="49" charset="0"/>
              </a:rPr>
              <a:t>        </a:t>
            </a:r>
            <a:r>
              <a:rPr lang="en-US" sz="1600" dirty="0">
                <a:solidFill>
                  <a:srgbClr val="00B0F0"/>
                </a:solidFill>
                <a:latin typeface="Consolas" panose="020B0609020204030204" pitchFamily="49" charset="0"/>
              </a:rPr>
              <a:t>var</a:t>
            </a:r>
            <a:r>
              <a:rPr lang="en-US" sz="1600" dirty="0">
                <a:latin typeface="Consolas" panose="020B0609020204030204" pitchFamily="49" charset="0"/>
              </a:rPr>
              <a:t> </a:t>
            </a:r>
            <a:r>
              <a:rPr lang="en-US" sz="1600" dirty="0" smtClean="0">
                <a:latin typeface="Consolas" panose="020B0609020204030204" pitchFamily="49" charset="0"/>
              </a:rPr>
              <a:t>h1Element </a:t>
            </a:r>
            <a:r>
              <a:rPr lang="en-US" sz="1600" dirty="0">
                <a:latin typeface="Consolas" panose="020B0609020204030204" pitchFamily="49" charset="0"/>
              </a:rPr>
              <a:t>= document.querySelector</a:t>
            </a:r>
            <a:r>
              <a:rPr lang="en-US" sz="1600" dirty="0" smtClean="0">
                <a:latin typeface="Consolas" panose="020B0609020204030204" pitchFamily="49" charset="0"/>
              </a:rPr>
              <a:t>(</a:t>
            </a:r>
            <a:r>
              <a:rPr lang="en-US" sz="1600" dirty="0" smtClean="0">
                <a:solidFill>
                  <a:srgbClr val="0070C0"/>
                </a:solidFill>
                <a:latin typeface="Consolas" panose="020B0609020204030204" pitchFamily="49" charset="0"/>
              </a:rPr>
              <a:t>“h1”</a:t>
            </a:r>
            <a:r>
              <a:rPr lang="en-US" sz="1600" dirty="0" smtClean="0">
                <a:latin typeface="Consolas" panose="020B0609020204030204" pitchFamily="49" charset="0"/>
              </a:rPr>
              <a:t>);</a:t>
            </a:r>
            <a:endParaRPr lang="en-US" sz="1600" dirty="0">
              <a:latin typeface="Consolas" panose="020B0609020204030204" pitchFamily="49" charset="0"/>
            </a:endParaRPr>
          </a:p>
          <a:p>
            <a:pPr marL="114300" indent="0" fontAlgn="base">
              <a:buNone/>
            </a:pPr>
            <a:r>
              <a:rPr lang="en-US" sz="1600" dirty="0">
                <a:latin typeface="Consolas" panose="020B0609020204030204" pitchFamily="49" charset="0"/>
              </a:rPr>
              <a:t>        document.body.insertBefore(newElement, </a:t>
            </a:r>
            <a:r>
              <a:rPr lang="en-US" sz="1600" dirty="0" smtClean="0">
                <a:latin typeface="Consolas" panose="020B0609020204030204" pitchFamily="49" charset="0"/>
              </a:rPr>
              <a:t>h1Element</a:t>
            </a:r>
            <a:r>
              <a:rPr lang="en-US" sz="1600" dirty="0">
                <a:latin typeface="Consolas" panose="020B0609020204030204" pitchFamily="49" charset="0"/>
              </a:rPr>
              <a:t>);</a:t>
            </a:r>
          </a:p>
          <a:p>
            <a:pPr marL="114300" indent="0" fontAlgn="base">
              <a:buNone/>
            </a:pPr>
            <a:r>
              <a:rPr lang="en-US" sz="1600" dirty="0">
                <a:latin typeface="Consolas" panose="020B0609020204030204" pitchFamily="49" charset="0"/>
              </a:rPr>
              <a:t>    &lt;/script&gt;</a:t>
            </a:r>
          </a:p>
          <a:p>
            <a:pPr marL="114300" indent="0" fontAlgn="base">
              <a:buNone/>
            </a:pPr>
            <a:r>
              <a:rPr lang="en-US" sz="1600" dirty="0">
                <a:latin typeface="Consolas" panose="020B0609020204030204" pitchFamily="49" charset="0"/>
              </a:rPr>
              <a:t>&lt;/body&gt;</a:t>
            </a:r>
          </a:p>
          <a:p>
            <a:pPr marL="114300" indent="0">
              <a:buNone/>
            </a:pPr>
            <a:endParaRPr lang="en-US" dirty="0"/>
          </a:p>
        </p:txBody>
      </p:sp>
    </p:spTree>
    <p:extLst>
      <p:ext uri="{BB962C8B-B14F-4D97-AF65-F5344CB8AC3E}">
        <p14:creationId xmlns:p14="http://schemas.microsoft.com/office/powerpoint/2010/main" val="2117183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API: </a:t>
            </a:r>
            <a:r>
              <a:rPr lang="en-US" sz="3600" dirty="0"/>
              <a:t>Application Programming </a:t>
            </a:r>
            <a:r>
              <a:rPr lang="en-US" sz="3600" dirty="0" smtClean="0"/>
              <a:t>Interface</a:t>
            </a:r>
            <a:endParaRPr lang="en-US" dirty="0"/>
          </a:p>
        </p:txBody>
      </p:sp>
      <p:sp>
        <p:nvSpPr>
          <p:cNvPr id="3" name="Content Placeholder 2"/>
          <p:cNvSpPr>
            <a:spLocks noGrp="1"/>
          </p:cNvSpPr>
          <p:nvPr>
            <p:ph idx="1"/>
          </p:nvPr>
        </p:nvSpPr>
        <p:spPr/>
        <p:txBody>
          <a:bodyPr>
            <a:normAutofit/>
          </a:bodyPr>
          <a:lstStyle/>
          <a:p>
            <a:pPr marL="114300" indent="0" algn="just">
              <a:buNone/>
            </a:pPr>
            <a:r>
              <a:rPr lang="en-US" sz="1400" dirty="0" smtClean="0"/>
              <a:t>Application </a:t>
            </a:r>
            <a:r>
              <a:rPr lang="en-US" sz="1400" dirty="0"/>
              <a:t>Programming Interface (API) in its simplest form is code that allows for two software programs to communicate with each other.  APIs within a program are a set of standards which permit outside software systems to request information from the original program.  Josh Walker, an analyst at Forrester Research, describes building an application with no APIs as “basically like building a house with no doors.  The API for all computing purposes is how you open the blinds and the doors and exchange information.”</a:t>
            </a:r>
          </a:p>
          <a:p>
            <a:pPr marL="114300" indent="0" algn="just">
              <a:buNone/>
            </a:pPr>
            <a:endParaRPr lang="en-US" sz="1400" dirty="0"/>
          </a:p>
        </p:txBody>
      </p:sp>
      <p:pic>
        <p:nvPicPr>
          <p:cNvPr id="3076" name="Picture 4" descr="http://ltxsolutions.com/wp-content/uploads/2017/02/API-1-768x3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52800"/>
            <a:ext cx="73152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693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nsertAfter</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smtClean="0"/>
              <a:t>There are times when you want something to be after something, or at the end of something.  If we wished to do this with insertBefore, it might look like this:</a:t>
            </a:r>
          </a:p>
          <a:p>
            <a:pPr marL="114300" indent="0">
              <a:buNone/>
            </a:pPr>
            <a:endParaRPr lang="en-US" dirty="0" smtClean="0"/>
          </a:p>
          <a:p>
            <a:pPr marL="114300" indent="0">
              <a:buNone/>
            </a:pPr>
            <a:r>
              <a:rPr lang="en-US" sz="1700" dirty="0">
                <a:solidFill>
                  <a:srgbClr val="00B0F0"/>
                </a:solidFill>
                <a:latin typeface="Consolas" panose="020B0609020204030204" pitchFamily="49" charset="0"/>
              </a:rPr>
              <a:t>var </a:t>
            </a:r>
            <a:r>
              <a:rPr lang="en-US" sz="1700" dirty="0">
                <a:latin typeface="Consolas" panose="020B0609020204030204" pitchFamily="49" charset="0"/>
              </a:rPr>
              <a:t>h1Element = document.querySelector("h1");</a:t>
            </a:r>
            <a:endParaRPr lang="en-US" sz="1700" dirty="0" smtClean="0">
              <a:latin typeface="Consolas" panose="020B0609020204030204" pitchFamily="49" charset="0"/>
            </a:endParaRPr>
          </a:p>
          <a:p>
            <a:pPr marL="114300" indent="0">
              <a:buNone/>
            </a:pPr>
            <a:r>
              <a:rPr lang="en-US" sz="1700" dirty="0">
                <a:solidFill>
                  <a:srgbClr val="000000"/>
                </a:solidFill>
                <a:latin typeface="Consolas"/>
              </a:rPr>
              <a:t>document.body.insertBefore(newElement, h1Element.nextSibling);</a:t>
            </a:r>
            <a:endParaRPr lang="en-US" sz="1700" dirty="0" smtClean="0"/>
          </a:p>
          <a:p>
            <a:pPr marL="114300" indent="0">
              <a:buNone/>
            </a:pPr>
            <a:endParaRPr lang="en-US" dirty="0" smtClean="0"/>
          </a:p>
          <a:p>
            <a:pPr marL="114300" indent="0">
              <a:buNone/>
            </a:pPr>
            <a:r>
              <a:rPr lang="en-US" dirty="0" smtClean="0"/>
              <a:t>This would place newElement (</a:t>
            </a:r>
            <a:r>
              <a:rPr lang="en-US" sz="1700" dirty="0">
                <a:solidFill>
                  <a:srgbClr val="0070C0"/>
                </a:solidFill>
                <a:latin typeface="Consolas" panose="020B0609020204030204" pitchFamily="49" charset="0"/>
              </a:rPr>
              <a:t>“theFifth”</a:t>
            </a:r>
            <a:r>
              <a:rPr lang="en-US" dirty="0" smtClean="0"/>
              <a:t>) after our heading, rather than before it.  </a:t>
            </a:r>
          </a:p>
          <a:p>
            <a:pPr marL="114300" indent="0">
              <a:buNone/>
            </a:pPr>
            <a:endParaRPr lang="en-US" dirty="0">
              <a:solidFill>
                <a:srgbClr val="2F2B20"/>
              </a:solidFill>
            </a:endParaRPr>
          </a:p>
          <a:p>
            <a:pPr marL="114300" indent="0">
              <a:buNone/>
            </a:pPr>
            <a:r>
              <a:rPr lang="en-US" dirty="0" smtClean="0">
                <a:solidFill>
                  <a:srgbClr val="2F2B20"/>
                </a:solidFill>
              </a:rPr>
              <a:t>As there </a:t>
            </a:r>
            <a:r>
              <a:rPr lang="en-US" dirty="0">
                <a:solidFill>
                  <a:srgbClr val="2F2B20"/>
                </a:solidFill>
              </a:rPr>
              <a:t>is no native function for </a:t>
            </a:r>
            <a:r>
              <a:rPr lang="en-US" sz="1900" dirty="0" smtClean="0">
                <a:solidFill>
                  <a:srgbClr val="00B0F0"/>
                </a:solidFill>
                <a:latin typeface="Consolas"/>
              </a:rPr>
              <a:t>insertAfter</a:t>
            </a:r>
            <a:r>
              <a:rPr lang="en-US" dirty="0" smtClean="0">
                <a:solidFill>
                  <a:srgbClr val="2F2B20"/>
                </a:solidFill>
              </a:rPr>
              <a:t>, if we need one we </a:t>
            </a:r>
            <a:r>
              <a:rPr lang="en-US" dirty="0">
                <a:solidFill>
                  <a:srgbClr val="2F2B20"/>
                </a:solidFill>
              </a:rPr>
              <a:t>can make our own without too much difficulty using something like this:</a:t>
            </a:r>
          </a:p>
          <a:p>
            <a:pPr marL="114300" indent="0">
              <a:buNone/>
            </a:pPr>
            <a:endParaRPr lang="en-US" dirty="0">
              <a:solidFill>
                <a:srgbClr val="2F2B20"/>
              </a:solidFill>
            </a:endParaRPr>
          </a:p>
          <a:p>
            <a:pPr marL="114300" indent="0" fontAlgn="base">
              <a:buNone/>
            </a:pPr>
            <a:r>
              <a:rPr lang="en-US" sz="1500" dirty="0">
                <a:solidFill>
                  <a:srgbClr val="0070C0"/>
                </a:solidFill>
                <a:latin typeface="Consolas"/>
              </a:rPr>
              <a:t>function</a:t>
            </a:r>
            <a:r>
              <a:rPr lang="en-US" sz="1500" dirty="0">
                <a:solidFill>
                  <a:srgbClr val="000000"/>
                </a:solidFill>
                <a:latin typeface="Consolas"/>
              </a:rPr>
              <a:t> insertAfter(target, newElement) {</a:t>
            </a:r>
          </a:p>
          <a:p>
            <a:pPr marL="114300" indent="0" fontAlgn="base">
              <a:buNone/>
            </a:pPr>
            <a:r>
              <a:rPr lang="en-US" sz="1500" dirty="0">
                <a:solidFill>
                  <a:srgbClr val="000000"/>
                </a:solidFill>
                <a:latin typeface="Consolas"/>
              </a:rPr>
              <a:t>    target.parentNode.insertBefore(newElement, target.nextSibling);</a:t>
            </a:r>
          </a:p>
          <a:p>
            <a:pPr marL="114300" indent="0" fontAlgn="base">
              <a:buNone/>
            </a:pPr>
            <a:r>
              <a:rPr lang="en-US" sz="1500" dirty="0">
                <a:solidFill>
                  <a:srgbClr val="000000"/>
                </a:solidFill>
                <a:latin typeface="Consolas"/>
              </a:rPr>
              <a:t>}</a:t>
            </a:r>
          </a:p>
          <a:p>
            <a:pPr marL="114300" indent="0">
              <a:buNone/>
            </a:pPr>
            <a:endParaRPr lang="en-US" dirty="0"/>
          </a:p>
        </p:txBody>
      </p:sp>
    </p:spTree>
    <p:extLst>
      <p:ext uri="{BB962C8B-B14F-4D97-AF65-F5344CB8AC3E}">
        <p14:creationId xmlns:p14="http://schemas.microsoft.com/office/powerpoint/2010/main" val="1781056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End</a:t>
            </a:r>
            <a:endParaRPr lang="en-US" dirty="0"/>
          </a:p>
        </p:txBody>
      </p:sp>
    </p:spTree>
    <p:extLst>
      <p:ext uri="{BB962C8B-B14F-4D97-AF65-F5344CB8AC3E}">
        <p14:creationId xmlns:p14="http://schemas.microsoft.com/office/powerpoint/2010/main" val="2061354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Resources</a:t>
            </a:r>
            <a:endParaRPr lang="en-US" dirty="0"/>
          </a:p>
        </p:txBody>
      </p:sp>
      <p:sp>
        <p:nvSpPr>
          <p:cNvPr id="3" name="Content Placeholder 2"/>
          <p:cNvSpPr>
            <a:spLocks noGrp="1"/>
          </p:cNvSpPr>
          <p:nvPr>
            <p:ph idx="1"/>
          </p:nvPr>
        </p:nvSpPr>
        <p:spPr/>
        <p:txBody>
          <a:bodyPr/>
          <a:lstStyle/>
          <a:p>
            <a:endParaRPr lang="en-US" dirty="0"/>
          </a:p>
          <a:p>
            <a:r>
              <a:rPr lang="en-US" dirty="0">
                <a:hlinkClick r:id="rId2"/>
              </a:rPr>
              <a:t>Storing Data Using Web Storage</a:t>
            </a:r>
            <a:endParaRPr lang="en-US" dirty="0"/>
          </a:p>
          <a:p>
            <a:endParaRPr lang="en-US" dirty="0" smtClean="0"/>
          </a:p>
          <a:p>
            <a:r>
              <a:rPr lang="en-US" dirty="0">
                <a:hlinkClick r:id="rId3"/>
              </a:rPr>
              <a:t>Storing and Retrieving an Array from Local Storage</a:t>
            </a:r>
            <a:endParaRPr lang="en-US" dirty="0"/>
          </a:p>
          <a:p>
            <a:endParaRPr lang="en-US" dirty="0"/>
          </a:p>
          <a:p>
            <a:r>
              <a:rPr lang="en-US" dirty="0" smtClean="0">
                <a:hlinkClick r:id="rId4"/>
              </a:rPr>
              <a:t>Creating DOM Elements...and Other Related Stuff!</a:t>
            </a:r>
            <a:endParaRPr lang="en-US" dirty="0" smtClean="0"/>
          </a:p>
        </p:txBody>
      </p:sp>
      <p:sp>
        <p:nvSpPr>
          <p:cNvPr id="4" name="AutoShape 2" descr="KIRUP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9951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Storage</a:t>
            </a:r>
            <a:endParaRPr lang="en-US" dirty="0"/>
          </a:p>
        </p:txBody>
      </p:sp>
      <p:sp>
        <p:nvSpPr>
          <p:cNvPr id="3" name="Content Placeholder 2"/>
          <p:cNvSpPr>
            <a:spLocks noGrp="1"/>
          </p:cNvSpPr>
          <p:nvPr>
            <p:ph idx="1"/>
          </p:nvPr>
        </p:nvSpPr>
        <p:spPr/>
        <p:txBody>
          <a:bodyPr/>
          <a:lstStyle/>
          <a:p>
            <a:pPr marL="114300" indent="0">
              <a:buNone/>
            </a:pPr>
            <a:r>
              <a:rPr lang="en-US" dirty="0" smtClean="0"/>
              <a:t>There are 2 main types of Storage, both work the same, but one can store data beyond the current application usage.</a:t>
            </a:r>
            <a:endParaRPr lang="en-US" dirty="0"/>
          </a:p>
        </p:txBody>
      </p:sp>
      <p:grpSp>
        <p:nvGrpSpPr>
          <p:cNvPr id="5" name="Group 4"/>
          <p:cNvGrpSpPr/>
          <p:nvPr/>
        </p:nvGrpSpPr>
        <p:grpSpPr>
          <a:xfrm>
            <a:off x="2209800" y="2895600"/>
            <a:ext cx="4191000" cy="3362643"/>
            <a:chOff x="2209800" y="2895600"/>
            <a:chExt cx="4191000" cy="3362643"/>
          </a:xfrm>
        </p:grpSpPr>
        <p:pic>
          <p:nvPicPr>
            <p:cNvPr id="2050" name="Picture 2" descr="Image result for local storage and session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95600"/>
              <a:ext cx="4191000" cy="33626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70886" y="3395990"/>
              <a:ext cx="515514" cy="261610"/>
            </a:xfrm>
            <a:prstGeom prst="rect">
              <a:avLst/>
            </a:prstGeom>
            <a:solidFill>
              <a:schemeClr val="bg1"/>
            </a:solidFill>
          </p:spPr>
          <p:txBody>
            <a:bodyPr wrap="square" rtlCol="0">
              <a:spAutoFit/>
            </a:bodyPr>
            <a:lstStyle/>
            <a:p>
              <a:r>
                <a:rPr lang="en-US" sz="1100" dirty="0" smtClean="0">
                  <a:latin typeface="Verdana" panose="020B0604030504040204" pitchFamily="34" charset="0"/>
                  <a:ea typeface="Verdana" panose="020B0604030504040204" pitchFamily="34" charset="0"/>
                  <a:cs typeface="Verdana" panose="020B0604030504040204" pitchFamily="34" charset="0"/>
                </a:rPr>
                <a:t>First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4970886" y="5148590"/>
              <a:ext cx="515514" cy="261610"/>
            </a:xfrm>
            <a:prstGeom prst="rect">
              <a:avLst/>
            </a:prstGeom>
            <a:solidFill>
              <a:schemeClr val="bg1"/>
            </a:solidFill>
          </p:spPr>
          <p:txBody>
            <a:bodyPr wrap="square" rtlCol="0">
              <a:spAutoFit/>
            </a:bodyPr>
            <a:lstStyle/>
            <a:p>
              <a:r>
                <a:rPr lang="en-US" sz="1100" dirty="0" smtClean="0">
                  <a:latin typeface="Verdana" panose="020B0604030504040204" pitchFamily="34" charset="0"/>
                  <a:ea typeface="Verdana" panose="020B0604030504040204" pitchFamily="34" charset="0"/>
                  <a:cs typeface="Verdana" panose="020B0604030504040204" pitchFamily="34" charset="0"/>
                </a:rPr>
                <a:t>First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5562600" y="5148590"/>
              <a:ext cx="515514" cy="261610"/>
            </a:xfrm>
            <a:prstGeom prst="rect">
              <a:avLst/>
            </a:prstGeom>
            <a:solidFill>
              <a:schemeClr val="bg1"/>
            </a:solidFill>
          </p:spPr>
          <p:txBody>
            <a:bodyPr wrap="square" rtlCol="0">
              <a:spAutoFit/>
            </a:bodyPr>
            <a:lstStyle/>
            <a:p>
              <a:r>
                <a:rPr lang="en-US" sz="1100" dirty="0" smtClean="0">
                  <a:latin typeface="Verdana" panose="020B0604030504040204" pitchFamily="34" charset="0"/>
                  <a:ea typeface="Verdana" panose="020B0604030504040204" pitchFamily="34" charset="0"/>
                  <a:cs typeface="Verdana" panose="020B0604030504040204" pitchFamily="34" charset="0"/>
                </a:rPr>
                <a:t>Last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5562600" y="3395990"/>
              <a:ext cx="515514" cy="261610"/>
            </a:xfrm>
            <a:prstGeom prst="rect">
              <a:avLst/>
            </a:prstGeom>
            <a:solidFill>
              <a:schemeClr val="bg1"/>
            </a:solidFill>
          </p:spPr>
          <p:txBody>
            <a:bodyPr wrap="square" rtlCol="0">
              <a:spAutoFit/>
            </a:bodyPr>
            <a:lstStyle/>
            <a:p>
              <a:r>
                <a:rPr lang="en-US" sz="1100" dirty="0" smtClean="0">
                  <a:latin typeface="Verdana" panose="020B0604030504040204" pitchFamily="34" charset="0"/>
                  <a:ea typeface="Verdana" panose="020B0604030504040204" pitchFamily="34" charset="0"/>
                  <a:cs typeface="Verdana" panose="020B0604030504040204" pitchFamily="34" charset="0"/>
                </a:rPr>
                <a:t>Last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9" name="TextBox 8"/>
            <p:cNvSpPr txBox="1"/>
            <p:nvPr/>
          </p:nvSpPr>
          <p:spPr>
            <a:xfrm>
              <a:off x="4953000" y="3776990"/>
              <a:ext cx="515514" cy="261610"/>
            </a:xfrm>
            <a:prstGeom prst="rect">
              <a:avLst/>
            </a:prstGeom>
            <a:solidFill>
              <a:schemeClr val="bg1"/>
            </a:solidFill>
          </p:spPr>
          <p:txBody>
            <a:bodyPr wrap="square" rtlCol="0">
              <a:spAutoFit/>
            </a:bodyPr>
            <a:lstStyle/>
            <a:p>
              <a:r>
                <a:rPr lang="en-US" sz="1100" dirty="0" smtClean="0">
                  <a:latin typeface="Verdana" panose="020B0604030504040204" pitchFamily="34" charset="0"/>
                  <a:ea typeface="Verdana" panose="020B0604030504040204" pitchFamily="34" charset="0"/>
                  <a:cs typeface="Verdana" panose="020B0604030504040204" pitchFamily="34" charset="0"/>
                </a:rPr>
                <a:t>John</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10" name="TextBox 9"/>
            <p:cNvSpPr txBox="1"/>
            <p:nvPr/>
          </p:nvSpPr>
          <p:spPr>
            <a:xfrm>
              <a:off x="4953000" y="5529590"/>
              <a:ext cx="515514" cy="261610"/>
            </a:xfrm>
            <a:prstGeom prst="rect">
              <a:avLst/>
            </a:prstGeom>
            <a:solidFill>
              <a:schemeClr val="bg1"/>
            </a:solidFill>
          </p:spPr>
          <p:txBody>
            <a:bodyPr wrap="square" rtlCol="0">
              <a:spAutoFit/>
            </a:bodyPr>
            <a:lstStyle/>
            <a:p>
              <a:r>
                <a:rPr lang="en-US" sz="1100" dirty="0" smtClean="0">
                  <a:latin typeface="Verdana" panose="020B0604030504040204" pitchFamily="34" charset="0"/>
                  <a:ea typeface="Verdana" panose="020B0604030504040204" pitchFamily="34" charset="0"/>
                  <a:cs typeface="Verdana" panose="020B0604030504040204" pitchFamily="34" charset="0"/>
                </a:rPr>
                <a:t>John</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5580486" y="5529590"/>
              <a:ext cx="515514" cy="261610"/>
            </a:xfrm>
            <a:prstGeom prst="rect">
              <a:avLst/>
            </a:prstGeom>
            <a:solidFill>
              <a:schemeClr val="bg1"/>
            </a:solidFill>
          </p:spPr>
          <p:txBody>
            <a:bodyPr wrap="square" rtlCol="0">
              <a:spAutoFit/>
            </a:bodyPr>
            <a:lstStyle/>
            <a:p>
              <a:r>
                <a:rPr lang="en-US" sz="1100" dirty="0" smtClean="0">
                  <a:latin typeface="Verdana" panose="020B0604030504040204" pitchFamily="34" charset="0"/>
                  <a:ea typeface="Verdana" panose="020B0604030504040204" pitchFamily="34" charset="0"/>
                  <a:cs typeface="Verdana" panose="020B0604030504040204" pitchFamily="34" charset="0"/>
                </a:rPr>
                <a:t>Doe</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5580486" y="3776990"/>
              <a:ext cx="515514" cy="261610"/>
            </a:xfrm>
            <a:prstGeom prst="rect">
              <a:avLst/>
            </a:prstGeom>
            <a:solidFill>
              <a:schemeClr val="bg1"/>
            </a:solidFill>
          </p:spPr>
          <p:txBody>
            <a:bodyPr wrap="square" rtlCol="0">
              <a:spAutoFit/>
            </a:bodyPr>
            <a:lstStyle/>
            <a:p>
              <a:r>
                <a:rPr lang="en-US" sz="1100" dirty="0" smtClean="0">
                  <a:latin typeface="Verdana" panose="020B0604030504040204" pitchFamily="34" charset="0"/>
                  <a:ea typeface="Verdana" panose="020B0604030504040204" pitchFamily="34" charset="0"/>
                  <a:cs typeface="Verdana" panose="020B0604030504040204" pitchFamily="34" charset="0"/>
                </a:rPr>
                <a:t>Doe</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295387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Storage</a:t>
            </a:r>
            <a:endParaRPr lang="en-US" dirty="0"/>
          </a:p>
        </p:txBody>
      </p:sp>
      <p:sp>
        <p:nvSpPr>
          <p:cNvPr id="3" name="Content Placeholder 2"/>
          <p:cNvSpPr>
            <a:spLocks noGrp="1"/>
          </p:cNvSpPr>
          <p:nvPr>
            <p:ph idx="1"/>
          </p:nvPr>
        </p:nvSpPr>
        <p:spPr/>
        <p:txBody>
          <a:bodyPr/>
          <a:lstStyle/>
          <a:p>
            <a:pPr marL="114300" indent="0">
              <a:buNone/>
            </a:pPr>
            <a:r>
              <a:rPr lang="en-US" dirty="0" smtClean="0"/>
              <a:t>Session/Local Storage can’t be over </a:t>
            </a:r>
            <a:r>
              <a:rPr lang="en-US" dirty="0"/>
              <a:t>5MB </a:t>
            </a:r>
            <a:r>
              <a:rPr lang="en-US" dirty="0" smtClean="0"/>
              <a:t>(5,000,000 </a:t>
            </a:r>
            <a:r>
              <a:rPr lang="en-US" dirty="0" smtClean="0"/>
              <a:t>characters)</a:t>
            </a:r>
          </a:p>
          <a:p>
            <a:pPr marL="411480" lvl="1" indent="0">
              <a:buNone/>
            </a:pPr>
            <a:r>
              <a:rPr lang="en-US" dirty="0" smtClean="0"/>
              <a:t>(Point of Reference, 29 page, 32K Character paper = 40KB)</a:t>
            </a:r>
          </a:p>
          <a:p>
            <a:pPr marL="114300" indent="0">
              <a:buNone/>
            </a:pPr>
            <a:endParaRPr lang="en-US" dirty="0" smtClean="0"/>
          </a:p>
          <a:p>
            <a:pPr marL="114300" indent="0">
              <a:buNone/>
            </a:pPr>
            <a:r>
              <a:rPr lang="en-US" dirty="0" smtClean="0"/>
              <a:t>Cookies are additional storage by websites beyond that capacity and are similar to Session Storage.  Not as flexible as local storage.</a:t>
            </a:r>
          </a:p>
        </p:txBody>
      </p:sp>
      <p:grpSp>
        <p:nvGrpSpPr>
          <p:cNvPr id="5" name="Group 4"/>
          <p:cNvGrpSpPr/>
          <p:nvPr/>
        </p:nvGrpSpPr>
        <p:grpSpPr>
          <a:xfrm>
            <a:off x="1771650" y="3810000"/>
            <a:ext cx="5010150" cy="2571751"/>
            <a:chOff x="1477992" y="3810000"/>
            <a:chExt cx="5010150" cy="2571751"/>
          </a:xfrm>
        </p:grpSpPr>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992" y="3810000"/>
              <a:ext cx="5010150" cy="25717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38800" y="5943600"/>
              <a:ext cx="849342" cy="4381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11536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05001"/>
            <a:ext cx="7543800" cy="1981199"/>
          </a:xfrm>
        </p:spPr>
        <p:txBody>
          <a:bodyPr/>
          <a:lstStyle/>
          <a:p>
            <a:r>
              <a:rPr lang="en-US" dirty="0" smtClean="0"/>
              <a:t>Let’s Look at Code!</a:t>
            </a:r>
            <a:endParaRPr lang="en-US" dirty="0"/>
          </a:p>
        </p:txBody>
      </p:sp>
    </p:spTree>
    <p:extLst>
      <p:ext uri="{BB962C8B-B14F-4D97-AF65-F5344CB8AC3E}">
        <p14:creationId xmlns:p14="http://schemas.microsoft.com/office/powerpoint/2010/main" val="1737038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a:t>
            </a:r>
            <a:r>
              <a:rPr lang="en-US" dirty="0" smtClean="0"/>
              <a:t>data in Local Storage*</a:t>
            </a:r>
            <a:endParaRPr lang="en-US" dirty="0"/>
          </a:p>
        </p:txBody>
      </p:sp>
      <p:sp>
        <p:nvSpPr>
          <p:cNvPr id="3" name="Content Placeholder 2"/>
          <p:cNvSpPr>
            <a:spLocks noGrp="1"/>
          </p:cNvSpPr>
          <p:nvPr>
            <p:ph idx="1"/>
          </p:nvPr>
        </p:nvSpPr>
        <p:spPr/>
        <p:txBody>
          <a:bodyPr>
            <a:normAutofit/>
          </a:bodyPr>
          <a:lstStyle/>
          <a:p>
            <a:pPr marL="114300" indent="0" fontAlgn="base">
              <a:buNone/>
            </a:pPr>
            <a:r>
              <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Consider the array:</a:t>
            </a:r>
          </a:p>
          <a:p>
            <a:pPr marL="114300" indent="0" fontAlgn="base">
              <a:buNone/>
            </a:pPr>
            <a:endParaRPr lang="en-US" sz="1600" dirty="0" smtClean="0">
              <a:solidFill>
                <a:srgbClr val="000000"/>
              </a:solidFill>
              <a:latin typeface="Consolas"/>
            </a:endParaRPr>
          </a:p>
          <a:p>
            <a:pPr marL="114300" indent="0" fontAlgn="base">
              <a:buNone/>
            </a:pPr>
            <a:r>
              <a:rPr lang="en-US" sz="1600" dirty="0" smtClean="0">
                <a:solidFill>
                  <a:srgbClr val="00B0F0"/>
                </a:solidFill>
                <a:latin typeface="Consolas"/>
              </a:rPr>
              <a:t>var </a:t>
            </a:r>
            <a:r>
              <a:rPr lang="en-US" sz="1600" dirty="0" smtClean="0">
                <a:solidFill>
                  <a:srgbClr val="000000"/>
                </a:solidFill>
                <a:latin typeface="Consolas"/>
              </a:rPr>
              <a:t>movies </a:t>
            </a:r>
            <a:r>
              <a:rPr lang="en-US" sz="1600" dirty="0">
                <a:solidFill>
                  <a:srgbClr val="000000"/>
                </a:solidFill>
                <a:latin typeface="Consolas"/>
              </a:rPr>
              <a:t>= </a:t>
            </a:r>
            <a:r>
              <a:rPr lang="en-US" sz="1600" dirty="0" smtClean="0">
                <a:solidFill>
                  <a:srgbClr val="000000"/>
                </a:solidFill>
                <a:latin typeface="Consolas"/>
              </a:rPr>
              <a:t>[“Harry Potter", “Zoolander", “The Count of Monte 	      		Cristo”, “Inception", “Lord of the Rings"];</a:t>
            </a:r>
            <a:endParaRPr lang="en-US" sz="1600" dirty="0">
              <a:solidFill>
                <a:srgbClr val="000000"/>
              </a:solidFill>
              <a:latin typeface="Consolas"/>
            </a:endParaRPr>
          </a:p>
          <a:p>
            <a:pPr marL="114300" indent="0" fontAlgn="base">
              <a:buNone/>
            </a:pPr>
            <a:r>
              <a:rPr lang="en-US" sz="1600" dirty="0">
                <a:solidFill>
                  <a:srgbClr val="000000"/>
                </a:solidFill>
                <a:latin typeface="Consolas"/>
              </a:rPr>
              <a:t> </a:t>
            </a:r>
            <a:endParaRPr lang="en-US" sz="1600" dirty="0" smtClean="0">
              <a:solidFill>
                <a:srgbClr val="000000"/>
              </a:solidFill>
              <a:latin typeface="Consolas"/>
            </a:endParaRPr>
          </a:p>
          <a:p>
            <a:pPr marL="114300" indent="0" fontAlgn="base">
              <a:buNone/>
            </a:pPr>
            <a:r>
              <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Can be stored in this way:</a:t>
            </a:r>
            <a:endParaRPr lang="en-US" sz="1600" dirty="0">
              <a:solidFill>
                <a:srgbClr val="000000"/>
              </a:solidFill>
              <a:latin typeface="Consolas"/>
            </a:endParaRPr>
          </a:p>
          <a:p>
            <a:pPr marL="114300" indent="0" fontAlgn="base">
              <a:buNone/>
            </a:pPr>
            <a:endParaRPr lang="en-US" sz="1600" dirty="0">
              <a:solidFill>
                <a:srgbClr val="000000"/>
              </a:solidFill>
              <a:latin typeface="Consolas"/>
            </a:endParaRPr>
          </a:p>
          <a:p>
            <a:pPr marL="114300" indent="0" fontAlgn="base">
              <a:buNone/>
            </a:pPr>
            <a:r>
              <a:rPr lang="en-US" sz="1600" dirty="0">
                <a:solidFill>
                  <a:srgbClr val="000000"/>
                </a:solidFill>
                <a:latin typeface="Consolas"/>
              </a:rPr>
              <a:t>localStorage.setItem</a:t>
            </a:r>
            <a:r>
              <a:rPr lang="en-US" sz="1600" dirty="0" smtClean="0">
                <a:solidFill>
                  <a:srgbClr val="000000"/>
                </a:solidFill>
                <a:latin typeface="Consolas"/>
              </a:rPr>
              <a:t>(“StoredSlotName", </a:t>
            </a:r>
            <a:r>
              <a:rPr lang="en-US" sz="1600" dirty="0">
                <a:solidFill>
                  <a:srgbClr val="000000"/>
                </a:solidFill>
                <a:latin typeface="Consolas"/>
              </a:rPr>
              <a:t>JSON.stringify(movies));</a:t>
            </a:r>
          </a:p>
          <a:p>
            <a:pPr marL="114300" indent="0">
              <a:buNone/>
            </a:pPr>
            <a:endParaRPr lang="en-US" sz="1600" dirty="0" smtClean="0"/>
          </a:p>
          <a:p>
            <a:pPr marL="114300" indent="0">
              <a:buNone/>
            </a:pPr>
            <a:r>
              <a:rPr lang="en-US" sz="1600" dirty="0" smtClean="0">
                <a:latin typeface="Verdana" panose="020B0604030504040204" pitchFamily="34" charset="0"/>
                <a:ea typeface="Verdana" panose="020B0604030504040204" pitchFamily="34" charset="0"/>
                <a:cs typeface="Verdana" panose="020B0604030504040204" pitchFamily="34" charset="0"/>
              </a:rPr>
              <a:t>Or in other ways:</a:t>
            </a:r>
          </a:p>
          <a:p>
            <a:pPr marL="114300" indent="0">
              <a:buNone/>
            </a:pPr>
            <a:endParaRPr lang="en-US" sz="1600" dirty="0" smtClean="0"/>
          </a:p>
          <a:p>
            <a:pPr marL="114300" indent="0">
              <a:buNone/>
            </a:pPr>
            <a:r>
              <a:rPr lang="en-US" sz="1600" dirty="0">
                <a:solidFill>
                  <a:srgbClr val="000000"/>
                </a:solidFill>
                <a:latin typeface="Consolas"/>
              </a:rPr>
              <a:t>localStorage.setItem</a:t>
            </a:r>
            <a:r>
              <a:rPr lang="en-US" sz="1600" dirty="0" smtClean="0">
                <a:solidFill>
                  <a:srgbClr val="000000"/>
                </a:solidFill>
                <a:latin typeface="Consolas"/>
              </a:rPr>
              <a:t>(“CurrentMovie”, “Zoolander”);</a:t>
            </a:r>
          </a:p>
          <a:p>
            <a:pPr marL="114300" indent="0">
              <a:buNone/>
            </a:pPr>
            <a:endParaRPr lang="en-US" sz="1600" dirty="0">
              <a:solidFill>
                <a:srgbClr val="000000"/>
              </a:solidFill>
              <a:latin typeface="Consolas"/>
            </a:endParaRPr>
          </a:p>
          <a:p>
            <a:pPr marL="114300" indent="0">
              <a:buNone/>
            </a:pPr>
            <a:endParaRPr lang="en-US" sz="1600" dirty="0" smtClean="0">
              <a:solidFill>
                <a:srgbClr val="000000"/>
              </a:solidFill>
              <a:latin typeface="Consolas"/>
            </a:endParaRPr>
          </a:p>
          <a:p>
            <a:pPr marL="114300" indent="0">
              <a:buNone/>
            </a:pPr>
            <a:r>
              <a:rPr lang="en-US" sz="1600" dirty="0" smtClean="0">
                <a:solidFill>
                  <a:srgbClr val="92D050"/>
                </a:solidFill>
                <a:latin typeface="Consolas"/>
              </a:rPr>
              <a:t>*sessionStorage / localStorage can be used in the exact same way, but the examples are using localStorage for simplicity</a:t>
            </a:r>
            <a:endParaRPr lang="en-US" sz="1600" dirty="0">
              <a:solidFill>
                <a:srgbClr val="92D050"/>
              </a:solidFill>
            </a:endParaRPr>
          </a:p>
        </p:txBody>
      </p:sp>
    </p:spTree>
    <p:extLst>
      <p:ext uri="{BB962C8B-B14F-4D97-AF65-F5344CB8AC3E}">
        <p14:creationId xmlns:p14="http://schemas.microsoft.com/office/powerpoint/2010/main" val="1669363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t>
            </a:r>
            <a:r>
              <a:rPr lang="en-US" dirty="0" smtClean="0"/>
              <a:t>Data</a:t>
            </a:r>
            <a:endParaRPr lang="en-US" dirty="0"/>
          </a:p>
        </p:txBody>
      </p:sp>
      <p:sp>
        <p:nvSpPr>
          <p:cNvPr id="3" name="Content Placeholder 2"/>
          <p:cNvSpPr>
            <a:spLocks noGrp="1"/>
          </p:cNvSpPr>
          <p:nvPr>
            <p:ph idx="1"/>
          </p:nvPr>
        </p:nvSpPr>
        <p:spPr/>
        <p:txBody>
          <a:bodyPr/>
          <a:lstStyle/>
          <a:p>
            <a:pPr marL="114300" indent="0" fontAlgn="base">
              <a:buClr>
                <a:srgbClr val="A9A57C"/>
              </a:buClr>
              <a:buNone/>
            </a:pPr>
            <a:r>
              <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Pull the entire string:</a:t>
            </a:r>
            <a:endParaRPr lang="en-US" sz="1600" dirty="0" smtClean="0">
              <a:solidFill>
                <a:srgbClr val="00B0F0"/>
              </a:solidFill>
              <a:latin typeface="Consolas"/>
            </a:endParaRPr>
          </a:p>
          <a:p>
            <a:pPr marL="114300" lvl="0" indent="0" fontAlgn="base">
              <a:buClr>
                <a:srgbClr val="A9A57C"/>
              </a:buClr>
              <a:buNone/>
            </a:pPr>
            <a:endParaRPr lang="en-US" sz="1600" dirty="0" smtClean="0">
              <a:solidFill>
                <a:srgbClr val="00B0F0"/>
              </a:solidFill>
              <a:latin typeface="Consolas"/>
            </a:endParaRPr>
          </a:p>
          <a:p>
            <a:pPr marL="114300" lvl="0" indent="0" fontAlgn="base">
              <a:buClr>
                <a:srgbClr val="A9A57C"/>
              </a:buClr>
              <a:buNone/>
            </a:pPr>
            <a:r>
              <a:rPr lang="en-US" sz="1600" dirty="0" smtClean="0">
                <a:solidFill>
                  <a:srgbClr val="00B0F0"/>
                </a:solidFill>
                <a:latin typeface="Consolas"/>
              </a:rPr>
              <a:t>Var </a:t>
            </a:r>
            <a:r>
              <a:rPr lang="en-US" sz="1600" dirty="0" smtClean="0">
                <a:solidFill>
                  <a:srgbClr val="000000"/>
                </a:solidFill>
                <a:latin typeface="Consolas"/>
              </a:rPr>
              <a:t>listMovies </a:t>
            </a:r>
            <a:r>
              <a:rPr lang="en-US" sz="1600" dirty="0">
                <a:solidFill>
                  <a:srgbClr val="000000"/>
                </a:solidFill>
                <a:latin typeface="Consolas"/>
              </a:rPr>
              <a:t>= localStorage.getItem</a:t>
            </a:r>
            <a:r>
              <a:rPr lang="en-US" sz="1600" dirty="0" smtClean="0">
                <a:solidFill>
                  <a:srgbClr val="000000"/>
                </a:solidFill>
                <a:latin typeface="Consolas"/>
              </a:rPr>
              <a:t>(“StoredSlotName");</a:t>
            </a:r>
            <a:r>
              <a:rPr lang="en-US" sz="1600" dirty="0">
                <a:solidFill>
                  <a:srgbClr val="000000"/>
                </a:solidFill>
                <a:latin typeface="Consolas"/>
              </a:rPr>
              <a:t> </a:t>
            </a:r>
            <a:endParaRPr lang="en-US" sz="1600" dirty="0" smtClean="0">
              <a:solidFill>
                <a:srgbClr val="000000"/>
              </a:solidFill>
              <a:latin typeface="Consolas"/>
            </a:endParaRPr>
          </a:p>
          <a:p>
            <a:pPr marL="114300" lvl="0" indent="0" fontAlgn="base">
              <a:buClr>
                <a:srgbClr val="A9A57C"/>
              </a:buClr>
              <a:buNone/>
            </a:pPr>
            <a:endParaRPr lang="en-US" sz="1600" dirty="0">
              <a:solidFill>
                <a:srgbClr val="000000"/>
              </a:solidFill>
              <a:latin typeface="Consolas"/>
            </a:endParaRPr>
          </a:p>
          <a:p>
            <a:pPr marL="114300" lvl="0" indent="0" fontAlgn="base">
              <a:buClr>
                <a:srgbClr val="A9A57C"/>
              </a:buClr>
              <a:buNone/>
            </a:pPr>
            <a:r>
              <a:rPr lang="en-US" sz="1600" dirty="0" smtClean="0">
                <a:solidFill>
                  <a:srgbClr val="000000"/>
                </a:solidFill>
                <a:latin typeface="Consolas"/>
              </a:rPr>
              <a:t>console.log(listMovies); </a:t>
            </a:r>
            <a:r>
              <a:rPr lang="en-US" sz="1600" dirty="0">
                <a:solidFill>
                  <a:srgbClr val="92D050"/>
                </a:solidFill>
                <a:latin typeface="Consolas"/>
              </a:rPr>
              <a:t>// will print out </a:t>
            </a:r>
            <a:r>
              <a:rPr lang="en-US" sz="1600" dirty="0" smtClean="0">
                <a:solidFill>
                  <a:srgbClr val="92D050"/>
                </a:solidFill>
                <a:latin typeface="Consolas"/>
              </a:rPr>
              <a:t>‘listMovies’ string</a:t>
            </a:r>
            <a:endParaRPr lang="en-US" sz="1600" dirty="0">
              <a:solidFill>
                <a:srgbClr val="92D050"/>
              </a:solidFill>
              <a:latin typeface="Consolas"/>
            </a:endParaRPr>
          </a:p>
          <a:p>
            <a:pPr marL="114300" lvl="0" indent="0" fontAlgn="base">
              <a:buClr>
                <a:srgbClr val="A9A57C"/>
              </a:buClr>
              <a:buNone/>
            </a:pPr>
            <a:endPar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114300" lvl="0" indent="0" fontAlgn="base">
              <a:buClr>
                <a:srgbClr val="A9A57C"/>
              </a:buClr>
              <a:buNone/>
            </a:pPr>
            <a:r>
              <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Or, if we want to pull ‘CurrentMovie”:</a:t>
            </a:r>
            <a:endParaRPr lang="en-US" sz="1600" dirty="0">
              <a:solidFill>
                <a:srgbClr val="000000"/>
              </a:solidFill>
              <a:latin typeface="Consolas"/>
            </a:endParaRPr>
          </a:p>
          <a:p>
            <a:pPr marL="114300" lvl="0" indent="0" fontAlgn="base">
              <a:buClr>
                <a:srgbClr val="A9A57C"/>
              </a:buClr>
              <a:buNone/>
            </a:pPr>
            <a:endParaRPr lang="en-US" sz="1600" dirty="0">
              <a:solidFill>
                <a:srgbClr val="000000"/>
              </a:solidFill>
              <a:latin typeface="Consolas"/>
            </a:endParaRPr>
          </a:p>
          <a:p>
            <a:pPr marL="114300" lvl="0" indent="0" fontAlgn="base">
              <a:buClr>
                <a:srgbClr val="A9A57C"/>
              </a:buClr>
              <a:buNone/>
            </a:pPr>
            <a:r>
              <a:rPr lang="en-US" sz="1600" dirty="0">
                <a:solidFill>
                  <a:srgbClr val="00B0F0"/>
                </a:solidFill>
                <a:latin typeface="Consolas"/>
              </a:rPr>
              <a:t>Var </a:t>
            </a:r>
            <a:r>
              <a:rPr lang="en-US" sz="1600" dirty="0">
                <a:solidFill>
                  <a:srgbClr val="000000"/>
                </a:solidFill>
                <a:latin typeface="Consolas"/>
              </a:rPr>
              <a:t>currentMovie = localStorage.getItem</a:t>
            </a:r>
            <a:r>
              <a:rPr lang="en-US" sz="1600" dirty="0" smtClean="0">
                <a:solidFill>
                  <a:srgbClr val="000000"/>
                </a:solidFill>
                <a:latin typeface="Consolas"/>
              </a:rPr>
              <a:t>(“CurrentMovie");</a:t>
            </a:r>
            <a:r>
              <a:rPr lang="en-US" sz="1600" dirty="0">
                <a:solidFill>
                  <a:srgbClr val="000000"/>
                </a:solidFill>
                <a:latin typeface="Consolas"/>
              </a:rPr>
              <a:t> </a:t>
            </a:r>
          </a:p>
          <a:p>
            <a:pPr marL="114300" lvl="0" indent="0">
              <a:buClr>
                <a:srgbClr val="A9A57C"/>
              </a:buClr>
              <a:buNone/>
            </a:pPr>
            <a:endParaRPr lang="en-US" sz="1600" dirty="0">
              <a:solidFill>
                <a:srgbClr val="2F2B20"/>
              </a:solidFill>
            </a:endParaRPr>
          </a:p>
          <a:p>
            <a:pPr marL="114300" lvl="0" indent="0">
              <a:buClr>
                <a:srgbClr val="A9A57C"/>
              </a:buClr>
              <a:buNone/>
            </a:pPr>
            <a:r>
              <a:rPr lang="en-US" sz="1600" dirty="0" smtClean="0">
                <a:solidFill>
                  <a:srgbClr val="2F2B20"/>
                </a:solidFill>
                <a:latin typeface="Verdana" panose="020B0604030504040204" pitchFamily="34" charset="0"/>
                <a:ea typeface="Verdana" panose="020B0604030504040204" pitchFamily="34" charset="0"/>
                <a:cs typeface="Verdana" panose="020B0604030504040204" pitchFamily="34" charset="0"/>
              </a:rPr>
              <a:t>Displaying what we retrieved:</a:t>
            </a:r>
            <a:endParaRPr lang="en-US" sz="1600" dirty="0">
              <a:solidFill>
                <a:srgbClr val="2F2B20"/>
              </a:solidFill>
              <a:latin typeface="Verdana" panose="020B0604030504040204" pitchFamily="34" charset="0"/>
              <a:ea typeface="Verdana" panose="020B0604030504040204" pitchFamily="34" charset="0"/>
              <a:cs typeface="Verdana" panose="020B0604030504040204" pitchFamily="34" charset="0"/>
            </a:endParaRPr>
          </a:p>
          <a:p>
            <a:pPr marL="114300" lvl="0" indent="0">
              <a:buClr>
                <a:srgbClr val="A9A57C"/>
              </a:buClr>
              <a:buNone/>
            </a:pPr>
            <a:endParaRPr lang="en-US" sz="1600" dirty="0">
              <a:solidFill>
                <a:srgbClr val="2F2B20"/>
              </a:solidFill>
            </a:endParaRPr>
          </a:p>
          <a:p>
            <a:pPr marL="114300" indent="0">
              <a:buClr>
                <a:srgbClr val="A9A57C"/>
              </a:buClr>
              <a:buNone/>
            </a:pPr>
            <a:r>
              <a:rPr lang="en-US" sz="1600" dirty="0" smtClean="0">
                <a:solidFill>
                  <a:srgbClr val="000000"/>
                </a:solidFill>
                <a:latin typeface="Consolas"/>
              </a:rPr>
              <a:t>console.log(CurrentMovie); </a:t>
            </a:r>
            <a:r>
              <a:rPr lang="en-US" sz="1600" dirty="0">
                <a:solidFill>
                  <a:srgbClr val="92D050"/>
                </a:solidFill>
                <a:latin typeface="Consolas"/>
              </a:rPr>
              <a:t>// will print out </a:t>
            </a:r>
            <a:r>
              <a:rPr lang="en-US" sz="1600" dirty="0" smtClean="0">
                <a:solidFill>
                  <a:srgbClr val="92D050"/>
                </a:solidFill>
                <a:latin typeface="Consolas"/>
              </a:rPr>
              <a:t>‘Zoolander’</a:t>
            </a:r>
            <a:endParaRPr lang="en-US" sz="1600" dirty="0">
              <a:solidFill>
                <a:srgbClr val="92D050"/>
              </a:solidFill>
              <a:latin typeface="Consolas"/>
            </a:endParaRPr>
          </a:p>
          <a:p>
            <a:pPr marL="114300" lvl="0" indent="0">
              <a:buClr>
                <a:srgbClr val="A9A57C"/>
              </a:buClr>
              <a:buNone/>
            </a:pPr>
            <a:endParaRPr lang="en-US" sz="1600" dirty="0">
              <a:solidFill>
                <a:srgbClr val="2F2B20"/>
              </a:solidFill>
            </a:endParaRPr>
          </a:p>
          <a:p>
            <a:pPr marL="114300" indent="0">
              <a:buNone/>
            </a:pPr>
            <a:endParaRPr lang="en-US" dirty="0"/>
          </a:p>
        </p:txBody>
      </p:sp>
    </p:spTree>
    <p:extLst>
      <p:ext uri="{BB962C8B-B14F-4D97-AF65-F5344CB8AC3E}">
        <p14:creationId xmlns:p14="http://schemas.microsoft.com/office/powerpoint/2010/main" val="3099560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Data</a:t>
            </a:r>
            <a:endParaRPr lang="en-US" dirty="0"/>
          </a:p>
        </p:txBody>
      </p:sp>
      <p:sp>
        <p:nvSpPr>
          <p:cNvPr id="3" name="Content Placeholder 2"/>
          <p:cNvSpPr>
            <a:spLocks noGrp="1"/>
          </p:cNvSpPr>
          <p:nvPr>
            <p:ph idx="1"/>
          </p:nvPr>
        </p:nvSpPr>
        <p:spPr/>
        <p:txBody>
          <a:bodyPr/>
          <a:lstStyle/>
          <a:p>
            <a:pPr marL="114300" indent="0" fontAlgn="base">
              <a:buClr>
                <a:srgbClr val="A9A57C"/>
              </a:buClr>
              <a:buNone/>
            </a:pPr>
            <a:r>
              <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Delete everything in storage (often called ‘</a:t>
            </a:r>
            <a:r>
              <a:rPr lang="en-US" sz="16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scorched earth</a:t>
            </a:r>
            <a:r>
              <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approach) as </a:t>
            </a: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it will </a:t>
            </a:r>
            <a:r>
              <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remove </a:t>
            </a: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all traces of any data you may have stored</a:t>
            </a:r>
            <a:endParaRPr lang="en-US" sz="1600" dirty="0" smtClean="0">
              <a:solidFill>
                <a:srgbClr val="00B0F0"/>
              </a:solidFill>
              <a:latin typeface="Consolas"/>
            </a:endParaRPr>
          </a:p>
          <a:p>
            <a:pPr marL="114300" lvl="0" indent="0" fontAlgn="base">
              <a:buClr>
                <a:srgbClr val="A9A57C"/>
              </a:buClr>
              <a:buNone/>
            </a:pPr>
            <a:endParaRPr lang="en-US" sz="1600" dirty="0" smtClean="0">
              <a:solidFill>
                <a:srgbClr val="00B0F0"/>
              </a:solidFill>
              <a:latin typeface="Consolas"/>
            </a:endParaRPr>
          </a:p>
          <a:p>
            <a:pPr marL="114300" lvl="0" indent="0" fontAlgn="base">
              <a:buClr>
                <a:srgbClr val="A9A57C"/>
              </a:buClr>
              <a:buNone/>
            </a:pPr>
            <a:r>
              <a:rPr lang="en-US" sz="1600" dirty="0">
                <a:solidFill>
                  <a:srgbClr val="000000"/>
                </a:solidFill>
                <a:latin typeface="Consolas"/>
              </a:rPr>
              <a:t>localStorage.clear(); </a:t>
            </a:r>
            <a:endParaRPr lang="en-US" sz="1600" dirty="0" smtClean="0">
              <a:solidFill>
                <a:srgbClr val="000000"/>
              </a:solidFill>
              <a:latin typeface="Consolas"/>
            </a:endParaRPr>
          </a:p>
          <a:p>
            <a:pPr marL="114300" lvl="0" indent="0" fontAlgn="base">
              <a:buClr>
                <a:srgbClr val="A9A57C"/>
              </a:buClr>
              <a:buNone/>
            </a:pPr>
            <a:endPar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114300" lvl="0" indent="0" fontAlgn="base">
              <a:buClr>
                <a:srgbClr val="A9A57C"/>
              </a:buClr>
              <a:buNone/>
            </a:pPr>
            <a:r>
              <a:rPr lang="en-US"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To delete only certain parts of our local storage, we can be more specific if we need to be:</a:t>
            </a:r>
            <a:endParaRPr lang="en-US" sz="1600" dirty="0">
              <a:solidFill>
                <a:srgbClr val="000000"/>
              </a:solidFill>
              <a:latin typeface="Consolas"/>
            </a:endParaRPr>
          </a:p>
          <a:p>
            <a:pPr marL="114300" lvl="0" indent="0" fontAlgn="base">
              <a:buClr>
                <a:srgbClr val="A9A57C"/>
              </a:buClr>
              <a:buNone/>
            </a:pPr>
            <a:endParaRPr lang="en-US" sz="1600" dirty="0" smtClean="0">
              <a:solidFill>
                <a:srgbClr val="000000"/>
              </a:solidFill>
              <a:latin typeface="Consolas"/>
            </a:endParaRPr>
          </a:p>
          <a:p>
            <a:pPr marL="114300" lvl="0" indent="0" fontAlgn="base">
              <a:buClr>
                <a:srgbClr val="A9A57C"/>
              </a:buClr>
              <a:buNone/>
            </a:pPr>
            <a:r>
              <a:rPr lang="en-US" sz="1600" dirty="0">
                <a:solidFill>
                  <a:srgbClr val="000000"/>
                </a:solidFill>
                <a:latin typeface="Consolas"/>
              </a:rPr>
              <a:t>localStorage.removeItem</a:t>
            </a:r>
            <a:r>
              <a:rPr lang="en-US" sz="1600" dirty="0" smtClean="0">
                <a:solidFill>
                  <a:srgbClr val="000000"/>
                </a:solidFill>
                <a:latin typeface="Consolas"/>
              </a:rPr>
              <a:t>("CurrentMovie");</a:t>
            </a:r>
            <a:endParaRPr lang="en-US" sz="1600" dirty="0">
              <a:solidFill>
                <a:srgbClr val="000000"/>
              </a:solidFill>
              <a:latin typeface="Consolas"/>
            </a:endParaRPr>
          </a:p>
          <a:p>
            <a:pPr marL="114300" lvl="0" indent="0">
              <a:buClr>
                <a:srgbClr val="A9A57C"/>
              </a:buClr>
              <a:buNone/>
            </a:pPr>
            <a:endParaRPr lang="en-US" sz="1600" dirty="0">
              <a:solidFill>
                <a:srgbClr val="2F2B20"/>
              </a:solidFill>
            </a:endParaRPr>
          </a:p>
          <a:p>
            <a:pPr marL="114300" lvl="0" indent="0">
              <a:buClr>
                <a:srgbClr val="A9A57C"/>
              </a:buClr>
              <a:buNone/>
            </a:pPr>
            <a:r>
              <a:rPr lang="en-US" sz="1600" dirty="0" smtClean="0">
                <a:solidFill>
                  <a:srgbClr val="2F2B20"/>
                </a:solidFill>
                <a:latin typeface="Verdana" panose="020B0604030504040204" pitchFamily="34" charset="0"/>
                <a:ea typeface="Verdana" panose="020B0604030504040204" pitchFamily="34" charset="0"/>
                <a:cs typeface="Verdana" panose="020B0604030504040204" pitchFamily="34" charset="0"/>
              </a:rPr>
              <a:t>This clears BOTH CurrentMovie, AND it’s value (Zoolander).  If you simply want to clear the value and keep the key initialized, you are better off doing this:</a:t>
            </a:r>
            <a:endParaRPr lang="en-US" sz="1600" dirty="0">
              <a:solidFill>
                <a:srgbClr val="2F2B20"/>
              </a:solidFill>
            </a:endParaRPr>
          </a:p>
          <a:p>
            <a:pPr marL="114300" indent="0">
              <a:buNone/>
            </a:pPr>
            <a:endParaRPr lang="en-US" dirty="0" smtClean="0"/>
          </a:p>
          <a:p>
            <a:pPr marL="114300" lvl="0" indent="0">
              <a:buClr>
                <a:srgbClr val="A9A57C"/>
              </a:buClr>
              <a:buNone/>
            </a:pPr>
            <a:r>
              <a:rPr lang="en-US" sz="1600" dirty="0">
                <a:solidFill>
                  <a:srgbClr val="000000"/>
                </a:solidFill>
                <a:latin typeface="Consolas"/>
              </a:rPr>
              <a:t>localStorage.setItem(“CurrentMovie”, </a:t>
            </a:r>
            <a:r>
              <a:rPr lang="en-US" sz="1600" dirty="0" smtClean="0">
                <a:solidFill>
                  <a:srgbClr val="000000"/>
                </a:solidFill>
                <a:latin typeface="Consolas"/>
              </a:rPr>
              <a:t>“”);</a:t>
            </a:r>
            <a:endParaRPr lang="en-US" sz="1600" dirty="0">
              <a:solidFill>
                <a:srgbClr val="2F2B20"/>
              </a:solidFill>
            </a:endParaRPr>
          </a:p>
          <a:p>
            <a:pPr marL="114300" indent="0">
              <a:buNone/>
            </a:pPr>
            <a:endParaRPr lang="en-US" dirty="0"/>
          </a:p>
        </p:txBody>
      </p:sp>
    </p:spTree>
    <p:extLst>
      <p:ext uri="{BB962C8B-B14F-4D97-AF65-F5344CB8AC3E}">
        <p14:creationId xmlns:p14="http://schemas.microsoft.com/office/powerpoint/2010/main" val="4136040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HTML/JavaScript</a:t>
            </a:r>
            <a:r>
              <a:rPr lang="en-US" dirty="0" smtClean="0"/>
              <a:t/>
            </a:r>
            <a:br>
              <a:rPr lang="en-US" dirty="0" smtClean="0"/>
            </a:br>
            <a:r>
              <a:rPr lang="en-US" dirty="0" smtClean="0"/>
              <a:t>DOM </a:t>
            </a:r>
            <a:r>
              <a:rPr lang="en-US" dirty="0"/>
              <a:t>Manipulation</a:t>
            </a:r>
          </a:p>
        </p:txBody>
      </p:sp>
      <p:sp>
        <p:nvSpPr>
          <p:cNvPr id="5" name="Subtitle 4"/>
          <p:cNvSpPr>
            <a:spLocks noGrp="1"/>
          </p:cNvSpPr>
          <p:nvPr>
            <p:ph type="subTitle" idx="1"/>
          </p:nvPr>
        </p:nvSpPr>
        <p:spPr/>
        <p:txBody>
          <a:bodyPr>
            <a:normAutofit fontScale="77500" lnSpcReduction="20000"/>
          </a:bodyPr>
          <a:lstStyle/>
          <a:p>
            <a:r>
              <a:rPr lang="en-US" dirty="0" smtClean="0"/>
              <a:t>Using </a:t>
            </a:r>
            <a:r>
              <a:rPr lang="en-US" dirty="0"/>
              <a:t>createElement, </a:t>
            </a:r>
            <a:endParaRPr lang="en-US" dirty="0" smtClean="0"/>
          </a:p>
          <a:p>
            <a:r>
              <a:rPr lang="en-US" dirty="0" smtClean="0"/>
              <a:t>appendChild</a:t>
            </a:r>
            <a:r>
              <a:rPr lang="en-US" dirty="0"/>
              <a:t>, </a:t>
            </a:r>
            <a:endParaRPr lang="en-US" dirty="0" smtClean="0"/>
          </a:p>
          <a:p>
            <a:r>
              <a:rPr lang="en-US" dirty="0" smtClean="0"/>
              <a:t>insertBefore</a:t>
            </a:r>
            <a:r>
              <a:rPr lang="en-US" dirty="0"/>
              <a:t>, </a:t>
            </a:r>
            <a:endParaRPr lang="en-US" dirty="0" smtClean="0"/>
          </a:p>
          <a:p>
            <a:r>
              <a:rPr lang="en-US" dirty="0" smtClean="0"/>
              <a:t>removeChild</a:t>
            </a:r>
            <a:r>
              <a:rPr lang="en-US" dirty="0"/>
              <a:t>, etc.</a:t>
            </a:r>
          </a:p>
        </p:txBody>
      </p:sp>
    </p:spTree>
    <p:extLst>
      <p:ext uri="{BB962C8B-B14F-4D97-AF65-F5344CB8AC3E}">
        <p14:creationId xmlns:p14="http://schemas.microsoft.com/office/powerpoint/2010/main" val="20161407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301</TotalTime>
  <Words>765</Words>
  <Application>Microsoft Office PowerPoint</Application>
  <PresentationFormat>On-screen Show (4:3)</PresentationFormat>
  <Paragraphs>188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JavaScript Local Storage  API</vt:lpstr>
      <vt:lpstr>API: Application Programming Interface</vt:lpstr>
      <vt:lpstr>Types of Storage</vt:lpstr>
      <vt:lpstr>More about Storage</vt:lpstr>
      <vt:lpstr>Let’s Look at Code!</vt:lpstr>
      <vt:lpstr>Storing data in Local Storage*</vt:lpstr>
      <vt:lpstr>Retrieving Data</vt:lpstr>
      <vt:lpstr>Removing Data</vt:lpstr>
      <vt:lpstr>HTML/JavaScript DOM Manipulation</vt:lpstr>
      <vt:lpstr>What is a DOM?</vt:lpstr>
      <vt:lpstr>What is DOM Manipulation?</vt:lpstr>
      <vt:lpstr>So again, Let’s Look at Code!</vt:lpstr>
      <vt:lpstr>Creating Elements</vt:lpstr>
      <vt:lpstr>Let’s see how that looks</vt:lpstr>
      <vt:lpstr>Removing Elements</vt:lpstr>
      <vt:lpstr>Cloning Elements</vt:lpstr>
      <vt:lpstr>Cloning Elements Ctd</vt:lpstr>
      <vt:lpstr>AppendChild</vt:lpstr>
      <vt:lpstr>insertBefore</vt:lpstr>
      <vt:lpstr>insertAfter</vt:lpstr>
      <vt:lpstr>The End</vt:lpstr>
      <vt:lpstr>Great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Storage  API</dc:title>
  <dc:creator>Windows User</dc:creator>
  <cp:lastModifiedBy>Windows User</cp:lastModifiedBy>
  <cp:revision>21</cp:revision>
  <dcterms:created xsi:type="dcterms:W3CDTF">2018-02-07T21:36:06Z</dcterms:created>
  <dcterms:modified xsi:type="dcterms:W3CDTF">2018-02-08T02:40:37Z</dcterms:modified>
</cp:coreProperties>
</file>