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1" r:id="rId7"/>
    <p:sldId id="260" r:id="rId8"/>
    <p:sldId id="262"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8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184682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CB55B5-7A8F-4D97-A770-E555A9375C3E}"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382077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2464803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2108418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2789084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3580169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3663385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4123874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372391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270392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B55B5-7A8F-4D97-A770-E555A9375C3E}"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279981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CB55B5-7A8F-4D97-A770-E555A9375C3E}"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252781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CB55B5-7A8F-4D97-A770-E555A9375C3E}"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100685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CB55B5-7A8F-4D97-A770-E555A9375C3E}"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91986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B55B5-7A8F-4D97-A770-E555A9375C3E}"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94514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CB55B5-7A8F-4D97-A770-E555A9375C3E}"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347206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1CB55B5-7A8F-4D97-A770-E555A9375C3E}" type="datetimeFigureOut">
              <a:rPr lang="en-US" smtClean="0"/>
              <a:t>8/10/2024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9A95001-EC0B-4E09-8040-0165F727116A}" type="slidenum">
              <a:rPr lang="en-US" smtClean="0"/>
              <a:t>‹#›</a:t>
            </a:fld>
            <a:endParaRPr lang="en-US"/>
          </a:p>
        </p:txBody>
      </p:sp>
    </p:spTree>
    <p:extLst>
      <p:ext uri="{BB962C8B-B14F-4D97-AF65-F5344CB8AC3E}">
        <p14:creationId xmlns:p14="http://schemas.microsoft.com/office/powerpoint/2010/main" val="3430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1CB55B5-7A8F-4D97-A770-E555A9375C3E}" type="datetimeFigureOut">
              <a:rPr lang="en-US" smtClean="0"/>
              <a:t>8/10/2024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9A95001-EC0B-4E09-8040-0165F727116A}" type="slidenum">
              <a:rPr lang="en-US" smtClean="0"/>
              <a:t>‹#›</a:t>
            </a:fld>
            <a:endParaRPr lang="en-US"/>
          </a:p>
        </p:txBody>
      </p:sp>
    </p:spTree>
    <p:extLst>
      <p:ext uri="{BB962C8B-B14F-4D97-AF65-F5344CB8AC3E}">
        <p14:creationId xmlns:p14="http://schemas.microsoft.com/office/powerpoint/2010/main" val="3909327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AED9-F2FE-84E9-819C-90FF93BB974F}"/>
              </a:ext>
            </a:extLst>
          </p:cNvPr>
          <p:cNvSpPr>
            <a:spLocks noGrp="1"/>
          </p:cNvSpPr>
          <p:nvPr>
            <p:ph type="ctrTitle"/>
          </p:nvPr>
        </p:nvSpPr>
        <p:spPr>
          <a:xfrm>
            <a:off x="1751012" y="609601"/>
            <a:ext cx="8676222" cy="2362199"/>
          </a:xfrm>
        </p:spPr>
        <p:txBody>
          <a:bodyPr/>
          <a:lstStyle/>
          <a:p>
            <a:r>
              <a:rPr lang="en-US" dirty="0"/>
              <a:t>The Popularity of Genres</a:t>
            </a:r>
          </a:p>
        </p:txBody>
      </p:sp>
      <p:sp>
        <p:nvSpPr>
          <p:cNvPr id="3" name="Subtitle 2">
            <a:extLst>
              <a:ext uri="{FF2B5EF4-FFF2-40B4-BE49-F238E27FC236}">
                <a16:creationId xmlns:a16="http://schemas.microsoft.com/office/drawing/2014/main" id="{3DFF210D-2B77-59CC-4C1D-1DE4A88287DA}"/>
              </a:ext>
            </a:extLst>
          </p:cNvPr>
          <p:cNvSpPr>
            <a:spLocks noGrp="1"/>
          </p:cNvSpPr>
          <p:nvPr>
            <p:ph type="subTitle" idx="1"/>
          </p:nvPr>
        </p:nvSpPr>
        <p:spPr>
          <a:xfrm>
            <a:off x="1751012" y="3429000"/>
            <a:ext cx="8676222" cy="2362200"/>
          </a:xfrm>
        </p:spPr>
        <p:txBody>
          <a:bodyPr/>
          <a:lstStyle/>
          <a:p>
            <a:r>
              <a:rPr lang="en-US" dirty="0"/>
              <a:t>A look at Spotify’s Top 100 from 2000 to 2022</a:t>
            </a:r>
          </a:p>
        </p:txBody>
      </p:sp>
    </p:spTree>
    <p:extLst>
      <p:ext uri="{BB962C8B-B14F-4D97-AF65-F5344CB8AC3E}">
        <p14:creationId xmlns:p14="http://schemas.microsoft.com/office/powerpoint/2010/main" val="298987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5137" name="Rectangle 5136">
            <a:extLst>
              <a:ext uri="{FF2B5EF4-FFF2-40B4-BE49-F238E27FC236}">
                <a16:creationId xmlns:a16="http://schemas.microsoft.com/office/drawing/2014/main" id="{981B9CFD-6570-44E4-A274-2518DB1BA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FFA71-E91A-9588-F5DF-F389B4E635DC}"/>
              </a:ext>
            </a:extLst>
          </p:cNvPr>
          <p:cNvSpPr>
            <a:spLocks noGrp="1"/>
          </p:cNvSpPr>
          <p:nvPr>
            <p:ph type="title"/>
          </p:nvPr>
        </p:nvSpPr>
        <p:spPr>
          <a:xfrm>
            <a:off x="862427" y="609599"/>
            <a:ext cx="3283970" cy="1463478"/>
          </a:xfrm>
        </p:spPr>
        <p:txBody>
          <a:bodyPr>
            <a:normAutofit/>
          </a:bodyPr>
          <a:lstStyle/>
          <a:p>
            <a:r>
              <a:rPr lang="en-US"/>
              <a:t>Metrics of no Difference</a:t>
            </a:r>
          </a:p>
        </p:txBody>
      </p:sp>
      <p:sp>
        <p:nvSpPr>
          <p:cNvPr id="5132" name="Content Placeholder 5131">
            <a:extLst>
              <a:ext uri="{FF2B5EF4-FFF2-40B4-BE49-F238E27FC236}">
                <a16:creationId xmlns:a16="http://schemas.microsoft.com/office/drawing/2014/main" id="{4116B875-3BD0-3461-2120-E34A78C3A0FB}"/>
              </a:ext>
            </a:extLst>
          </p:cNvPr>
          <p:cNvSpPr>
            <a:spLocks noGrp="1"/>
          </p:cNvSpPr>
          <p:nvPr>
            <p:ph idx="1"/>
          </p:nvPr>
        </p:nvSpPr>
        <p:spPr>
          <a:xfrm>
            <a:off x="818779" y="2251880"/>
            <a:ext cx="3310963" cy="3772401"/>
          </a:xfrm>
        </p:spPr>
        <p:txBody>
          <a:bodyPr anchor="t">
            <a:normAutofit/>
          </a:bodyPr>
          <a:lstStyle/>
          <a:p>
            <a:r>
              <a:rPr lang="en-US" dirty="0"/>
              <a:t>Measurements not to focus on. They do not differ between genres.</a:t>
            </a:r>
          </a:p>
        </p:txBody>
      </p:sp>
      <p:pic>
        <p:nvPicPr>
          <p:cNvPr id="5128" name="Picture 8">
            <a:extLst>
              <a:ext uri="{FF2B5EF4-FFF2-40B4-BE49-F238E27FC236}">
                <a16:creationId xmlns:a16="http://schemas.microsoft.com/office/drawing/2014/main" id="{AD3D96A6-4F3F-C93C-CA55-6D24116D02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8942" y="576962"/>
            <a:ext cx="2812851" cy="223621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7C684B7-7112-2A46-AA44-5E4B09C900F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42225" y="596260"/>
            <a:ext cx="2743200" cy="2194560"/>
          </a:xfrm>
          <a:prstGeom prst="rect">
            <a:avLst/>
          </a:prstGeom>
          <a:noFill/>
          <a:extLst>
            <a:ext uri="{909E8E84-426E-40DD-AFC4-6F175D3DCCD1}">
              <a14:hiddenFill xmlns:a14="http://schemas.microsoft.com/office/drawing/2010/main">
                <a:solidFill>
                  <a:srgbClr val="FFFFFF"/>
                </a:solidFill>
              </a14:hiddenFill>
            </a:ext>
          </a:extLst>
        </p:spPr>
      </p:pic>
      <p:cxnSp>
        <p:nvCxnSpPr>
          <p:cNvPr id="5139" name="Straight Connector 5138">
            <a:extLst>
              <a:ext uri="{FF2B5EF4-FFF2-40B4-BE49-F238E27FC236}">
                <a16:creationId xmlns:a16="http://schemas.microsoft.com/office/drawing/2014/main" id="{E8470FD2-B13A-4556-9D05-BC82BFE6B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141" name="Straight Connector 5140">
            <a:extLst>
              <a:ext uri="{FF2B5EF4-FFF2-40B4-BE49-F238E27FC236}">
                <a16:creationId xmlns:a16="http://schemas.microsoft.com/office/drawing/2014/main" id="{83DCF570-5FFA-4422-B8A3-C28A303EF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126" name="Picture 6">
            <a:extLst>
              <a:ext uri="{FF2B5EF4-FFF2-40B4-BE49-F238E27FC236}">
                <a16:creationId xmlns:a16="http://schemas.microsoft.com/office/drawing/2014/main" id="{0E4FF54C-9003-A473-A08B-33110C0BF30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193188" y="4059556"/>
            <a:ext cx="2785868" cy="2228694"/>
          </a:xfrm>
          <a:prstGeom prst="rect">
            <a:avLst/>
          </a:prstGeom>
          <a:noFill/>
          <a:extLst>
            <a:ext uri="{909E8E84-426E-40DD-AFC4-6F175D3DCCD1}">
              <a14:hiddenFill xmlns:a14="http://schemas.microsoft.com/office/drawing/2010/main">
                <a:solidFill>
                  <a:srgbClr val="FFFFFF"/>
                </a:solidFill>
              </a14:hiddenFill>
            </a:ext>
          </a:extLst>
        </p:spPr>
      </p:pic>
      <p:cxnSp>
        <p:nvCxnSpPr>
          <p:cNvPr id="5143" name="Straight Connector 5142">
            <a:extLst>
              <a:ext uri="{FF2B5EF4-FFF2-40B4-BE49-F238E27FC236}">
                <a16:creationId xmlns:a16="http://schemas.microsoft.com/office/drawing/2014/main" id="{8E32D90B-5FD5-41C6-B6BA-4C814B307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124" name="Picture 4">
            <a:extLst>
              <a:ext uri="{FF2B5EF4-FFF2-40B4-BE49-F238E27FC236}">
                <a16:creationId xmlns:a16="http://schemas.microsoft.com/office/drawing/2014/main" id="{EE4A4913-56E0-E55B-439B-3A702DD1E88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942225" y="4065643"/>
            <a:ext cx="2743198" cy="219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20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4120" name="Rectangle 4119">
            <a:extLst>
              <a:ext uri="{FF2B5EF4-FFF2-40B4-BE49-F238E27FC236}">
                <a16:creationId xmlns:a16="http://schemas.microsoft.com/office/drawing/2014/main" id="{981B9CFD-6570-44E4-A274-2518DB1BA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EEA47-1B5D-35D5-3689-7E7B71DEE148}"/>
              </a:ext>
            </a:extLst>
          </p:cNvPr>
          <p:cNvSpPr>
            <a:spLocks noGrp="1"/>
          </p:cNvSpPr>
          <p:nvPr>
            <p:ph type="title"/>
          </p:nvPr>
        </p:nvSpPr>
        <p:spPr>
          <a:xfrm>
            <a:off x="862427" y="609599"/>
            <a:ext cx="3283970" cy="1463478"/>
          </a:xfrm>
        </p:spPr>
        <p:txBody>
          <a:bodyPr>
            <a:normAutofit/>
          </a:bodyPr>
          <a:lstStyle/>
          <a:p>
            <a:r>
              <a:rPr lang="en-US"/>
              <a:t>Metrics of Difference</a:t>
            </a:r>
          </a:p>
        </p:txBody>
      </p:sp>
      <p:sp>
        <p:nvSpPr>
          <p:cNvPr id="4108" name="Content Placeholder 4107">
            <a:extLst>
              <a:ext uri="{FF2B5EF4-FFF2-40B4-BE49-F238E27FC236}">
                <a16:creationId xmlns:a16="http://schemas.microsoft.com/office/drawing/2014/main" id="{00121FA6-7B96-FB76-7CE8-5214C0C636F5}"/>
              </a:ext>
            </a:extLst>
          </p:cNvPr>
          <p:cNvSpPr>
            <a:spLocks noGrp="1"/>
          </p:cNvSpPr>
          <p:nvPr>
            <p:ph idx="1"/>
          </p:nvPr>
        </p:nvSpPr>
        <p:spPr>
          <a:xfrm>
            <a:off x="818779" y="2964873"/>
            <a:ext cx="3310963" cy="3059408"/>
          </a:xfrm>
        </p:spPr>
        <p:txBody>
          <a:bodyPr anchor="t">
            <a:normAutofit/>
          </a:bodyPr>
          <a:lstStyle/>
          <a:p>
            <a:pPr>
              <a:buClr>
                <a:srgbClr val="DD6B3D"/>
              </a:buClr>
            </a:pPr>
            <a:r>
              <a:rPr lang="en-US" dirty="0"/>
              <a:t>Measurements to focus on</a:t>
            </a:r>
          </a:p>
          <a:p>
            <a:pPr marL="0" indent="0">
              <a:buClr>
                <a:srgbClr val="DD6B3D"/>
              </a:buClr>
              <a:buNone/>
            </a:pPr>
            <a:endParaRPr lang="en-US" dirty="0"/>
          </a:p>
        </p:txBody>
      </p:sp>
      <p:pic>
        <p:nvPicPr>
          <p:cNvPr id="4100" name="Picture 4" descr="A diagram of different colored squares&#10;&#10;Description automatically generated">
            <a:extLst>
              <a:ext uri="{FF2B5EF4-FFF2-40B4-BE49-F238E27FC236}">
                <a16:creationId xmlns:a16="http://schemas.microsoft.com/office/drawing/2014/main" id="{BEB59160-314C-20D8-60E8-51E508B8D2E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8542" y="317426"/>
            <a:ext cx="3467796" cy="2774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2" name="Picture 6" descr="A diagram of different colored boxes&#10;&#10;Description automatically generated">
            <a:extLst>
              <a:ext uri="{FF2B5EF4-FFF2-40B4-BE49-F238E27FC236}">
                <a16:creationId xmlns:a16="http://schemas.microsoft.com/office/drawing/2014/main" id="{9A7194D9-3D83-7382-7E00-E7F809CA79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85349" y="317426"/>
            <a:ext cx="3473144" cy="2778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4115" name="Straight Connector 4114">
            <a:extLst>
              <a:ext uri="{FF2B5EF4-FFF2-40B4-BE49-F238E27FC236}">
                <a16:creationId xmlns:a16="http://schemas.microsoft.com/office/drawing/2014/main" id="{E8470FD2-B13A-4556-9D05-BC82BFE6B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121" name="Straight Connector 4120">
            <a:extLst>
              <a:ext uri="{FF2B5EF4-FFF2-40B4-BE49-F238E27FC236}">
                <a16:creationId xmlns:a16="http://schemas.microsoft.com/office/drawing/2014/main" id="{83DCF570-5FFA-4422-B8A3-C28A303EF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4098" name="Picture 2" descr="A diagram of different colored boxes&#10;&#10;Description automatically generated">
            <a:extLst>
              <a:ext uri="{FF2B5EF4-FFF2-40B4-BE49-F238E27FC236}">
                <a16:creationId xmlns:a16="http://schemas.microsoft.com/office/drawing/2014/main" id="{EC13CA16-4413-B00D-4672-4763C836F1D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828187" y="3736819"/>
            <a:ext cx="3453602" cy="2762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4119" name="Straight Connector 4118">
            <a:extLst>
              <a:ext uri="{FF2B5EF4-FFF2-40B4-BE49-F238E27FC236}">
                <a16:creationId xmlns:a16="http://schemas.microsoft.com/office/drawing/2014/main" id="{8E32D90B-5FD5-41C6-B6BA-4C814B307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4104" name="Picture 8" descr="A diagram of different colored boxes&#10;&#10;Description automatically generated">
            <a:extLst>
              <a:ext uri="{FF2B5EF4-FFF2-40B4-BE49-F238E27FC236}">
                <a16:creationId xmlns:a16="http://schemas.microsoft.com/office/drawing/2014/main" id="{1B732697-DAA5-B162-9B01-821BD1E4457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595124" y="3736819"/>
            <a:ext cx="3453594" cy="2762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3743-58D4-C1FD-71EC-F4B32220D5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DF1952-B3DE-E4DA-71F5-F892E1146261}"/>
              </a:ext>
            </a:extLst>
          </p:cNvPr>
          <p:cNvSpPr>
            <a:spLocks noGrp="1"/>
          </p:cNvSpPr>
          <p:nvPr>
            <p:ph idx="1"/>
          </p:nvPr>
        </p:nvSpPr>
        <p:spPr>
          <a:xfrm>
            <a:off x="1141413" y="2220687"/>
            <a:ext cx="9905998" cy="3570514"/>
          </a:xfrm>
        </p:spPr>
        <p:txBody>
          <a:bodyPr/>
          <a:lstStyle/>
          <a:p>
            <a:r>
              <a:rPr lang="en-US" dirty="0"/>
              <a:t>As a Producer looking to support music that has a high chance of being on Spotify’s Top 100, Pop is the best chance currently at finding a Track that is high in popularity.</a:t>
            </a:r>
          </a:p>
          <a:p>
            <a:r>
              <a:rPr lang="en-US" dirty="0"/>
              <a:t>Metrics to look for are:</a:t>
            </a:r>
          </a:p>
          <a:p>
            <a:pPr lvl="1"/>
            <a:r>
              <a:rPr lang="en-US" dirty="0"/>
              <a:t>High in Energy and Danceability</a:t>
            </a:r>
          </a:p>
          <a:p>
            <a:pPr lvl="1"/>
            <a:r>
              <a:rPr lang="en-US" dirty="0"/>
              <a:t>Low in </a:t>
            </a:r>
            <a:r>
              <a:rPr lang="en-US" dirty="0" err="1"/>
              <a:t>Speechiness</a:t>
            </a:r>
            <a:r>
              <a:rPr lang="en-US" dirty="0"/>
              <a:t> and Acoustics</a:t>
            </a:r>
          </a:p>
          <a:p>
            <a:endParaRPr lang="en-US" dirty="0"/>
          </a:p>
        </p:txBody>
      </p:sp>
    </p:spTree>
    <p:extLst>
      <p:ext uri="{BB962C8B-B14F-4D97-AF65-F5344CB8AC3E}">
        <p14:creationId xmlns:p14="http://schemas.microsoft.com/office/powerpoint/2010/main" val="158643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23FE-3924-BD0C-47E0-A11CA08D76DA}"/>
              </a:ext>
            </a:extLst>
          </p:cNvPr>
          <p:cNvSpPr>
            <a:spLocks noGrp="1"/>
          </p:cNvSpPr>
          <p:nvPr>
            <p:ph type="title"/>
          </p:nvPr>
        </p:nvSpPr>
        <p:spPr>
          <a:xfrm>
            <a:off x="591911" y="714374"/>
            <a:ext cx="3332955" cy="5076826"/>
          </a:xfrm>
        </p:spPr>
        <p:txBody>
          <a:bodyPr anchor="ctr">
            <a:normAutofit/>
          </a:bodyPr>
          <a:lstStyle/>
          <a:p>
            <a:pPr algn="ctr"/>
            <a:r>
              <a:rPr lang="en-US" sz="4000" u="sng" dirty="0"/>
              <a:t>Data</a:t>
            </a:r>
            <a:br>
              <a:rPr lang="en-US" sz="4000" u="sng" dirty="0"/>
            </a:br>
            <a:br>
              <a:rPr lang="en-US" sz="4000" dirty="0"/>
            </a:br>
            <a:r>
              <a:rPr lang="en-US" sz="4000" b="1" i="0" dirty="0">
                <a:effectLst/>
              </a:rPr>
              <a:t>Spotify Top Hit Playlist (2010-2022)</a:t>
            </a:r>
            <a:br>
              <a:rPr lang="en-US" sz="4000" dirty="0"/>
            </a:br>
            <a:endParaRPr lang="en-US" sz="4000"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583D9002-6642-ADEA-1AE5-2C4A3649A399}"/>
              </a:ext>
            </a:extLst>
          </p:cNvPr>
          <p:cNvSpPr>
            <a:spLocks noGrp="1"/>
          </p:cNvSpPr>
          <p:nvPr>
            <p:ph idx="1"/>
          </p:nvPr>
        </p:nvSpPr>
        <p:spPr>
          <a:xfrm>
            <a:off x="4973046" y="714375"/>
            <a:ext cx="6253751" cy="5076825"/>
          </a:xfrm>
        </p:spPr>
        <p:txBody>
          <a:bodyPr>
            <a:normAutofit fontScale="85000" lnSpcReduction="10000"/>
          </a:bodyPr>
          <a:lstStyle/>
          <a:p>
            <a:r>
              <a:rPr lang="en-US" b="0" i="0" dirty="0">
                <a:solidFill>
                  <a:schemeClr val="tx1"/>
                </a:solidFill>
                <a:effectLst/>
              </a:rPr>
              <a:t>2300 attributes</a:t>
            </a:r>
          </a:p>
          <a:p>
            <a:r>
              <a:rPr lang="en-US" dirty="0">
                <a:solidFill>
                  <a:schemeClr val="tx1"/>
                </a:solidFill>
              </a:rPr>
              <a:t>23 variables</a:t>
            </a:r>
          </a:p>
          <a:p>
            <a:pPr lvl="1"/>
            <a:r>
              <a:rPr lang="en-US" dirty="0">
                <a:solidFill>
                  <a:schemeClr val="tx1"/>
                </a:solidFill>
              </a:rPr>
              <a:t>2 playlist related (playlist_url, year)</a:t>
            </a:r>
          </a:p>
          <a:p>
            <a:pPr lvl="1"/>
            <a:r>
              <a:rPr lang="en-US" dirty="0">
                <a:solidFill>
                  <a:schemeClr val="tx1"/>
                </a:solidFill>
              </a:rPr>
              <a:t>3 track related (</a:t>
            </a:r>
            <a:r>
              <a:rPr lang="en-US" dirty="0" err="1">
                <a:solidFill>
                  <a:schemeClr val="tx1"/>
                </a:solidFill>
              </a:rPr>
              <a:t>track_id</a:t>
            </a:r>
            <a:r>
              <a:rPr lang="en-US" dirty="0">
                <a:solidFill>
                  <a:schemeClr val="tx1"/>
                </a:solidFill>
              </a:rPr>
              <a:t>, </a:t>
            </a:r>
            <a:r>
              <a:rPr lang="en-US" dirty="0" err="1">
                <a:solidFill>
                  <a:schemeClr val="tx1"/>
                </a:solidFill>
              </a:rPr>
              <a:t>track_name</a:t>
            </a:r>
            <a:r>
              <a:rPr lang="en-US" dirty="0">
                <a:solidFill>
                  <a:schemeClr val="tx1"/>
                </a:solidFill>
              </a:rPr>
              <a:t>, </a:t>
            </a:r>
            <a:r>
              <a:rPr lang="en-US" dirty="0" err="1">
                <a:solidFill>
                  <a:schemeClr val="tx1"/>
                </a:solidFill>
              </a:rPr>
              <a:t>track_popularity</a:t>
            </a:r>
            <a:r>
              <a:rPr lang="en-US" dirty="0">
                <a:solidFill>
                  <a:schemeClr val="tx1"/>
                </a:solidFill>
              </a:rPr>
              <a:t>)</a:t>
            </a:r>
          </a:p>
          <a:p>
            <a:pPr lvl="1"/>
            <a:r>
              <a:rPr lang="en-US" dirty="0">
                <a:solidFill>
                  <a:schemeClr val="tx1"/>
                </a:solidFill>
              </a:rPr>
              <a:t>13 track's audio features (danceability, energy, key, loudness, mode, </a:t>
            </a:r>
            <a:r>
              <a:rPr lang="en-US" dirty="0" err="1">
                <a:solidFill>
                  <a:schemeClr val="tx1"/>
                </a:solidFill>
              </a:rPr>
              <a:t>speechiness</a:t>
            </a:r>
            <a:r>
              <a:rPr lang="en-US" dirty="0">
                <a:solidFill>
                  <a:schemeClr val="tx1"/>
                </a:solidFill>
              </a:rPr>
              <a:t>, </a:t>
            </a:r>
            <a:r>
              <a:rPr lang="en-US" dirty="0" err="1">
                <a:solidFill>
                  <a:schemeClr val="tx1"/>
                </a:solidFill>
              </a:rPr>
              <a:t>acousticness</a:t>
            </a:r>
            <a:r>
              <a:rPr lang="en-US" dirty="0">
                <a:solidFill>
                  <a:schemeClr val="tx1"/>
                </a:solidFill>
              </a:rPr>
              <a:t>, </a:t>
            </a:r>
            <a:r>
              <a:rPr lang="en-US" dirty="0" err="1">
                <a:solidFill>
                  <a:schemeClr val="tx1"/>
                </a:solidFill>
              </a:rPr>
              <a:t>instrumentalness</a:t>
            </a:r>
            <a:r>
              <a:rPr lang="en-US" dirty="0">
                <a:solidFill>
                  <a:schemeClr val="tx1"/>
                </a:solidFill>
              </a:rPr>
              <a:t>, liveness, valence, tempo, </a:t>
            </a:r>
            <a:r>
              <a:rPr lang="en-US" dirty="0" err="1">
                <a:solidFill>
                  <a:schemeClr val="tx1"/>
                </a:solidFill>
              </a:rPr>
              <a:t>duration_ms</a:t>
            </a:r>
            <a:r>
              <a:rPr lang="en-US" dirty="0">
                <a:solidFill>
                  <a:schemeClr val="tx1"/>
                </a:solidFill>
              </a:rPr>
              <a:t>, </a:t>
            </a:r>
            <a:r>
              <a:rPr lang="en-US" dirty="0" err="1">
                <a:solidFill>
                  <a:schemeClr val="tx1"/>
                </a:solidFill>
              </a:rPr>
              <a:t>time_signature</a:t>
            </a:r>
            <a:r>
              <a:rPr lang="en-US" dirty="0">
                <a:solidFill>
                  <a:schemeClr val="tx1"/>
                </a:solidFill>
              </a:rPr>
              <a:t>)</a:t>
            </a:r>
          </a:p>
          <a:p>
            <a:pPr lvl="1"/>
            <a:r>
              <a:rPr lang="en-US" dirty="0">
                <a:solidFill>
                  <a:schemeClr val="tx1"/>
                </a:solidFill>
              </a:rPr>
              <a:t>1 album related (album)</a:t>
            </a:r>
          </a:p>
          <a:p>
            <a:pPr lvl="1"/>
            <a:r>
              <a:rPr lang="en-US" dirty="0">
                <a:solidFill>
                  <a:schemeClr val="tx1"/>
                </a:solidFill>
              </a:rPr>
              <a:t>4 artist related (</a:t>
            </a:r>
            <a:r>
              <a:rPr lang="en-US" dirty="0" err="1">
                <a:solidFill>
                  <a:schemeClr val="tx1"/>
                </a:solidFill>
              </a:rPr>
              <a:t>artist_id</a:t>
            </a:r>
            <a:r>
              <a:rPr lang="en-US" dirty="0">
                <a:solidFill>
                  <a:schemeClr val="tx1"/>
                </a:solidFill>
              </a:rPr>
              <a:t>, </a:t>
            </a:r>
            <a:r>
              <a:rPr lang="en-US" dirty="0" err="1">
                <a:solidFill>
                  <a:schemeClr val="tx1"/>
                </a:solidFill>
              </a:rPr>
              <a:t>artist_name</a:t>
            </a:r>
            <a:r>
              <a:rPr lang="en-US" dirty="0">
                <a:solidFill>
                  <a:schemeClr val="tx1"/>
                </a:solidFill>
              </a:rPr>
              <a:t>, </a:t>
            </a:r>
            <a:r>
              <a:rPr lang="en-US" dirty="0" err="1">
                <a:solidFill>
                  <a:schemeClr val="tx1"/>
                </a:solidFill>
              </a:rPr>
              <a:t>artist_genre</a:t>
            </a:r>
            <a:r>
              <a:rPr lang="en-US" dirty="0">
                <a:solidFill>
                  <a:schemeClr val="tx1"/>
                </a:solidFill>
              </a:rPr>
              <a:t>, </a:t>
            </a:r>
            <a:r>
              <a:rPr lang="en-US" dirty="0" err="1">
                <a:solidFill>
                  <a:schemeClr val="tx1"/>
                </a:solidFill>
              </a:rPr>
              <a:t>artist_popularity</a:t>
            </a:r>
            <a:r>
              <a:rPr lang="en-US" dirty="0">
                <a:solidFill>
                  <a:schemeClr val="tx1"/>
                </a:solidFill>
              </a:rPr>
              <a:t>)</a:t>
            </a:r>
          </a:p>
          <a:p>
            <a:r>
              <a:rPr lang="en-US" dirty="0">
                <a:solidFill>
                  <a:schemeClr val="tx1"/>
                </a:solidFill>
              </a:rPr>
              <a:t>Due to a vast diversity of genres, four were chosen as the major genres</a:t>
            </a:r>
          </a:p>
          <a:p>
            <a:pPr lvl="1"/>
            <a:r>
              <a:rPr lang="en-US" dirty="0">
                <a:solidFill>
                  <a:schemeClr val="tx1"/>
                </a:solidFill>
              </a:rPr>
              <a:t>Rock</a:t>
            </a:r>
          </a:p>
          <a:p>
            <a:pPr lvl="1"/>
            <a:r>
              <a:rPr lang="en-US" dirty="0">
                <a:solidFill>
                  <a:schemeClr val="tx1"/>
                </a:solidFill>
              </a:rPr>
              <a:t>Pop</a:t>
            </a:r>
          </a:p>
          <a:p>
            <a:pPr lvl="1"/>
            <a:r>
              <a:rPr lang="en-US" dirty="0">
                <a:solidFill>
                  <a:schemeClr val="tx1"/>
                </a:solidFill>
              </a:rPr>
              <a:t>Hip-hop</a:t>
            </a:r>
          </a:p>
          <a:p>
            <a:pPr lvl="1"/>
            <a:r>
              <a:rPr lang="en-US" dirty="0">
                <a:solidFill>
                  <a:schemeClr val="tx1"/>
                </a:solidFill>
              </a:rPr>
              <a:t>Other (Country, Any Euro-type, R&amp;B, Reggaeton, etc.)</a:t>
            </a:r>
          </a:p>
        </p:txBody>
      </p:sp>
    </p:spTree>
    <p:extLst>
      <p:ext uri="{BB962C8B-B14F-4D97-AF65-F5344CB8AC3E}">
        <p14:creationId xmlns:p14="http://schemas.microsoft.com/office/powerpoint/2010/main" val="302214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E809-9E04-F370-032F-58500BA75136}"/>
              </a:ext>
            </a:extLst>
          </p:cNvPr>
          <p:cNvSpPr>
            <a:spLocks noGrp="1"/>
          </p:cNvSpPr>
          <p:nvPr>
            <p:ph type="title"/>
          </p:nvPr>
        </p:nvSpPr>
        <p:spPr/>
        <p:txBody>
          <a:bodyPr/>
          <a:lstStyle/>
          <a:p>
            <a:r>
              <a:rPr lang="en-US" dirty="0"/>
              <a:t>Proposed Question</a:t>
            </a:r>
          </a:p>
        </p:txBody>
      </p:sp>
      <p:sp>
        <p:nvSpPr>
          <p:cNvPr id="3" name="Content Placeholder 2">
            <a:extLst>
              <a:ext uri="{FF2B5EF4-FFF2-40B4-BE49-F238E27FC236}">
                <a16:creationId xmlns:a16="http://schemas.microsoft.com/office/drawing/2014/main" id="{6A8BC29E-DA89-6FF7-1CC7-2430C5340F89}"/>
              </a:ext>
            </a:extLst>
          </p:cNvPr>
          <p:cNvSpPr>
            <a:spLocks noGrp="1"/>
          </p:cNvSpPr>
          <p:nvPr>
            <p:ph idx="1"/>
          </p:nvPr>
        </p:nvSpPr>
        <p:spPr/>
        <p:txBody>
          <a:bodyPr>
            <a:normAutofit lnSpcReduction="10000"/>
          </a:bodyPr>
          <a:lstStyle/>
          <a:p>
            <a:r>
              <a:rPr lang="en-US" dirty="0"/>
              <a:t>As a producer or a label, what genre of music should be the focus of our support and promotion, especially when supporting new music?</a:t>
            </a:r>
          </a:p>
          <a:p>
            <a:pPr lvl="1"/>
            <a:r>
              <a:rPr lang="en-US" dirty="0"/>
              <a:t>What genre of music tends to have the most popular </a:t>
            </a:r>
            <a:r>
              <a:rPr lang="en-US" i="1" dirty="0"/>
              <a:t>tracks</a:t>
            </a:r>
            <a:r>
              <a:rPr lang="en-US" dirty="0"/>
              <a:t>?</a:t>
            </a:r>
          </a:p>
          <a:p>
            <a:pPr lvl="1"/>
            <a:r>
              <a:rPr lang="en-US" dirty="0"/>
              <a:t>What genre of music tends to have the most popular </a:t>
            </a:r>
            <a:r>
              <a:rPr lang="en-US" i="1" dirty="0"/>
              <a:t>artists</a:t>
            </a:r>
            <a:r>
              <a:rPr lang="en-US" dirty="0"/>
              <a:t>?</a:t>
            </a:r>
          </a:p>
          <a:p>
            <a:pPr lvl="1"/>
            <a:endParaRPr lang="en-US" dirty="0"/>
          </a:p>
          <a:p>
            <a:r>
              <a:rPr lang="en-US" dirty="0"/>
              <a:t>What can the data answer?</a:t>
            </a:r>
          </a:p>
          <a:p>
            <a:pPr lvl="1"/>
            <a:r>
              <a:rPr lang="en-US" dirty="0"/>
              <a:t>What genre of music has had the most popular </a:t>
            </a:r>
            <a:r>
              <a:rPr lang="en-US" i="1" dirty="0"/>
              <a:t>tracks</a:t>
            </a:r>
            <a:r>
              <a:rPr lang="en-US" dirty="0"/>
              <a:t> recently</a:t>
            </a:r>
          </a:p>
          <a:p>
            <a:pPr lvl="1"/>
            <a:r>
              <a:rPr lang="en-US" dirty="0"/>
              <a:t>What genre of music has had the most popular </a:t>
            </a:r>
            <a:r>
              <a:rPr lang="en-US" i="1" dirty="0"/>
              <a:t>artists</a:t>
            </a:r>
            <a:r>
              <a:rPr lang="en-US" dirty="0"/>
              <a:t> recently</a:t>
            </a:r>
          </a:p>
          <a:p>
            <a:pPr lvl="1"/>
            <a:endParaRPr lang="en-US" dirty="0"/>
          </a:p>
        </p:txBody>
      </p:sp>
    </p:spTree>
    <p:extLst>
      <p:ext uri="{BB962C8B-B14F-4D97-AF65-F5344CB8AC3E}">
        <p14:creationId xmlns:p14="http://schemas.microsoft.com/office/powerpoint/2010/main" val="360555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A3FA-5BB0-F230-F1CF-173F77070CE9}"/>
              </a:ext>
            </a:extLst>
          </p:cNvPr>
          <p:cNvSpPr>
            <a:spLocks noGrp="1"/>
          </p:cNvSpPr>
          <p:nvPr>
            <p:ph type="title"/>
          </p:nvPr>
        </p:nvSpPr>
        <p:spPr>
          <a:xfrm>
            <a:off x="674889" y="714375"/>
            <a:ext cx="3332955" cy="5076826"/>
          </a:xfrm>
        </p:spPr>
        <p:txBody>
          <a:bodyPr anchor="ctr">
            <a:normAutofit/>
          </a:bodyPr>
          <a:lstStyle/>
          <a:p>
            <a:pPr algn="ctr"/>
            <a:r>
              <a:rPr lang="en-US" sz="4000" dirty="0"/>
              <a:t>Questions to Consider</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7403499E-07AE-A489-07F8-0AA6E5AD7969}"/>
              </a:ext>
            </a:extLst>
          </p:cNvPr>
          <p:cNvSpPr>
            <a:spLocks noGrp="1"/>
          </p:cNvSpPr>
          <p:nvPr>
            <p:ph idx="1"/>
          </p:nvPr>
        </p:nvSpPr>
        <p:spPr>
          <a:xfrm>
            <a:off x="4973046" y="714375"/>
            <a:ext cx="6253751" cy="5076825"/>
          </a:xfrm>
        </p:spPr>
        <p:txBody>
          <a:bodyPr>
            <a:normAutofit/>
          </a:bodyPr>
          <a:lstStyle/>
          <a:p>
            <a:r>
              <a:rPr lang="en-US" dirty="0">
                <a:solidFill>
                  <a:schemeClr val="tx1"/>
                </a:solidFill>
              </a:rPr>
              <a:t>When was a given genre popular?</a:t>
            </a:r>
          </a:p>
          <a:p>
            <a:r>
              <a:rPr lang="en-US" dirty="0">
                <a:solidFill>
                  <a:schemeClr val="tx1"/>
                </a:solidFill>
              </a:rPr>
              <a:t>How popular was a track in a particular genre?</a:t>
            </a:r>
          </a:p>
          <a:p>
            <a:r>
              <a:rPr lang="en-US" dirty="0">
                <a:solidFill>
                  <a:schemeClr val="tx1"/>
                </a:solidFill>
              </a:rPr>
              <a:t>How popular was an artist in a particular genre?</a:t>
            </a:r>
          </a:p>
          <a:p>
            <a:endParaRPr lang="en-US" dirty="0">
              <a:solidFill>
                <a:schemeClr val="tx1"/>
              </a:solidFill>
            </a:endParaRPr>
          </a:p>
          <a:p>
            <a:pPr marL="0" indent="0">
              <a:buNone/>
            </a:pPr>
            <a:r>
              <a:rPr lang="en-US" dirty="0">
                <a:solidFill>
                  <a:schemeClr val="tx1"/>
                </a:solidFill>
              </a:rPr>
              <a:t>And then,</a:t>
            </a:r>
          </a:p>
          <a:p>
            <a:r>
              <a:rPr lang="en-US" dirty="0">
                <a:solidFill>
                  <a:schemeClr val="tx1"/>
                </a:solidFill>
              </a:rPr>
              <a:t>Which genre should be the focus?</a:t>
            </a:r>
          </a:p>
          <a:p>
            <a:r>
              <a:rPr lang="en-US" dirty="0">
                <a:solidFill>
                  <a:schemeClr val="tx1"/>
                </a:solidFill>
              </a:rPr>
              <a:t>What metrics define a genre?</a:t>
            </a:r>
          </a:p>
          <a:p>
            <a:endParaRPr lang="en-US" dirty="0">
              <a:solidFill>
                <a:schemeClr val="tx1"/>
              </a:solidFill>
            </a:endParaRPr>
          </a:p>
        </p:txBody>
      </p:sp>
    </p:spTree>
    <p:extLst>
      <p:ext uri="{BB962C8B-B14F-4D97-AF65-F5344CB8AC3E}">
        <p14:creationId xmlns:p14="http://schemas.microsoft.com/office/powerpoint/2010/main" val="96880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415F-6CFD-7EF1-DBC7-E36414153E3E}"/>
              </a:ext>
            </a:extLst>
          </p:cNvPr>
          <p:cNvSpPr>
            <a:spLocks noGrp="1"/>
          </p:cNvSpPr>
          <p:nvPr>
            <p:ph type="title"/>
          </p:nvPr>
        </p:nvSpPr>
        <p:spPr>
          <a:xfrm>
            <a:off x="643192" y="609600"/>
            <a:ext cx="3643674" cy="1905000"/>
          </a:xfrm>
        </p:spPr>
        <p:txBody>
          <a:bodyPr>
            <a:normAutofit/>
          </a:bodyPr>
          <a:lstStyle/>
          <a:p>
            <a:r>
              <a:rPr lang="en-US" sz="2800"/>
              <a:t>When was a given genre popular?</a:t>
            </a:r>
          </a:p>
        </p:txBody>
      </p:sp>
      <p:sp>
        <p:nvSpPr>
          <p:cNvPr id="1030" name="Content Placeholder 1029">
            <a:extLst>
              <a:ext uri="{FF2B5EF4-FFF2-40B4-BE49-F238E27FC236}">
                <a16:creationId xmlns:a16="http://schemas.microsoft.com/office/drawing/2014/main" id="{AB339DF0-8403-F0ED-60E4-F793C1342B38}"/>
              </a:ext>
            </a:extLst>
          </p:cNvPr>
          <p:cNvSpPr>
            <a:spLocks noGrp="1"/>
          </p:cNvSpPr>
          <p:nvPr>
            <p:ph idx="1"/>
          </p:nvPr>
        </p:nvSpPr>
        <p:spPr>
          <a:xfrm>
            <a:off x="643192" y="2666999"/>
            <a:ext cx="3643674" cy="3216276"/>
          </a:xfrm>
        </p:spPr>
        <p:txBody>
          <a:bodyPr anchor="t">
            <a:normAutofit/>
          </a:bodyPr>
          <a:lstStyle/>
          <a:p>
            <a:r>
              <a:rPr lang="en-US" sz="1800" dirty="0"/>
              <a:t>Hip Hop and Other maintain a consistent popularity throughout the years</a:t>
            </a:r>
          </a:p>
          <a:p>
            <a:r>
              <a:rPr lang="en-US" sz="1800" dirty="0"/>
              <a:t>Rock was popular in the past</a:t>
            </a:r>
          </a:p>
          <a:p>
            <a:r>
              <a:rPr lang="en-US" sz="1800" dirty="0"/>
              <a:t>Pop is most popular currently though… maybe</a:t>
            </a:r>
          </a:p>
        </p:txBody>
      </p:sp>
      <p:pic>
        <p:nvPicPr>
          <p:cNvPr id="1026" name="Picture 2">
            <a:extLst>
              <a:ext uri="{FF2B5EF4-FFF2-40B4-BE49-F238E27FC236}">
                <a16:creationId xmlns:a16="http://schemas.microsoft.com/office/drawing/2014/main" id="{FCEC786A-9542-4F5B-F2F5-44C9C61CF9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7408" y="645106"/>
            <a:ext cx="6663804"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02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DB6D-2DEE-A759-1FF5-C235B43D66A1}"/>
              </a:ext>
            </a:extLst>
          </p:cNvPr>
          <p:cNvSpPr>
            <a:spLocks noGrp="1"/>
          </p:cNvSpPr>
          <p:nvPr>
            <p:ph type="title"/>
          </p:nvPr>
        </p:nvSpPr>
        <p:spPr>
          <a:xfrm>
            <a:off x="643192" y="609600"/>
            <a:ext cx="3643674" cy="1905000"/>
          </a:xfrm>
        </p:spPr>
        <p:txBody>
          <a:bodyPr>
            <a:normAutofit/>
          </a:bodyPr>
          <a:lstStyle/>
          <a:p>
            <a:r>
              <a:rPr lang="en-US" sz="2800"/>
              <a:t>How popular was a track in a particular genre?</a:t>
            </a:r>
          </a:p>
        </p:txBody>
      </p:sp>
      <p:sp>
        <p:nvSpPr>
          <p:cNvPr id="3078" name="Content Placeholder 3077">
            <a:extLst>
              <a:ext uri="{FF2B5EF4-FFF2-40B4-BE49-F238E27FC236}">
                <a16:creationId xmlns:a16="http://schemas.microsoft.com/office/drawing/2014/main" id="{FE9AF4D5-11F0-049B-A3A9-3A3BDF03132F}"/>
              </a:ext>
            </a:extLst>
          </p:cNvPr>
          <p:cNvSpPr>
            <a:spLocks noGrp="1"/>
          </p:cNvSpPr>
          <p:nvPr>
            <p:ph idx="1"/>
          </p:nvPr>
        </p:nvSpPr>
        <p:spPr>
          <a:xfrm>
            <a:off x="643192" y="2666999"/>
            <a:ext cx="3643674" cy="3216276"/>
          </a:xfrm>
        </p:spPr>
        <p:txBody>
          <a:bodyPr anchor="t">
            <a:normAutofit/>
          </a:bodyPr>
          <a:lstStyle/>
          <a:p>
            <a:r>
              <a:rPr lang="en-US" sz="1800" dirty="0"/>
              <a:t>Pop is most popular by track with exception</a:t>
            </a:r>
          </a:p>
          <a:p>
            <a:r>
              <a:rPr lang="en-US" sz="1800" dirty="0"/>
              <a:t>Rock is more consistent</a:t>
            </a:r>
          </a:p>
        </p:txBody>
      </p:sp>
      <p:pic>
        <p:nvPicPr>
          <p:cNvPr id="3074" name="Picture 2">
            <a:extLst>
              <a:ext uri="{FF2B5EF4-FFF2-40B4-BE49-F238E27FC236}">
                <a16:creationId xmlns:a16="http://schemas.microsoft.com/office/drawing/2014/main" id="{5C9960DC-5DF4-2932-6CCA-6751F1498A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88841" y="645106"/>
            <a:ext cx="6600938"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4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FCB9-1010-416E-0782-C1A9CF6ECAF1}"/>
              </a:ext>
            </a:extLst>
          </p:cNvPr>
          <p:cNvSpPr>
            <a:spLocks noGrp="1"/>
          </p:cNvSpPr>
          <p:nvPr>
            <p:ph type="title"/>
          </p:nvPr>
        </p:nvSpPr>
        <p:spPr>
          <a:xfrm>
            <a:off x="643192" y="609600"/>
            <a:ext cx="3643674" cy="1905000"/>
          </a:xfrm>
        </p:spPr>
        <p:txBody>
          <a:bodyPr>
            <a:normAutofit/>
          </a:bodyPr>
          <a:lstStyle/>
          <a:p>
            <a:r>
              <a:rPr lang="en-US" sz="2800"/>
              <a:t>How popular was an artist in a particular genre?</a:t>
            </a:r>
          </a:p>
        </p:txBody>
      </p:sp>
      <p:sp>
        <p:nvSpPr>
          <p:cNvPr id="2054" name="Content Placeholder 2053">
            <a:extLst>
              <a:ext uri="{FF2B5EF4-FFF2-40B4-BE49-F238E27FC236}">
                <a16:creationId xmlns:a16="http://schemas.microsoft.com/office/drawing/2014/main" id="{595C8212-A9E2-46DE-1635-274504908419}"/>
              </a:ext>
            </a:extLst>
          </p:cNvPr>
          <p:cNvSpPr>
            <a:spLocks noGrp="1"/>
          </p:cNvSpPr>
          <p:nvPr>
            <p:ph idx="1"/>
          </p:nvPr>
        </p:nvSpPr>
        <p:spPr>
          <a:xfrm>
            <a:off x="643192" y="3149599"/>
            <a:ext cx="3643674" cy="2733675"/>
          </a:xfrm>
        </p:spPr>
        <p:txBody>
          <a:bodyPr anchor="t">
            <a:normAutofit/>
          </a:bodyPr>
          <a:lstStyle/>
          <a:p>
            <a:r>
              <a:rPr lang="en-US" sz="1800" dirty="0"/>
              <a:t>Both Pop and Hip Hop promote artist popularity</a:t>
            </a:r>
          </a:p>
        </p:txBody>
      </p:sp>
      <p:pic>
        <p:nvPicPr>
          <p:cNvPr id="2050" name="Picture 2">
            <a:extLst>
              <a:ext uri="{FF2B5EF4-FFF2-40B4-BE49-F238E27FC236}">
                <a16:creationId xmlns:a16="http://schemas.microsoft.com/office/drawing/2014/main" id="{9A3BF991-BE7F-0A55-319D-AA54BC6541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88841" y="645106"/>
            <a:ext cx="6600938"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61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529C-2A5D-1E13-E75F-2E540AD5E934}"/>
              </a:ext>
            </a:extLst>
          </p:cNvPr>
          <p:cNvSpPr>
            <a:spLocks noGrp="1"/>
          </p:cNvSpPr>
          <p:nvPr>
            <p:ph type="title"/>
          </p:nvPr>
        </p:nvSpPr>
        <p:spPr/>
        <p:txBody>
          <a:bodyPr/>
          <a:lstStyle/>
          <a:p>
            <a:r>
              <a:rPr lang="en-US" dirty="0"/>
              <a:t>Which Genre Should be the Focus?</a:t>
            </a:r>
          </a:p>
        </p:txBody>
      </p:sp>
      <p:sp>
        <p:nvSpPr>
          <p:cNvPr id="3" name="Content Placeholder 2">
            <a:extLst>
              <a:ext uri="{FF2B5EF4-FFF2-40B4-BE49-F238E27FC236}">
                <a16:creationId xmlns:a16="http://schemas.microsoft.com/office/drawing/2014/main" id="{4A1EFC1F-38B2-70C9-DAD1-15E2ABB2BD1F}"/>
              </a:ext>
            </a:extLst>
          </p:cNvPr>
          <p:cNvSpPr>
            <a:spLocks noGrp="1"/>
          </p:cNvSpPr>
          <p:nvPr>
            <p:ph idx="1"/>
          </p:nvPr>
        </p:nvSpPr>
        <p:spPr/>
        <p:txBody>
          <a:bodyPr/>
          <a:lstStyle/>
          <a:p>
            <a:r>
              <a:rPr lang="en-US" dirty="0"/>
              <a:t>It Depends:</a:t>
            </a:r>
          </a:p>
          <a:p>
            <a:pPr lvl="1"/>
            <a:r>
              <a:rPr lang="en-US" dirty="0"/>
              <a:t>Which is more important?</a:t>
            </a:r>
          </a:p>
          <a:p>
            <a:pPr lvl="2"/>
            <a:r>
              <a:rPr lang="en-US" dirty="0"/>
              <a:t>The popularity of the track,</a:t>
            </a:r>
          </a:p>
          <a:p>
            <a:pPr lvl="2"/>
            <a:r>
              <a:rPr lang="en-US" dirty="0"/>
              <a:t>The popularity of the artist, or</a:t>
            </a:r>
          </a:p>
          <a:p>
            <a:pPr lvl="2"/>
            <a:r>
              <a:rPr lang="en-US" dirty="0"/>
              <a:t>The year</a:t>
            </a:r>
          </a:p>
          <a:p>
            <a:pPr lvl="1"/>
            <a:r>
              <a:rPr lang="en-US" dirty="0"/>
              <a:t>New Music: Pop</a:t>
            </a:r>
          </a:p>
        </p:txBody>
      </p:sp>
    </p:spTree>
    <p:extLst>
      <p:ext uri="{BB962C8B-B14F-4D97-AF65-F5344CB8AC3E}">
        <p14:creationId xmlns:p14="http://schemas.microsoft.com/office/powerpoint/2010/main" val="125164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1185-3ADF-93BE-EF71-D1DBC26BF437}"/>
              </a:ext>
            </a:extLst>
          </p:cNvPr>
          <p:cNvSpPr>
            <a:spLocks noGrp="1"/>
          </p:cNvSpPr>
          <p:nvPr>
            <p:ph type="title"/>
          </p:nvPr>
        </p:nvSpPr>
        <p:spPr>
          <a:xfrm>
            <a:off x="1141413" y="267855"/>
            <a:ext cx="9905998" cy="1209963"/>
          </a:xfrm>
        </p:spPr>
        <p:txBody>
          <a:bodyPr/>
          <a:lstStyle/>
          <a:p>
            <a:r>
              <a:rPr lang="en-US" dirty="0"/>
              <a:t>The Metrics</a:t>
            </a:r>
          </a:p>
        </p:txBody>
      </p:sp>
      <p:sp>
        <p:nvSpPr>
          <p:cNvPr id="3" name="Content Placeholder 2">
            <a:extLst>
              <a:ext uri="{FF2B5EF4-FFF2-40B4-BE49-F238E27FC236}">
                <a16:creationId xmlns:a16="http://schemas.microsoft.com/office/drawing/2014/main" id="{DBAB3A2C-2E98-BDFC-BDC5-CB14F9E34A5E}"/>
              </a:ext>
            </a:extLst>
          </p:cNvPr>
          <p:cNvSpPr>
            <a:spLocks noGrp="1"/>
          </p:cNvSpPr>
          <p:nvPr>
            <p:ph idx="1"/>
          </p:nvPr>
        </p:nvSpPr>
        <p:spPr>
          <a:xfrm>
            <a:off x="3953164" y="1773382"/>
            <a:ext cx="7417520" cy="3140363"/>
          </a:xfrm>
        </p:spPr>
        <p:txBody>
          <a:bodyPr>
            <a:noAutofit/>
          </a:bodyPr>
          <a:lstStyle/>
          <a:p>
            <a:r>
              <a:rPr lang="en-US" sz="800" b="1" dirty="0" err="1"/>
              <a:t>acousticness</a:t>
            </a:r>
            <a:r>
              <a:rPr lang="en-US" sz="800" b="1" dirty="0"/>
              <a:t> - A confidence measure from 0.0 to 1.0 of whether the track is acoustic. 1.0 represents high confidence the track is acoustic.</a:t>
            </a:r>
          </a:p>
          <a:p>
            <a:endParaRPr lang="en-US" sz="800" b="1" dirty="0"/>
          </a:p>
          <a:p>
            <a:r>
              <a:rPr lang="en-US" sz="800" b="1" dirty="0"/>
              <a:t>danceability - Danceability describes how suitable a track is for dancing based on a combination of musical elements including tempo, rhythm stability, beat strength, and overall regularity. A value of 0.0 is least danceable and 1.0 is most danceable.</a:t>
            </a:r>
          </a:p>
          <a:p>
            <a:endParaRPr lang="en-US" sz="800" b="1" dirty="0"/>
          </a:p>
          <a:p>
            <a:r>
              <a:rPr lang="en-US" sz="800" b="1" dirty="0"/>
              <a:t>energy - 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p>
          <a:p>
            <a:endParaRPr lang="en-US" sz="800" b="1" dirty="0"/>
          </a:p>
          <a:p>
            <a:r>
              <a:rPr lang="en-US" sz="800" b="1" dirty="0" err="1"/>
              <a:t>instrumentalness</a:t>
            </a:r>
            <a:r>
              <a:rPr lang="en-US" sz="800" b="1" dirty="0"/>
              <a:t> - Predicts whether a track contains no vocals. "Ooh" and "aah" sounds are treated as instrumental in this context. Rap or spoken word tracks are clearly "vocal". The closer the </a:t>
            </a:r>
            <a:r>
              <a:rPr lang="en-US" sz="800" b="1" dirty="0" err="1"/>
              <a:t>instrumentalness</a:t>
            </a:r>
            <a:r>
              <a:rPr lang="en-US" sz="800" b="1" dirty="0"/>
              <a:t> value is to 1.0, the greater likelihood the track contains no vocal content. Values above 0.5 are intended to represent instrumental tracks, but confidence is higher as the value approaches 1.0.</a:t>
            </a:r>
          </a:p>
          <a:p>
            <a:endParaRPr lang="en-US" sz="800" b="1" dirty="0"/>
          </a:p>
          <a:p>
            <a:r>
              <a:rPr lang="en-US" sz="800" b="1" dirty="0"/>
              <a:t>liveness - Detects the presence of an audience in the recording. Higher liveness values represent an increased probability that the track was performed live. A value above 0.8 provides strong likelihood that the track is live.</a:t>
            </a:r>
          </a:p>
          <a:p>
            <a:endParaRPr lang="en-US" sz="800" b="1" dirty="0"/>
          </a:p>
          <a:p>
            <a:r>
              <a:rPr lang="en-US" sz="800" b="1" dirty="0"/>
              <a:t>loudness - 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a:t>
            </a:r>
          </a:p>
          <a:p>
            <a:endParaRPr lang="en-US" sz="800" b="1" dirty="0"/>
          </a:p>
          <a:p>
            <a:r>
              <a:rPr lang="en-US" sz="800" b="1" dirty="0" err="1"/>
              <a:t>speechiness</a:t>
            </a:r>
            <a:r>
              <a:rPr lang="en-US" sz="800" b="1" dirty="0"/>
              <a:t> -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p>
          <a:p>
            <a:endParaRPr lang="en-US" sz="800" b="1" dirty="0"/>
          </a:p>
          <a:p>
            <a:r>
              <a:rPr lang="en-US" sz="800" b="1" dirty="0"/>
              <a:t>tempo - The overall estimated tempo of a track in beats per minute (BPM). In musical terminology, tempo is the speed or pace of a given piece and derives directly from the average beat duration.</a:t>
            </a:r>
          </a:p>
          <a:p>
            <a:endParaRPr lang="en-US" sz="800" b="1" dirty="0"/>
          </a:p>
          <a:p>
            <a:r>
              <a:rPr lang="en-US" sz="800" b="1" dirty="0"/>
              <a:t>valence - A measure from 0.0 to 1.0 describing the musical positiveness conveyed by a track. Tracks with high valence sound more positive (e.g. happy, cheerful, euphoric), while tracks with low valence sound more negative (e.g. sad, depressed, angry).</a:t>
            </a:r>
          </a:p>
          <a:p>
            <a:endParaRPr lang="en-US" sz="800" b="1" dirty="0"/>
          </a:p>
          <a:p>
            <a:r>
              <a:rPr lang="en-US" sz="800" b="1" dirty="0"/>
              <a:t>popularity - the popularity of the song from 0 to 100</a:t>
            </a:r>
          </a:p>
        </p:txBody>
      </p:sp>
    </p:spTree>
    <p:extLst>
      <p:ext uri="{BB962C8B-B14F-4D97-AF65-F5344CB8AC3E}">
        <p14:creationId xmlns:p14="http://schemas.microsoft.com/office/powerpoint/2010/main" val="2620317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719</TotalTime>
  <Words>973</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The Popularity of Genres</vt:lpstr>
      <vt:lpstr>Data  Spotify Top Hit Playlist (2010-2022) </vt:lpstr>
      <vt:lpstr>Proposed Question</vt:lpstr>
      <vt:lpstr>Questions to Consider</vt:lpstr>
      <vt:lpstr>When was a given genre popular?</vt:lpstr>
      <vt:lpstr>How popular was a track in a particular genre?</vt:lpstr>
      <vt:lpstr>How popular was an artist in a particular genre?</vt:lpstr>
      <vt:lpstr>Which Genre Should be the Focus?</vt:lpstr>
      <vt:lpstr>The Metrics</vt:lpstr>
      <vt:lpstr>Metrics of no Difference</vt:lpstr>
      <vt:lpstr>Metrics of Difference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Popularity of Genres</dc:title>
  <dc:creator>Scott Mitchell</dc:creator>
  <cp:lastModifiedBy>Scott Mitchell</cp:lastModifiedBy>
  <cp:revision>7</cp:revision>
  <dcterms:created xsi:type="dcterms:W3CDTF">2023-10-10T14:06:32Z</dcterms:created>
  <dcterms:modified xsi:type="dcterms:W3CDTF">2024-08-10T17:26:21Z</dcterms:modified>
</cp:coreProperties>
</file>