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A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05E59AE9-734E-48F9-9C8D-C8B78B84EE47}">
          <p14:sldIdLst>
            <p14:sldId id="256"/>
            <p14:sldId id="257"/>
          </p14:sldIdLst>
        </p14:section>
        <p14:section name="adicionar compra" id="{CB789FC7-CF62-4DF9-BC5D-C5F2C80BB92A}">
          <p14:sldIdLst>
            <p14:sldId id="258"/>
            <p14:sldId id="259"/>
          </p14:sldIdLst>
        </p14:section>
        <p14:section name="actualizar stock" id="{608FD20C-BA8C-4CC5-920D-7080F343D00B}">
          <p14:sldIdLst>
            <p14:sldId id="261"/>
          </p14:sldIdLst>
        </p14:section>
        <p14:section name="ver stock" id="{CD7EBA02-6C11-4FA7-9FF6-CF71A6AE512F}">
          <p14:sldIdLst>
            <p14:sldId id="262"/>
          </p14:sldIdLst>
        </p14:section>
        <p14:section name="gerar relatorio" id="{959CA844-420E-48A6-B16F-2A4F7BD5673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ias Praia" initials="AP" lastIdx="3" clrIdx="0">
    <p:extLst>
      <p:ext uri="{19B8F6BF-5375-455C-9EA6-DF929625EA0E}">
        <p15:presenceInfo xmlns:p15="http://schemas.microsoft.com/office/powerpoint/2012/main" userId="Abdias Pra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70AB46"/>
    <a:srgbClr val="FF0000"/>
    <a:srgbClr val="4E7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138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3T12:57:03.341" idx="1">
    <p:pos x="1307" y="1247"/>
    <p:text>Cricando aqui vai para uma tela o atendedor vai adicionar os detalhes das compras.</p:text>
    <p:extLst>
      <p:ext uri="{C676402C-5697-4E1C-873F-D02D1690AC5C}">
        <p15:threadingInfo xmlns:p15="http://schemas.microsoft.com/office/powerpoint/2012/main" timeZoneBias="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AO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809A2-374A-46F8-96FE-DC934F96ED66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AO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A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5168B-490A-4C24-B7D7-3CCDD193A662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54834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5168B-490A-4C24-B7D7-3CCDD193A662}" type="slidenum">
              <a:rPr lang="pt-AO" smtClean="0"/>
              <a:t>2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1876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A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5971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042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43644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9399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33279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376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4220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12014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63612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924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AO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89328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AO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AO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9D6E-7CD7-4DF2-BA21-B53AAFDACAB0}" type="datetimeFigureOut">
              <a:rPr lang="pt-AO" smtClean="0"/>
              <a:t>15/04/2024</a:t>
            </a:fld>
            <a:endParaRPr lang="pt-AO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AO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00FD-7164-4A89-889B-DFCEC519EBBA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594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A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notesSlide" Target="../notesSlides/notesSlide1.xml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1.wav"/><Relationship Id="rId11" Type="http://schemas.openxmlformats.org/officeDocument/2006/relationships/comments" Target="../comments/comment1.xml"/><Relationship Id="rId5" Type="http://schemas.openxmlformats.org/officeDocument/2006/relationships/slide" Target="slide3.xml"/><Relationship Id="rId10" Type="http://schemas.openxmlformats.org/officeDocument/2006/relationships/image" Target="../media/image4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74" y="1039691"/>
            <a:ext cx="6317926" cy="63179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Retângulo Arredondado 4"/>
          <p:cNvSpPr/>
          <p:nvPr/>
        </p:nvSpPr>
        <p:spPr>
          <a:xfrm>
            <a:off x="3094121" y="2081463"/>
            <a:ext cx="6003758" cy="2695074"/>
          </a:xfrm>
          <a:prstGeom prst="roundRect">
            <a:avLst>
              <a:gd name="adj" fmla="val 506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6" name="Estrela de 5 Pontas 5"/>
          <p:cNvSpPr/>
          <p:nvPr/>
        </p:nvSpPr>
        <p:spPr>
          <a:xfrm>
            <a:off x="3094120" y="2081463"/>
            <a:ext cx="2696400" cy="269507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37" y="3161772"/>
            <a:ext cx="847966" cy="8479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797051" y="2138183"/>
            <a:ext cx="330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 smtClean="0">
                <a:effectLst>
                  <a:outerShdw blurRad="635000" dist="38100" dir="8100000" algn="tr" rotWithShape="0">
                    <a:prstClr val="black">
                      <a:alpha val="50000"/>
                    </a:prstClr>
                  </a:outerShdw>
                </a:effectLst>
                <a:latin typeface="Bauhaus 93" panose="04030905020B02020C02" pitchFamily="82" charset="0"/>
              </a:rPr>
              <a:t>Vendas</a:t>
            </a:r>
            <a:endParaRPr lang="pt-PT" sz="5400" dirty="0" smtClean="0">
              <a:effectLst>
                <a:outerShdw blurRad="635000" dist="38100" dir="8100000" algn="tr" rotWithShape="0">
                  <a:prstClr val="black">
                    <a:alpha val="5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27093" y="3337401"/>
            <a:ext cx="4189862" cy="1200329"/>
          </a:xfrm>
          <a:prstGeom prst="rect">
            <a:avLst/>
          </a:prstGeom>
          <a:noFill/>
          <a:effectLst>
            <a:outerShdw blurRad="635000" dist="38100" algn="tr" rotWithShape="0">
              <a:prstClr val="black">
                <a:alpha val="5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7200" spc="600" dirty="0" smtClean="0">
                <a:latin typeface="Bauhaus 93" panose="04030905020B02020C02" pitchFamily="82" charset="0"/>
              </a:rPr>
              <a:t>express</a:t>
            </a:r>
            <a:endParaRPr lang="pt-AO" sz="7200" spc="600" dirty="0">
              <a:latin typeface="Bauhaus 93" panose="04030905020B02020C02" pitchFamily="82" charset="0"/>
            </a:endParaRPr>
          </a:p>
        </p:txBody>
      </p:sp>
      <p:sp>
        <p:nvSpPr>
          <p:cNvPr id="11" name="Retângulo Arredondado 10">
            <a:hlinkClick r:id="rId4" action="ppaction://hlinksldjump"/>
          </p:cNvPr>
          <p:cNvSpPr/>
          <p:nvPr/>
        </p:nvSpPr>
        <p:spPr>
          <a:xfrm>
            <a:off x="4962376" y="5497043"/>
            <a:ext cx="2160000" cy="50719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Iniciar 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Retângulo Arredondado 11">
            <a:hlinkClick r:id="" action="ppaction://hlinkshowjump?jump=endshow"/>
          </p:cNvPr>
          <p:cNvSpPr/>
          <p:nvPr/>
        </p:nvSpPr>
        <p:spPr>
          <a:xfrm>
            <a:off x="4962376" y="6148844"/>
            <a:ext cx="2160000" cy="50719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Sair  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9446774" y="5985780"/>
            <a:ext cx="2745226" cy="670255"/>
            <a:chOff x="9084686" y="4691819"/>
            <a:chExt cx="2745226" cy="670255"/>
          </a:xfrm>
        </p:grpSpPr>
        <p:sp>
          <p:nvSpPr>
            <p:cNvPr id="10" name="CaixaDeTexto 9"/>
            <p:cNvSpPr txBox="1"/>
            <p:nvPr/>
          </p:nvSpPr>
          <p:spPr>
            <a:xfrm>
              <a:off x="9779043" y="4837535"/>
              <a:ext cx="2050869" cy="3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latin typeface="MamaeQueNosFaz" panose="020B0603050302020204" pitchFamily="34" charset="0"/>
                </a:rPr>
                <a:t>By: Casimiro Choia</a:t>
              </a:r>
              <a:endParaRPr lang="pt-AO" dirty="0">
                <a:latin typeface="MamaeQueNosFaz" panose="020B0603050302020204" pitchFamily="34" charset="0"/>
              </a:endParaRP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4686" y="4691819"/>
              <a:ext cx="670255" cy="670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069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38790"/>
            <a:ext cx="1800000" cy="986441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6842589" y="379610"/>
            <a:ext cx="4623695" cy="304800"/>
            <a:chOff x="7881261" y="379611"/>
            <a:chExt cx="3585023" cy="304800"/>
          </a:xfrm>
        </p:grpSpPr>
        <p:sp>
          <p:nvSpPr>
            <p:cNvPr id="5" name="Retângulo Arredondado 4"/>
            <p:cNvSpPr/>
            <p:nvPr/>
          </p:nvSpPr>
          <p:spPr>
            <a:xfrm>
              <a:off x="9129487" y="379611"/>
              <a:ext cx="1088571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  <a:latin typeface="Bauhaus 93" panose="04030905020B02020C02" pitchFamily="82" charset="0"/>
                </a:rPr>
                <a:t>Informação</a:t>
              </a:r>
              <a:endParaRPr lang="pt-AO" dirty="0">
                <a:solidFill>
                  <a:schemeClr val="tx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6" name="Retângulo Arredondado 5"/>
            <p:cNvSpPr/>
            <p:nvPr/>
          </p:nvSpPr>
          <p:spPr>
            <a:xfrm>
              <a:off x="7881261" y="379611"/>
              <a:ext cx="1088571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  <a:latin typeface="Bauhaus 93" panose="04030905020B02020C02" pitchFamily="82" charset="0"/>
                </a:rPr>
                <a:t>Menu1</a:t>
              </a:r>
              <a:endParaRPr lang="pt-AO" dirty="0">
                <a:solidFill>
                  <a:schemeClr val="tx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10377713" y="379611"/>
              <a:ext cx="1088571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  <a:latin typeface="Bauhaus 93" panose="04030905020B02020C02" pitchFamily="82" charset="0"/>
                </a:rPr>
                <a:t>Sobre</a:t>
              </a:r>
              <a:endParaRPr lang="pt-AO" dirty="0">
                <a:solidFill>
                  <a:schemeClr val="tx1"/>
                </a:solidFill>
                <a:latin typeface="Bauhaus 93" panose="04030905020B02020C02" pitchFamily="82" charset="0"/>
              </a:endParaRPr>
            </a:p>
          </p:txBody>
        </p:sp>
      </p:grpSp>
      <p:cxnSp>
        <p:nvCxnSpPr>
          <p:cNvPr id="8" name="Conector reto 7"/>
          <p:cNvCxnSpPr/>
          <p:nvPr/>
        </p:nvCxnSpPr>
        <p:spPr>
          <a:xfrm>
            <a:off x="0" y="1025232"/>
            <a:ext cx="12192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tângulo Arredondado 8">
            <a:hlinkClick r:id="rId5" action="ppaction://hlinksldjump">
              <a:snd r:embed="rId6" name="coin.wav"/>
            </a:hlinkClick>
          </p:cNvPr>
          <p:cNvSpPr/>
          <p:nvPr/>
        </p:nvSpPr>
        <p:spPr>
          <a:xfrm>
            <a:off x="235132" y="1267098"/>
            <a:ext cx="4650650" cy="1080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Adicionar Compra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Retângulo Arredondado 10">
            <a:hlinkClick r:id="rId7" action="ppaction://hlinksldjump"/>
          </p:cNvPr>
          <p:cNvSpPr/>
          <p:nvPr/>
        </p:nvSpPr>
        <p:spPr>
          <a:xfrm>
            <a:off x="235132" y="2588963"/>
            <a:ext cx="2160000" cy="1080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Actualizar o Stock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2725782" y="2588963"/>
            <a:ext cx="2160000" cy="1080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Ver o Stock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Retângulo Arredondado 13">
            <a:hlinkClick r:id="rId8" action="ppaction://hlinksldjump"/>
          </p:cNvPr>
          <p:cNvSpPr/>
          <p:nvPr/>
        </p:nvSpPr>
        <p:spPr>
          <a:xfrm>
            <a:off x="235132" y="3910828"/>
            <a:ext cx="4650650" cy="1080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Gerar Relatório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6" name="Retângulo Arredondado 15">
            <a:hlinkClick r:id="" action="ppaction://hlinkshowjump?jump=endshow" highlightClick="1"/>
          </p:cNvPr>
          <p:cNvSpPr/>
          <p:nvPr/>
        </p:nvSpPr>
        <p:spPr>
          <a:xfrm>
            <a:off x="235132" y="5232693"/>
            <a:ext cx="4650650" cy="1080000"/>
          </a:xfrm>
          <a:prstGeom prst="roundRect">
            <a:avLst/>
          </a:prstGeom>
          <a:solidFill>
            <a:srgbClr val="70AB4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Sair 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512190"/>
              </p:ext>
            </p:extLst>
          </p:nvPr>
        </p:nvGraphicFramePr>
        <p:xfrm>
          <a:off x="5216432" y="1267098"/>
          <a:ext cx="6859587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9" imgW="7239172" imgH="5267440" progId="Excel.Sheet.12">
                  <p:embed/>
                </p:oleObj>
              </mc:Choice>
              <mc:Fallback>
                <p:oleObj name="Worksheet" r:id="rId9" imgW="7239172" imgH="5267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6432" y="1267098"/>
                        <a:ext cx="6859587" cy="5045075"/>
                      </a:xfrm>
                      <a:prstGeom prst="rect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08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11303" y="502852"/>
            <a:ext cx="11969394" cy="6165076"/>
          </a:xfrm>
          <a:prstGeom prst="roundRect">
            <a:avLst>
              <a:gd name="adj" fmla="val 18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AO" sz="28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67200" y="102742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ans Mono" panose="020B0609030804020204" pitchFamily="49" charset="0"/>
              </a:rPr>
              <a:t>Caso Adicionar Compra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236307" y="780835"/>
            <a:ext cx="2650732" cy="1273995"/>
            <a:chOff x="236307" y="780835"/>
            <a:chExt cx="2650732" cy="1273995"/>
          </a:xfrm>
        </p:grpSpPr>
        <p:sp>
          <p:nvSpPr>
            <p:cNvPr id="7" name="Retângulo Arredondado 6"/>
            <p:cNvSpPr/>
            <p:nvPr/>
          </p:nvSpPr>
          <p:spPr>
            <a:xfrm>
              <a:off x="236307" y="780835"/>
              <a:ext cx="2650732" cy="1273995"/>
            </a:xfrm>
            <a:prstGeom prst="roundRect">
              <a:avLst>
                <a:gd name="adj" fmla="val 699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AO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9048" y="919806"/>
              <a:ext cx="244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pc="300" dirty="0" smtClean="0">
                  <a:latin typeface="Bauhaus 93" panose="04030905020B02020C02" pitchFamily="82" charset="0"/>
                </a:rPr>
                <a:t>Atendedor</a:t>
              </a:r>
              <a:r>
                <a:rPr lang="pt-PT" dirty="0" smtClean="0">
                  <a:latin typeface="Bauhaus 93" panose="04030905020B02020C02" pitchFamily="82" charset="0"/>
                </a:rPr>
                <a:t>:</a:t>
              </a:r>
              <a:endParaRPr lang="pt-AO" dirty="0">
                <a:latin typeface="Bauhaus 93" panose="04030905020B02020C02" pitchFamily="82" charset="0"/>
              </a:endParaRP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39049" y="1428109"/>
              <a:ext cx="2445249" cy="5342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Digite aqui...</a:t>
              </a:r>
              <a:endParaRPr lang="pt-AO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3101085" y="780834"/>
            <a:ext cx="2650732" cy="1273995"/>
            <a:chOff x="236307" y="780835"/>
            <a:chExt cx="2650732" cy="1273995"/>
          </a:xfrm>
        </p:grpSpPr>
        <p:sp>
          <p:nvSpPr>
            <p:cNvPr id="12" name="Retângulo Arredondado 11"/>
            <p:cNvSpPr/>
            <p:nvPr/>
          </p:nvSpPr>
          <p:spPr>
            <a:xfrm>
              <a:off x="236307" y="780835"/>
              <a:ext cx="2650732" cy="1273995"/>
            </a:xfrm>
            <a:prstGeom prst="roundRect">
              <a:avLst>
                <a:gd name="adj" fmla="val 699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AO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39048" y="919806"/>
              <a:ext cx="244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pc="300" dirty="0" smtClean="0">
                  <a:latin typeface="Bauhaus 93" panose="04030905020B02020C02" pitchFamily="82" charset="0"/>
                </a:rPr>
                <a:t>Produto:</a:t>
              </a:r>
              <a:endParaRPr lang="pt-AO" dirty="0">
                <a:latin typeface="Bauhaus 93" panose="04030905020B02020C02" pitchFamily="82" charset="0"/>
              </a:endParaRPr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339049" y="1428109"/>
              <a:ext cx="2445249" cy="5342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Selecione</a:t>
              </a:r>
              <a:endParaRPr lang="pt-AO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965863" y="780833"/>
            <a:ext cx="2650732" cy="1273995"/>
            <a:chOff x="236307" y="780835"/>
            <a:chExt cx="2650732" cy="1273995"/>
          </a:xfrm>
        </p:grpSpPr>
        <p:sp>
          <p:nvSpPr>
            <p:cNvPr id="16" name="Retângulo Arredondado 15"/>
            <p:cNvSpPr/>
            <p:nvPr/>
          </p:nvSpPr>
          <p:spPr>
            <a:xfrm>
              <a:off x="236307" y="780835"/>
              <a:ext cx="2650732" cy="1273995"/>
            </a:xfrm>
            <a:prstGeom prst="roundRect">
              <a:avLst>
                <a:gd name="adj" fmla="val 699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AO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39048" y="919806"/>
              <a:ext cx="244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pc="300" dirty="0" smtClean="0">
                  <a:latin typeface="Bauhaus 93" panose="04030905020B02020C02" pitchFamily="82" charset="0"/>
                </a:rPr>
                <a:t>Quantidade:</a:t>
              </a:r>
              <a:endParaRPr lang="pt-AO" dirty="0">
                <a:latin typeface="Bauhaus 93" panose="04030905020B02020C02" pitchFamily="82" charset="0"/>
              </a:endParaRPr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339049" y="1428109"/>
              <a:ext cx="2445249" cy="5342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Digite aqui...</a:t>
              </a:r>
              <a:endParaRPr lang="pt-AO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8955645" y="780832"/>
            <a:ext cx="2650732" cy="1273995"/>
            <a:chOff x="236307" y="780835"/>
            <a:chExt cx="2650732" cy="1273995"/>
          </a:xfrm>
        </p:grpSpPr>
        <p:sp>
          <p:nvSpPr>
            <p:cNvPr id="20" name="Retângulo Arredondado 19"/>
            <p:cNvSpPr/>
            <p:nvPr/>
          </p:nvSpPr>
          <p:spPr>
            <a:xfrm>
              <a:off x="236307" y="780835"/>
              <a:ext cx="2650732" cy="1273995"/>
            </a:xfrm>
            <a:prstGeom prst="roundRect">
              <a:avLst>
                <a:gd name="adj" fmla="val 699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AO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39048" y="919806"/>
              <a:ext cx="244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pc="300" dirty="0" smtClean="0">
                  <a:latin typeface="Bauhaus 93" panose="04030905020B02020C02" pitchFamily="82" charset="0"/>
                </a:rPr>
                <a:t>Total:</a:t>
              </a:r>
              <a:endParaRPr lang="pt-AO" dirty="0">
                <a:latin typeface="Bauhaus 93" panose="04030905020B02020C02" pitchFamily="82" charset="0"/>
              </a:endParaRP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339049" y="1428109"/>
              <a:ext cx="2445249" cy="5342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Valor em kz</a:t>
              </a:r>
              <a:endParaRPr lang="pt-AO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76413"/>
              </p:ext>
            </p:extLst>
          </p:nvPr>
        </p:nvGraphicFramePr>
        <p:xfrm>
          <a:off x="255292" y="2311394"/>
          <a:ext cx="5491946" cy="4232379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871962">
                  <a:extLst>
                    <a:ext uri="{9D8B030D-6E8A-4147-A177-3AD203B41FA5}">
                      <a16:colId xmlns:a16="http://schemas.microsoft.com/office/drawing/2014/main" val="3022653110"/>
                    </a:ext>
                  </a:extLst>
                </a:gridCol>
                <a:gridCol w="1871962">
                  <a:extLst>
                    <a:ext uri="{9D8B030D-6E8A-4147-A177-3AD203B41FA5}">
                      <a16:colId xmlns:a16="http://schemas.microsoft.com/office/drawing/2014/main" val="2343285163"/>
                    </a:ext>
                  </a:extLst>
                </a:gridCol>
                <a:gridCol w="1748022">
                  <a:extLst>
                    <a:ext uri="{9D8B030D-6E8A-4147-A177-3AD203B41FA5}">
                      <a16:colId xmlns:a16="http://schemas.microsoft.com/office/drawing/2014/main" val="332804296"/>
                    </a:ext>
                  </a:extLst>
                </a:gridCol>
              </a:tblGrid>
              <a:tr h="621099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Produto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Stock Actual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Preço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932030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Quilos de Açucar</a:t>
                      </a:r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18</a:t>
                      </a:r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1800 kz</a:t>
                      </a:r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782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4171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86828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1207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10235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8411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53226"/>
                  </a:ext>
                </a:extLst>
              </a:tr>
              <a:tr h="451410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50517"/>
                  </a:ext>
                </a:extLst>
              </a:tr>
            </a:tbl>
          </a:graphicData>
        </a:graphic>
      </p:graphicFrame>
      <p:grpSp>
        <p:nvGrpSpPr>
          <p:cNvPr id="25" name="Agrupar 24"/>
          <p:cNvGrpSpPr/>
          <p:nvPr/>
        </p:nvGrpSpPr>
        <p:grpSpPr>
          <a:xfrm>
            <a:off x="5965863" y="2311394"/>
            <a:ext cx="5640514" cy="1273995"/>
            <a:chOff x="236307" y="780835"/>
            <a:chExt cx="2650732" cy="1273995"/>
          </a:xfrm>
        </p:grpSpPr>
        <p:sp>
          <p:nvSpPr>
            <p:cNvPr id="26" name="Retângulo Arredondado 25"/>
            <p:cNvSpPr/>
            <p:nvPr/>
          </p:nvSpPr>
          <p:spPr>
            <a:xfrm>
              <a:off x="236307" y="780835"/>
              <a:ext cx="2650732" cy="1273995"/>
            </a:xfrm>
            <a:prstGeom prst="roundRect">
              <a:avLst>
                <a:gd name="adj" fmla="val 699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AO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39048" y="919806"/>
              <a:ext cx="2445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spc="300" dirty="0" smtClean="0">
                  <a:latin typeface="Bauhaus 93" panose="04030905020B02020C02" pitchFamily="82" charset="0"/>
                </a:rPr>
                <a:t>Data:</a:t>
              </a:r>
              <a:endParaRPr lang="pt-AO" sz="2000" dirty="0">
                <a:latin typeface="Bauhaus 93" panose="04030905020B02020C02" pitchFamily="82" charset="0"/>
              </a:endParaRPr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39049" y="1428109"/>
              <a:ext cx="2445249" cy="5342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pc="600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DD-MM-YYYY</a:t>
              </a:r>
              <a:endParaRPr lang="pt-AO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sp>
        <p:nvSpPr>
          <p:cNvPr id="29" name="Retângulo Arredondado 28">
            <a:hlinkClick r:id="rId2" action="ppaction://hlinksldjump"/>
          </p:cNvPr>
          <p:cNvSpPr/>
          <p:nvPr/>
        </p:nvSpPr>
        <p:spPr>
          <a:xfrm>
            <a:off x="6184486" y="5446123"/>
            <a:ext cx="5203265" cy="6592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EXECUTAR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0" name="Retângulo Arredondado 29">
            <a:hlinkClick r:id="rId3" action="ppaction://hlinksldjump"/>
          </p:cNvPr>
          <p:cNvSpPr/>
          <p:nvPr/>
        </p:nvSpPr>
        <p:spPr>
          <a:xfrm>
            <a:off x="6184485" y="4381599"/>
            <a:ext cx="5203265" cy="6592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VOLTAR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11303" y="502852"/>
            <a:ext cx="11969394" cy="6165076"/>
          </a:xfrm>
          <a:prstGeom prst="roundRect">
            <a:avLst>
              <a:gd name="adj" fmla="val 18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AO" sz="28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520440" y="102742"/>
            <a:ext cx="5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ans Mono" panose="020B0609030804020204" pitchFamily="49" charset="0"/>
              </a:rPr>
              <a:t>Caso Confirmar </a:t>
            </a:r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ans Mono" panose="020B0609030804020204" pitchFamily="49" charset="0"/>
              </a:rPr>
              <a:t>Adicionar Compra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10965" y="1992115"/>
            <a:ext cx="11370070" cy="1273998"/>
            <a:chOff x="378811" y="1992115"/>
            <a:chExt cx="11370070" cy="1273998"/>
          </a:xfrm>
        </p:grpSpPr>
        <p:grpSp>
          <p:nvGrpSpPr>
            <p:cNvPr id="10" name="Agrupar 9"/>
            <p:cNvGrpSpPr/>
            <p:nvPr/>
          </p:nvGrpSpPr>
          <p:grpSpPr>
            <a:xfrm>
              <a:off x="378811" y="1992118"/>
              <a:ext cx="2650732" cy="1273995"/>
              <a:chOff x="236307" y="780835"/>
              <a:chExt cx="2650732" cy="1273995"/>
            </a:xfrm>
          </p:grpSpPr>
          <p:sp>
            <p:nvSpPr>
              <p:cNvPr id="7" name="Retângulo Arredondado 6"/>
              <p:cNvSpPr/>
              <p:nvPr/>
            </p:nvSpPr>
            <p:spPr>
              <a:xfrm>
                <a:off x="236307" y="780835"/>
                <a:ext cx="2650732" cy="1273995"/>
              </a:xfrm>
              <a:prstGeom prst="roundRect">
                <a:avLst>
                  <a:gd name="adj" fmla="val 6990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AO" sz="2800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339048" y="919806"/>
                <a:ext cx="2445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pc="300" dirty="0" smtClean="0">
                    <a:latin typeface="Bauhaus 93" panose="04030905020B02020C02" pitchFamily="82" charset="0"/>
                  </a:rPr>
                  <a:t>Atendedor</a:t>
                </a:r>
                <a:r>
                  <a:rPr lang="pt-PT" dirty="0" smtClean="0">
                    <a:latin typeface="Bauhaus 93" panose="04030905020B02020C02" pitchFamily="82" charset="0"/>
                  </a:rPr>
                  <a:t>:</a:t>
                </a:r>
                <a:endParaRPr lang="pt-AO" dirty="0">
                  <a:latin typeface="Bauhaus 93" panose="04030905020B02020C02" pitchFamily="82" charset="0"/>
                </a:endParaRPr>
              </a:p>
            </p:txBody>
          </p:sp>
          <p:sp>
            <p:nvSpPr>
              <p:cNvPr id="9" name="Retângulo Arredondado 8"/>
              <p:cNvSpPr/>
              <p:nvPr/>
            </p:nvSpPr>
            <p:spPr>
              <a:xfrm>
                <a:off x="339049" y="1428109"/>
                <a:ext cx="2445249" cy="5342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PT" dirty="0" smtClean="0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Bauhaus 93" panose="04030905020B02020C02" pitchFamily="82" charset="0"/>
                  </a:rPr>
                  <a:t>Valor Já Inserido</a:t>
                </a:r>
                <a:endParaRPr lang="pt-AO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3243589" y="1992117"/>
              <a:ext cx="2650732" cy="1273995"/>
              <a:chOff x="236307" y="780835"/>
              <a:chExt cx="2650732" cy="1273995"/>
            </a:xfrm>
          </p:grpSpPr>
          <p:sp>
            <p:nvSpPr>
              <p:cNvPr id="12" name="Retângulo Arredondado 11"/>
              <p:cNvSpPr/>
              <p:nvPr/>
            </p:nvSpPr>
            <p:spPr>
              <a:xfrm>
                <a:off x="236307" y="780835"/>
                <a:ext cx="2650732" cy="1273995"/>
              </a:xfrm>
              <a:prstGeom prst="roundRect">
                <a:avLst>
                  <a:gd name="adj" fmla="val 6990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AO" sz="2800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339048" y="919806"/>
                <a:ext cx="2445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pc="300" dirty="0" smtClean="0">
                    <a:latin typeface="Bauhaus 93" panose="04030905020B02020C02" pitchFamily="82" charset="0"/>
                  </a:rPr>
                  <a:t>Produto:</a:t>
                </a:r>
                <a:endParaRPr lang="pt-AO" dirty="0">
                  <a:latin typeface="Bauhaus 93" panose="04030905020B02020C02" pitchFamily="82" charset="0"/>
                </a:endParaRPr>
              </a:p>
            </p:txBody>
          </p:sp>
          <p:sp>
            <p:nvSpPr>
              <p:cNvPr id="14" name="Retângulo Arredondado 13"/>
              <p:cNvSpPr/>
              <p:nvPr/>
            </p:nvSpPr>
            <p:spPr>
              <a:xfrm>
                <a:off x="339049" y="1428109"/>
                <a:ext cx="2445249" cy="5342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PT" dirty="0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Bauhaus 93" panose="04030905020B02020C02" pitchFamily="82" charset="0"/>
                  </a:rPr>
                  <a:t>Valor Já </a:t>
                </a:r>
                <a:r>
                  <a:rPr lang="pt-PT" dirty="0" smtClean="0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Bauhaus 93" panose="04030905020B02020C02" pitchFamily="82" charset="0"/>
                  </a:rPr>
                  <a:t>Inserido</a:t>
                </a:r>
                <a:endParaRPr lang="pt-AO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6108367" y="1992116"/>
              <a:ext cx="2650732" cy="1273995"/>
              <a:chOff x="236307" y="780835"/>
              <a:chExt cx="2650732" cy="1273995"/>
            </a:xfrm>
          </p:grpSpPr>
          <p:sp>
            <p:nvSpPr>
              <p:cNvPr id="16" name="Retângulo Arredondado 15"/>
              <p:cNvSpPr/>
              <p:nvPr/>
            </p:nvSpPr>
            <p:spPr>
              <a:xfrm>
                <a:off x="236307" y="780835"/>
                <a:ext cx="2650732" cy="1273995"/>
              </a:xfrm>
              <a:prstGeom prst="roundRect">
                <a:avLst>
                  <a:gd name="adj" fmla="val 6990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AO" sz="2800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339048" y="919806"/>
                <a:ext cx="2445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pc="300" dirty="0" smtClean="0">
                    <a:latin typeface="Bauhaus 93" panose="04030905020B02020C02" pitchFamily="82" charset="0"/>
                  </a:rPr>
                  <a:t>Quantidade:</a:t>
                </a:r>
                <a:endParaRPr lang="pt-AO" dirty="0">
                  <a:latin typeface="Bauhaus 93" panose="04030905020B02020C02" pitchFamily="82" charset="0"/>
                </a:endParaRPr>
              </a:p>
            </p:txBody>
          </p:sp>
          <p:sp>
            <p:nvSpPr>
              <p:cNvPr id="18" name="Retângulo Arredondado 17"/>
              <p:cNvSpPr/>
              <p:nvPr/>
            </p:nvSpPr>
            <p:spPr>
              <a:xfrm>
                <a:off x="339049" y="1428109"/>
                <a:ext cx="2445249" cy="5342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PT" dirty="0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Bauhaus 93" panose="04030905020B02020C02" pitchFamily="82" charset="0"/>
                  </a:rPr>
                  <a:t>Valor Já Inserido</a:t>
                </a:r>
                <a:endParaRPr lang="pt-AO" dirty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9098149" y="1992115"/>
              <a:ext cx="2650732" cy="1273995"/>
              <a:chOff x="236307" y="780835"/>
              <a:chExt cx="2650732" cy="1273995"/>
            </a:xfrm>
          </p:grpSpPr>
          <p:sp>
            <p:nvSpPr>
              <p:cNvPr id="20" name="Retângulo Arredondado 19"/>
              <p:cNvSpPr/>
              <p:nvPr/>
            </p:nvSpPr>
            <p:spPr>
              <a:xfrm>
                <a:off x="236307" y="780835"/>
                <a:ext cx="2650732" cy="1273995"/>
              </a:xfrm>
              <a:prstGeom prst="roundRect">
                <a:avLst>
                  <a:gd name="adj" fmla="val 6990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AO" sz="2800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339048" y="919806"/>
                <a:ext cx="2445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pc="300" dirty="0" smtClean="0">
                    <a:latin typeface="Bauhaus 93" panose="04030905020B02020C02" pitchFamily="82" charset="0"/>
                  </a:rPr>
                  <a:t>Total:</a:t>
                </a:r>
                <a:endParaRPr lang="pt-AO" dirty="0">
                  <a:latin typeface="Bauhaus 93" panose="04030905020B02020C02" pitchFamily="82" charset="0"/>
                </a:endParaRPr>
              </a:p>
            </p:txBody>
          </p:sp>
          <p:sp>
            <p:nvSpPr>
              <p:cNvPr id="22" name="Retângulo Arredondado 21"/>
              <p:cNvSpPr/>
              <p:nvPr/>
            </p:nvSpPr>
            <p:spPr>
              <a:xfrm>
                <a:off x="339049" y="1428109"/>
                <a:ext cx="2445249" cy="5342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PT" dirty="0" smtClean="0"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Bauhaus 93" panose="04030905020B02020C02" pitchFamily="82" charset="0"/>
                  </a:rPr>
                  <a:t>Valor em kz</a:t>
                </a:r>
                <a:endParaRPr lang="pt-AO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</p:grpSp>
      <p:sp>
        <p:nvSpPr>
          <p:cNvPr id="29" name="Retângulo Arredondado 28">
            <a:hlinkClick r:id="rId2" action="ppaction://hlinksldjump"/>
          </p:cNvPr>
          <p:cNvSpPr/>
          <p:nvPr/>
        </p:nvSpPr>
        <p:spPr>
          <a:xfrm>
            <a:off x="6428774" y="4307798"/>
            <a:ext cx="5203265" cy="6592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CONFIRMAR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0" name="Retângulo Arredondado 29">
            <a:hlinkClick r:id="rId3" action="ppaction://hlinksldjump"/>
          </p:cNvPr>
          <p:cNvSpPr/>
          <p:nvPr/>
        </p:nvSpPr>
        <p:spPr>
          <a:xfrm>
            <a:off x="776851" y="4307799"/>
            <a:ext cx="5203265" cy="6592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VOLTAR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697185" y="794965"/>
            <a:ext cx="479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Por Favor Confirme!!!</a:t>
            </a:r>
            <a:endParaRPr lang="pt-PT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11303" y="605434"/>
            <a:ext cx="11969394" cy="6165076"/>
          </a:xfrm>
          <a:prstGeom prst="roundRect">
            <a:avLst>
              <a:gd name="adj" fmla="val 300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AO" sz="28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67200" y="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ans Mono" panose="020B0609030804020204" pitchFamily="49" charset="0"/>
              </a:rPr>
              <a:t>Caso actualizar stock</a:t>
            </a:r>
            <a:endPara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tstream Vera Sans Mono" panose="020B0609030804020204" pitchFamily="49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3671165" y="1983868"/>
            <a:ext cx="5400000" cy="1273995"/>
            <a:chOff x="236307" y="780835"/>
            <a:chExt cx="2650732" cy="1273995"/>
          </a:xfrm>
        </p:grpSpPr>
        <p:sp>
          <p:nvSpPr>
            <p:cNvPr id="12" name="Retângulo Arredondado 11"/>
            <p:cNvSpPr/>
            <p:nvPr/>
          </p:nvSpPr>
          <p:spPr>
            <a:xfrm>
              <a:off x="236307" y="780835"/>
              <a:ext cx="2650732" cy="1273995"/>
            </a:xfrm>
            <a:prstGeom prst="roundRect">
              <a:avLst>
                <a:gd name="adj" fmla="val 699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AO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39048" y="919806"/>
              <a:ext cx="244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pc="300" dirty="0" smtClean="0">
                  <a:latin typeface="Bauhaus 93" panose="04030905020B02020C02" pitchFamily="82" charset="0"/>
                </a:rPr>
                <a:t>Produto:</a:t>
              </a:r>
              <a:endParaRPr lang="pt-AO" dirty="0">
                <a:latin typeface="Bauhaus 93" panose="04030905020B02020C02" pitchFamily="82" charset="0"/>
              </a:endParaRPr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339049" y="1428109"/>
              <a:ext cx="2445249" cy="5342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Selecione</a:t>
              </a:r>
              <a:endParaRPr lang="pt-AO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671165" y="3364335"/>
            <a:ext cx="5400000" cy="1273995"/>
            <a:chOff x="236307" y="780835"/>
            <a:chExt cx="2650732" cy="1273995"/>
          </a:xfrm>
        </p:grpSpPr>
        <p:sp>
          <p:nvSpPr>
            <p:cNvPr id="16" name="Retângulo Arredondado 15"/>
            <p:cNvSpPr/>
            <p:nvPr/>
          </p:nvSpPr>
          <p:spPr>
            <a:xfrm>
              <a:off x="236307" y="780835"/>
              <a:ext cx="2650732" cy="1273995"/>
            </a:xfrm>
            <a:prstGeom prst="roundRect">
              <a:avLst>
                <a:gd name="adj" fmla="val 699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AO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39048" y="919806"/>
              <a:ext cx="244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pc="300" dirty="0" smtClean="0">
                  <a:latin typeface="Bauhaus 93" panose="04030905020B02020C02" pitchFamily="82" charset="0"/>
                </a:rPr>
                <a:t>Novo Stock:</a:t>
              </a:r>
              <a:endParaRPr lang="pt-AO" dirty="0">
                <a:latin typeface="Bauhaus 93" panose="04030905020B02020C02" pitchFamily="82" charset="0"/>
              </a:endParaRPr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339049" y="1428109"/>
              <a:ext cx="2445249" cy="5342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Digite Aqui</a:t>
              </a:r>
              <a:endParaRPr lang="pt-AO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sp>
        <p:nvSpPr>
          <p:cNvPr id="29" name="Retângulo Arredondado 28">
            <a:hlinkClick r:id="rId2" action="ppaction://hlinksldjump"/>
          </p:cNvPr>
          <p:cNvSpPr/>
          <p:nvPr/>
        </p:nvSpPr>
        <p:spPr>
          <a:xfrm>
            <a:off x="3671165" y="5510494"/>
            <a:ext cx="5400000" cy="6592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CONFIRMAR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0" name="Retângulo Arredondado 29">
            <a:hlinkClick r:id="rId3" action="ppaction://hlinksldjump"/>
          </p:cNvPr>
          <p:cNvSpPr/>
          <p:nvPr/>
        </p:nvSpPr>
        <p:spPr>
          <a:xfrm>
            <a:off x="3671165" y="4744802"/>
            <a:ext cx="5400000" cy="6592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VOLTAR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491056" y="760221"/>
            <a:ext cx="576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 smtClean="0">
                <a:latin typeface="Bauhaus 93" panose="04030905020B02020C02" pitchFamily="82" charset="0"/>
              </a:rPr>
              <a:t>Preencha os campos</a:t>
            </a:r>
            <a:endParaRPr lang="pt-AO" sz="4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11303" y="502852"/>
            <a:ext cx="11969394" cy="6165076"/>
          </a:xfrm>
          <a:prstGeom prst="roundRect">
            <a:avLst>
              <a:gd name="adj" fmla="val 18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AO" sz="28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67200" y="102742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ans Mono" panose="020B0609030804020204" pitchFamily="49" charset="0"/>
              </a:rPr>
              <a:t>Caso Verificar </a:t>
            </a:r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ans Mono" panose="020B0609030804020204" pitchFamily="49" charset="0"/>
              </a:rPr>
              <a:t>Compra</a:t>
            </a:r>
          </a:p>
        </p:txBody>
      </p:sp>
      <p:sp>
        <p:nvSpPr>
          <p:cNvPr id="29" name="Retângulo Arredondado 28"/>
          <p:cNvSpPr/>
          <p:nvPr/>
        </p:nvSpPr>
        <p:spPr>
          <a:xfrm>
            <a:off x="6390169" y="3765548"/>
            <a:ext cx="5203265" cy="6592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EXECUTAR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0" name="Retângulo Arredondado 29">
            <a:hlinkClick r:id="rId2" action="ppaction://hlinksldjump"/>
          </p:cNvPr>
          <p:cNvSpPr/>
          <p:nvPr/>
        </p:nvSpPr>
        <p:spPr>
          <a:xfrm>
            <a:off x="6390168" y="2321085"/>
            <a:ext cx="5203265" cy="6592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VOLTAR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27070"/>
              </p:ext>
            </p:extLst>
          </p:nvPr>
        </p:nvGraphicFramePr>
        <p:xfrm>
          <a:off x="410961" y="729465"/>
          <a:ext cx="5491942" cy="5712243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745971">
                  <a:extLst>
                    <a:ext uri="{9D8B030D-6E8A-4147-A177-3AD203B41FA5}">
                      <a16:colId xmlns:a16="http://schemas.microsoft.com/office/drawing/2014/main" val="2297468294"/>
                    </a:ext>
                  </a:extLst>
                </a:gridCol>
                <a:gridCol w="2745971">
                  <a:extLst>
                    <a:ext uri="{9D8B030D-6E8A-4147-A177-3AD203B41FA5}">
                      <a16:colId xmlns:a16="http://schemas.microsoft.com/office/drawing/2014/main" val="2343285163"/>
                    </a:ext>
                  </a:extLst>
                </a:gridCol>
              </a:tblGrid>
              <a:tr h="727428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Stock</a:t>
                      </a:r>
                      <a:r>
                        <a:rPr lang="pt-PT" baseline="0" dirty="0" smtClean="0">
                          <a:latin typeface="Bitstream Vera Sans Mono" panose="020B0609030804020204" pitchFamily="49" charset="0"/>
                        </a:rPr>
                        <a:t> Geral</a:t>
                      </a:r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 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AO" sz="1500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982287"/>
                  </a:ext>
                </a:extLst>
              </a:tr>
              <a:tr h="880727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Produto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500" dirty="0" smtClean="0">
                          <a:latin typeface="Bitstream Vera Sans Mono" panose="020B0609030804020204" pitchFamily="49" charset="0"/>
                        </a:rPr>
                        <a:t>Stock</a:t>
                      </a:r>
                      <a:endParaRPr lang="pt-AO" sz="1500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932030"/>
                  </a:ext>
                </a:extLst>
              </a:tr>
              <a:tr h="513011"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782"/>
                  </a:ext>
                </a:extLst>
              </a:tr>
              <a:tr h="513011"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4171"/>
                  </a:ext>
                </a:extLst>
              </a:tr>
              <a:tr h="513011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86828"/>
                  </a:ext>
                </a:extLst>
              </a:tr>
              <a:tr h="513011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1207"/>
                  </a:ext>
                </a:extLst>
              </a:tr>
              <a:tr h="513011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10235"/>
                  </a:ext>
                </a:extLst>
              </a:tr>
              <a:tr h="513011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8411"/>
                  </a:ext>
                </a:extLst>
              </a:tr>
              <a:tr h="513011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53226"/>
                  </a:ext>
                </a:extLst>
              </a:tr>
              <a:tr h="513011"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5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11303" y="502852"/>
            <a:ext cx="11969394" cy="6165076"/>
          </a:xfrm>
          <a:prstGeom prst="roundRect">
            <a:avLst>
              <a:gd name="adj" fmla="val 18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AO" sz="28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67200" y="102742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tstream Vera Sans Mono" panose="020B0609030804020204" pitchFamily="49" charset="0"/>
              </a:rPr>
              <a:t>Caso Gerar Relatório</a:t>
            </a:r>
            <a:endPara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tstream Vera Sans Mono" panose="020B0609030804020204" pitchFamily="49" charset="0"/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46146"/>
              </p:ext>
            </p:extLst>
          </p:nvPr>
        </p:nvGraphicFramePr>
        <p:xfrm>
          <a:off x="410965" y="1018902"/>
          <a:ext cx="5491946" cy="542280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96095">
                  <a:extLst>
                    <a:ext uri="{9D8B030D-6E8A-4147-A177-3AD203B41FA5}">
                      <a16:colId xmlns:a16="http://schemas.microsoft.com/office/drawing/2014/main" val="3022653110"/>
                    </a:ext>
                  </a:extLst>
                </a:gridCol>
                <a:gridCol w="1396095">
                  <a:extLst>
                    <a:ext uri="{9D8B030D-6E8A-4147-A177-3AD203B41FA5}">
                      <a16:colId xmlns:a16="http://schemas.microsoft.com/office/drawing/2014/main" val="2297468294"/>
                    </a:ext>
                  </a:extLst>
                </a:gridCol>
                <a:gridCol w="1396095">
                  <a:extLst>
                    <a:ext uri="{9D8B030D-6E8A-4147-A177-3AD203B41FA5}">
                      <a16:colId xmlns:a16="http://schemas.microsoft.com/office/drawing/2014/main" val="2343285163"/>
                    </a:ext>
                  </a:extLst>
                </a:gridCol>
                <a:gridCol w="1303661">
                  <a:extLst>
                    <a:ext uri="{9D8B030D-6E8A-4147-A177-3AD203B41FA5}">
                      <a16:colId xmlns:a16="http://schemas.microsoft.com/office/drawing/2014/main" val="332804296"/>
                    </a:ext>
                  </a:extLst>
                </a:gridCol>
              </a:tblGrid>
              <a:tr h="690569">
                <a:tc gridSpan="4"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Resposta 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AO" sz="1500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982287"/>
                  </a:ext>
                </a:extLst>
              </a:tr>
              <a:tr h="83610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Quen Atendeu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Produto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500" dirty="0" smtClean="0">
                          <a:latin typeface="Bitstream Vera Sans Mono" panose="020B0609030804020204" pitchFamily="49" charset="0"/>
                        </a:rPr>
                        <a:t>Quantidade</a:t>
                      </a:r>
                      <a:endParaRPr lang="pt-AO" sz="1500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Bitstream Vera Sans Mono" panose="020B0609030804020204" pitchFamily="49" charset="0"/>
                        </a:rPr>
                        <a:t>Preço</a:t>
                      </a:r>
                      <a:endParaRPr lang="pt-AO" dirty="0">
                        <a:latin typeface="Bitstream Vera Sans Mon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932030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782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4171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86828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1207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10235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8411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53226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pPr algn="ctr"/>
                      <a:endParaRPr lang="pt-A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A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50517"/>
                  </a:ext>
                </a:extLst>
              </a:tr>
            </a:tbl>
          </a:graphicData>
        </a:graphic>
      </p:graphicFrame>
      <p:sp>
        <p:nvSpPr>
          <p:cNvPr id="30" name="Retângulo Arredondado 29">
            <a:hlinkClick r:id="rId2" action="ppaction://hlinksldjump"/>
          </p:cNvPr>
          <p:cNvSpPr/>
          <p:nvPr/>
        </p:nvSpPr>
        <p:spPr>
          <a:xfrm>
            <a:off x="6517534" y="5541707"/>
            <a:ext cx="5040000" cy="90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pc="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VOLTAR</a:t>
            </a:r>
            <a:endParaRPr lang="pt-AO" spc="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1" name="Retângulo Arredondado 30"/>
          <p:cNvSpPr/>
          <p:nvPr/>
        </p:nvSpPr>
        <p:spPr>
          <a:xfrm>
            <a:off x="6517534" y="3251869"/>
            <a:ext cx="5040000" cy="900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Relatório da semana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6517534" y="4381102"/>
            <a:ext cx="5040000" cy="900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Relatório do dia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4" name="Retângulo Arredondado 33"/>
          <p:cNvSpPr/>
          <p:nvPr/>
        </p:nvSpPr>
        <p:spPr>
          <a:xfrm>
            <a:off x="6517534" y="2122637"/>
            <a:ext cx="5040000" cy="900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Relatório </a:t>
            </a:r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do Mês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5" name="Retângulo Arredondado 34"/>
          <p:cNvSpPr/>
          <p:nvPr/>
        </p:nvSpPr>
        <p:spPr>
          <a:xfrm>
            <a:off x="6517534" y="1018902"/>
            <a:ext cx="5040000" cy="900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Relatório </a:t>
            </a:r>
            <a:r>
              <a:rPr lang="pt-PT" sz="2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rPr>
              <a:t>do Ano</a:t>
            </a:r>
            <a:endParaRPr lang="pt-AO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5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rtlCol="0" anchor="ctr"/>
      <a:lstStyle>
        <a:defPPr algn="ctr">
          <a:defRPr sz="2800" dirty="0" smtClean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latin typeface="Bauhaus 93" panose="04030905020B02020C02" pitchFamily="82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136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Bauhaus 93</vt:lpstr>
      <vt:lpstr>Bitstream Vera Sans Mono</vt:lpstr>
      <vt:lpstr>Calibri</vt:lpstr>
      <vt:lpstr>Calibri Light</vt:lpstr>
      <vt:lpstr>MamaeQueNosFaz</vt:lpstr>
      <vt:lpstr>Tema do Office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Abdias Praia</dc:creator>
  <cp:lastModifiedBy>Abdias Praia</cp:lastModifiedBy>
  <cp:revision>28</cp:revision>
  <dcterms:created xsi:type="dcterms:W3CDTF">2024-04-13T12:23:02Z</dcterms:created>
  <dcterms:modified xsi:type="dcterms:W3CDTF">2024-04-15T00:46:02Z</dcterms:modified>
</cp:coreProperties>
</file>