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MX" baseline="0" dirty="0" smtClean="0">
                <a:solidFill>
                  <a:schemeClr val="bg1"/>
                </a:solidFill>
              </a:rPr>
              <a:t>Top 5 de servicios</a:t>
            </a:r>
            <a:endParaRPr lang="es-MX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strRef>
              <c:f>Hoja1!$A$1:$A$11</c:f>
              <c:strCache>
                <c:ptCount val="11"/>
                <c:pt idx="0">
                  <c:v>Veracruz de Ignacio de la Llave</c:v>
                </c:pt>
                <c:pt idx="1">
                  <c:v>Puebla</c:v>
                </c:pt>
                <c:pt idx="2">
                  <c:v>Guanajuato</c:v>
                </c:pt>
                <c:pt idx="3">
                  <c:v>Total nacional</c:v>
                </c:pt>
                <c:pt idx="4">
                  <c:v>Tamaulipas</c:v>
                </c:pt>
                <c:pt idx="5">
                  <c:v>México</c:v>
                </c:pt>
                <c:pt idx="6">
                  <c:v>Chihuahua</c:v>
                </c:pt>
                <c:pt idx="7">
                  <c:v>Jalisco</c:v>
                </c:pt>
                <c:pt idx="8">
                  <c:v>Nuevo León</c:v>
                </c:pt>
                <c:pt idx="9">
                  <c:v>Baja California</c:v>
                </c:pt>
                <c:pt idx="10">
                  <c:v>Ciudad de México</c:v>
                </c:pt>
              </c:strCache>
            </c:strRef>
          </c:cat>
          <c:val>
            <c:numRef>
              <c:f>Hoja1!$B$1:$B$11</c:f>
              <c:numCache>
                <c:formatCode>General</c:formatCode>
                <c:ptCount val="11"/>
                <c:pt idx="0">
                  <c:v>40</c:v>
                </c:pt>
                <c:pt idx="1">
                  <c:v>40</c:v>
                </c:pt>
                <c:pt idx="2">
                  <c:v>48</c:v>
                </c:pt>
                <c:pt idx="3">
                  <c:v>52</c:v>
                </c:pt>
                <c:pt idx="4">
                  <c:v>54</c:v>
                </c:pt>
                <c:pt idx="5">
                  <c:v>56</c:v>
                </c:pt>
                <c:pt idx="6">
                  <c:v>57</c:v>
                </c:pt>
                <c:pt idx="7">
                  <c:v>62</c:v>
                </c:pt>
                <c:pt idx="8">
                  <c:v>70</c:v>
                </c:pt>
                <c:pt idx="9">
                  <c:v>70</c:v>
                </c:pt>
                <c:pt idx="1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0-4581-A6FB-541C3B495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8"/>
        <c:axId val="1179550399"/>
        <c:axId val="1179552479"/>
      </c:barChart>
      <c:catAx>
        <c:axId val="1179550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9552479"/>
        <c:crosses val="autoZero"/>
        <c:auto val="1"/>
        <c:lblAlgn val="ctr"/>
        <c:lblOffset val="100"/>
        <c:noMultiLvlLbl val="0"/>
      </c:catAx>
      <c:valAx>
        <c:axId val="1179552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9550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1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0967"/>
            <a:ext cx="12192000" cy="683584"/>
          </a:xfrm>
        </p:spPr>
        <p:txBody>
          <a:bodyPr>
            <a:noAutofit/>
          </a:bodyPr>
          <a:lstStyle/>
          <a:p>
            <a:pPr algn="ctr"/>
            <a:r>
              <a:rPr lang="es-MX" sz="4400" dirty="0" smtClean="0">
                <a:solidFill>
                  <a:schemeClr val="accent1"/>
                </a:solidFill>
              </a:rPr>
              <a:t>Hogares digitales en México</a:t>
            </a:r>
            <a:endParaRPr lang="es-MX" sz="4400" dirty="0">
              <a:solidFill>
                <a:schemeClr val="accent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3274" y="1163839"/>
            <a:ext cx="2008576" cy="5788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12034" y="1285460"/>
            <a:ext cx="1738937" cy="3048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bg1"/>
                </a:solidFill>
              </a:rPr>
              <a:t>Selecciona el Estado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3274" y="1916351"/>
            <a:ext cx="2008576" cy="26810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86634" y="1987550"/>
            <a:ext cx="1839016" cy="2520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  <a:p>
            <a:r>
              <a:rPr lang="es-MX" sz="1200" dirty="0" smtClean="0">
                <a:solidFill>
                  <a:schemeClr val="bg1"/>
                </a:solidFill>
              </a:rPr>
              <a:t>Población: 126,201,442</a:t>
            </a:r>
          </a:p>
          <a:p>
            <a:endParaRPr lang="es-MX" sz="800" dirty="0" smtClean="0">
              <a:solidFill>
                <a:schemeClr val="bg1"/>
              </a:solidFill>
            </a:endParaRPr>
          </a:p>
          <a:p>
            <a:r>
              <a:rPr lang="es-MX" sz="1200" dirty="0" smtClean="0">
                <a:solidFill>
                  <a:schemeClr val="bg1"/>
                </a:solidFill>
              </a:rPr>
              <a:t>Educación </a:t>
            </a:r>
            <a:r>
              <a:rPr lang="es-MX" sz="1200" dirty="0">
                <a:solidFill>
                  <a:schemeClr val="bg1"/>
                </a:solidFill>
              </a:rPr>
              <a:t>promedio</a:t>
            </a:r>
            <a:r>
              <a:rPr lang="es-MX" sz="12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s-MX" sz="1200" dirty="0" smtClean="0">
                <a:solidFill>
                  <a:schemeClr val="bg1"/>
                </a:solidFill>
              </a:rPr>
              <a:t>9.7 años </a:t>
            </a:r>
            <a:endParaRPr lang="es-MX" sz="1200" dirty="0">
              <a:solidFill>
                <a:schemeClr val="bg1"/>
              </a:solidFill>
            </a:endParaRPr>
          </a:p>
          <a:p>
            <a:endParaRPr lang="es-MX" sz="900" dirty="0" smtClean="0">
              <a:solidFill>
                <a:schemeClr val="bg1"/>
              </a:solidFill>
            </a:endParaRPr>
          </a:p>
          <a:p>
            <a:r>
              <a:rPr lang="es-MX" sz="1200" dirty="0" smtClean="0">
                <a:solidFill>
                  <a:schemeClr val="bg1"/>
                </a:solidFill>
              </a:rPr>
              <a:t>Ingreso Trimestral: $ 40,000</a:t>
            </a:r>
          </a:p>
          <a:p>
            <a:endParaRPr lang="es-MX" sz="900" dirty="0" smtClean="0">
              <a:solidFill>
                <a:schemeClr val="bg1"/>
              </a:solidFill>
            </a:endParaRPr>
          </a:p>
          <a:p>
            <a:r>
              <a:rPr lang="es-MX" sz="1200" dirty="0" smtClean="0">
                <a:solidFill>
                  <a:schemeClr val="bg1"/>
                </a:solidFill>
              </a:rPr>
              <a:t># de Localidades: 181,230</a:t>
            </a:r>
          </a:p>
          <a:p>
            <a:endParaRPr lang="es-MX" sz="600" dirty="0" smtClean="0">
              <a:solidFill>
                <a:schemeClr val="bg1"/>
              </a:solidFill>
            </a:endParaRPr>
          </a:p>
          <a:p>
            <a:r>
              <a:rPr lang="es-MX" sz="1200" dirty="0" smtClean="0">
                <a:solidFill>
                  <a:schemeClr val="bg1"/>
                </a:solidFill>
              </a:rPr>
              <a:t>Población promedio por localidad: 33,303 </a:t>
            </a:r>
          </a:p>
          <a:p>
            <a:pPr algn="ctr"/>
            <a:endParaRPr lang="es-MX" dirty="0" smtClean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362700" y="717550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3"/>
                </a:solidFill>
              </a:rPr>
              <a:t>Cifras del Censo de Población y vivienda 2020</a:t>
            </a:r>
            <a:endParaRPr lang="es-MX" dirty="0">
              <a:solidFill>
                <a:schemeClr val="accent3"/>
              </a:solidFill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089400" y="749300"/>
            <a:ext cx="61722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rre De Hormigón Marr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" y="4771090"/>
            <a:ext cx="2021637" cy="196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ping Biogas from Municipal Waste as Potential Clean Energy Areas in  Central Mexico, Using Geographic Information Systems | Springer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34" y="1031168"/>
            <a:ext cx="8200324" cy="542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6999345" y="1432884"/>
            <a:ext cx="4095485" cy="2605207"/>
            <a:chOff x="6960559" y="989209"/>
            <a:chExt cx="3847141" cy="3003550"/>
          </a:xfrm>
        </p:grpSpPr>
        <p:sp>
          <p:nvSpPr>
            <p:cNvPr id="23" name="Rectángulo 22"/>
            <p:cNvSpPr/>
            <p:nvPr/>
          </p:nvSpPr>
          <p:spPr>
            <a:xfrm>
              <a:off x="6960559" y="989209"/>
              <a:ext cx="3765550" cy="3003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045103" y="1083914"/>
              <a:ext cx="3573367" cy="27567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aphicFrame>
          <p:nvGraphicFramePr>
            <p:cNvPr id="25" name="Gráfico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7325938"/>
                </p:ext>
              </p:extLst>
            </p:nvPr>
          </p:nvGraphicFramePr>
          <p:xfrm>
            <a:off x="7175500" y="1326390"/>
            <a:ext cx="3632200" cy="24620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68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5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0727" y="231493"/>
            <a:ext cx="967585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Limpiar la base (Quitar columnas, municipios sin datos, </a:t>
            </a:r>
            <a:r>
              <a:rPr lang="es-MX" sz="2400" i="1" dirty="0" err="1" smtClean="0">
                <a:solidFill>
                  <a:schemeClr val="accent1"/>
                </a:solidFill>
              </a:rPr>
              <a:t>missings</a:t>
            </a:r>
            <a:r>
              <a:rPr lang="es-MX" sz="2400" dirty="0" smtClean="0">
                <a:solidFill>
                  <a:schemeClr val="accent1"/>
                </a:solidFill>
              </a:rPr>
              <a:t>, dejar ceros)  </a:t>
            </a:r>
            <a:r>
              <a:rPr lang="es-MX" sz="2400" b="1" dirty="0" smtClean="0">
                <a:solidFill>
                  <a:srgbClr val="C00000"/>
                </a:solidFill>
              </a:rPr>
              <a:t>Todos</a:t>
            </a:r>
            <a:endParaRPr lang="es-MX" sz="2400" dirty="0" smtClean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Cargar en SQL o </a:t>
            </a:r>
            <a:r>
              <a:rPr lang="es-MX" sz="2400" dirty="0" err="1" smtClean="0">
                <a:solidFill>
                  <a:schemeClr val="accent1"/>
                </a:solidFill>
              </a:rPr>
              <a:t>MongoDB</a:t>
            </a:r>
            <a:r>
              <a:rPr lang="es-MX" sz="2400" dirty="0" smtClean="0">
                <a:solidFill>
                  <a:schemeClr val="accent1"/>
                </a:solidFill>
              </a:rPr>
              <a:t> (Relacional o no relacional) </a:t>
            </a:r>
            <a:r>
              <a:rPr lang="es-MX" sz="2400" b="1" dirty="0">
                <a:solidFill>
                  <a:srgbClr val="C00000"/>
                </a:solidFill>
              </a:rPr>
              <a:t>Todos</a:t>
            </a:r>
            <a:endParaRPr lang="es-MX" sz="2400" dirty="0" smtClean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Crear la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Visualización general (</a:t>
            </a:r>
            <a:r>
              <a:rPr lang="es-MX" sz="2400" dirty="0" err="1" smtClean="0">
                <a:solidFill>
                  <a:schemeClr val="accent1"/>
                </a:solidFill>
              </a:rPr>
              <a:t>Leafleat</a:t>
            </a:r>
            <a:r>
              <a:rPr lang="es-MX" sz="2400" dirty="0" smtClean="0">
                <a:solidFill>
                  <a:schemeClr val="accent1"/>
                </a:solidFill>
              </a:rPr>
              <a:t> del país y mapa de calor por estado)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Visualización por estado (mapa de calor por municipio)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Acomodar la visualización (que tenga un </a:t>
            </a:r>
            <a:r>
              <a:rPr lang="es-MX" sz="2400" dirty="0" err="1" smtClean="0">
                <a:solidFill>
                  <a:schemeClr val="accent1"/>
                </a:solidFill>
              </a:rPr>
              <a:t>dropdown</a:t>
            </a:r>
            <a:r>
              <a:rPr lang="es-MX" sz="2400" dirty="0" smtClean="0">
                <a:solidFill>
                  <a:schemeClr val="accent1"/>
                </a:solidFill>
              </a:rPr>
              <a:t> y diseñar </a:t>
            </a:r>
            <a:r>
              <a:rPr lang="es-MX" sz="2400" dirty="0" err="1" smtClean="0">
                <a:solidFill>
                  <a:schemeClr val="accent1"/>
                </a:solidFill>
              </a:rPr>
              <a:t>containers</a:t>
            </a:r>
            <a:r>
              <a:rPr lang="es-MX" sz="2400" dirty="0" smtClean="0">
                <a:solidFill>
                  <a:schemeClr val="accent1"/>
                </a:solidFill>
              </a:rPr>
              <a:t> para que este fija)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Selección dinámica por estado (la lista). Si seleccionas un estado te actualiza mapa de calor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Tabla de datos generales para los mapas por estado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Top 5 de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/>
                </a:solidFill>
              </a:rPr>
              <a:t>Visualiza abierta, vemos qué agregamos si hay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2662</TotalTime>
  <Words>153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Sector</vt:lpstr>
      <vt:lpstr>Hogares digitales en México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Hogares digitales en México</dc:title>
  <dc:creator>Rodrigo Guarneros Gutierrez</dc:creator>
  <cp:lastModifiedBy>Rodrigo Guarneros Gutierrez</cp:lastModifiedBy>
  <cp:revision>15</cp:revision>
  <dcterms:created xsi:type="dcterms:W3CDTF">2021-01-28T23:14:30Z</dcterms:created>
  <dcterms:modified xsi:type="dcterms:W3CDTF">2021-01-30T19:36:43Z</dcterms:modified>
</cp:coreProperties>
</file>