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0" r:id="rId2"/>
    <p:sldId id="331" r:id="rId3"/>
    <p:sldId id="338" r:id="rId4"/>
    <p:sldId id="332" r:id="rId5"/>
    <p:sldId id="333" r:id="rId6"/>
    <p:sldId id="334" r:id="rId7"/>
    <p:sldId id="335" r:id="rId8"/>
    <p:sldId id="336" r:id="rId9"/>
  </p:sldIdLst>
  <p:sldSz cx="9144000" cy="5143500" type="screen16x9"/>
  <p:notesSz cx="6858000" cy="9144000"/>
  <p:defaultTextStyle>
    <a:defPPr>
      <a:defRPr lang="en-US"/>
    </a:defPPr>
    <a:lvl1pPr marL="0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1pPr>
    <a:lvl2pPr marL="408207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2pPr>
    <a:lvl3pPr marL="816413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3pPr>
    <a:lvl4pPr marL="1224621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4pPr>
    <a:lvl5pPr marL="1632828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5pPr>
    <a:lvl6pPr marL="2041035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6pPr>
    <a:lvl7pPr marL="2449242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7pPr>
    <a:lvl8pPr marL="2857448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8pPr>
    <a:lvl9pPr marL="3265656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AE2"/>
    <a:srgbClr val="01649D"/>
    <a:srgbClr val="007226"/>
    <a:srgbClr val="86C10D"/>
    <a:srgbClr val="000000"/>
    <a:srgbClr val="0A141D"/>
    <a:srgbClr val="FFFFFF"/>
    <a:srgbClr val="104068"/>
    <a:srgbClr val="042943"/>
    <a:srgbClr val="8C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4682"/>
  </p:normalViewPr>
  <p:slideViewPr>
    <p:cSldViewPr snapToGrid="0">
      <p:cViewPr varScale="1">
        <p:scale>
          <a:sx n="124" d="100"/>
          <a:sy n="124" d="100"/>
        </p:scale>
        <p:origin x="176" y="504"/>
      </p:cViewPr>
      <p:guideLst>
        <p:guide orient="horz" pos="26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9B3F-67CA-4A20-9A4E-6F99BEA604AE}" type="datetimeFigureOut">
              <a:rPr lang="en-US" smtClean="0"/>
              <a:pPr/>
              <a:t>7/12/17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52C07-4E73-4ED3-ABD6-54F256CACD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3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1pPr>
    <a:lvl2pPr marL="357199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2pPr>
    <a:lvl3pPr marL="714398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3pPr>
    <a:lvl4pPr marL="1071597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4pPr>
    <a:lvl5pPr marL="1428796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5pPr>
    <a:lvl6pPr marL="1785995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6pPr>
    <a:lvl7pPr marL="2143193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7pPr>
    <a:lvl8pPr marL="2500393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8pPr>
    <a:lvl9pPr marL="2857592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31D2-AF12-492B-BFAE-9A37BB159D0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31D2-AF12-492B-BFAE-9A37BB159D0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5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31D2-AF12-492B-BFAE-9A37BB159D0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31D2-AF12-492B-BFAE-9A37BB159D0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91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31D2-AF12-492B-BFAE-9A37BB159D0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0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4" y="1691751"/>
            <a:ext cx="3321423" cy="315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3" t="34772" r="37510" b="6183"/>
          <a:stretch/>
        </p:blipFill>
        <p:spPr>
          <a:xfrm>
            <a:off x="567586" y="3164754"/>
            <a:ext cx="4945708" cy="162940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990201"/>
            <a:ext cx="9157448" cy="188348"/>
          </a:xfrm>
          <a:prstGeom prst="rect">
            <a:avLst/>
          </a:prstGeom>
          <a:solidFill>
            <a:srgbClr val="27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532461" y="2041841"/>
            <a:ext cx="5979346" cy="55427"/>
          </a:xfrm>
          <a:prstGeom prst="rect">
            <a:avLst/>
          </a:prstGeom>
          <a:gradFill>
            <a:gsLst>
              <a:gs pos="53000">
                <a:srgbClr val="86C10D"/>
              </a:gs>
              <a:gs pos="100000">
                <a:srgbClr val="27AAE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4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353" y="857232"/>
            <a:ext cx="5954453" cy="1102519"/>
          </a:xfrm>
        </p:spPr>
        <p:txBody>
          <a:bodyPr anchor="b" anchorCtr="0">
            <a:noAutofit/>
          </a:bodyPr>
          <a:lstStyle>
            <a:lvl1pPr algn="l">
              <a:defRPr sz="3125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586" y="2160210"/>
            <a:ext cx="5295332" cy="780651"/>
          </a:xfrm>
        </p:spPr>
        <p:txBody>
          <a:bodyPr>
            <a:noAutofit/>
          </a:bodyPr>
          <a:lstStyle>
            <a:lvl1pPr marL="0" indent="0" algn="l">
              <a:buNone/>
              <a:defRPr sz="1875" b="1">
                <a:solidFill>
                  <a:srgbClr val="0A141D"/>
                </a:solidFill>
              </a:defRPr>
            </a:lvl1pPr>
            <a:lvl2pPr marL="408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4986786"/>
            <a:ext cx="9144000" cy="48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41" dirty="0"/>
          </a:p>
        </p:txBody>
      </p:sp>
    </p:spTree>
    <p:extLst>
      <p:ext uri="{BB962C8B-B14F-4D97-AF65-F5344CB8AC3E}">
        <p14:creationId xmlns:p14="http://schemas.microsoft.com/office/powerpoint/2010/main" val="245273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0587"/>
            <a:ext cx="8229600" cy="857250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spcBef>
                <a:spcPts val="1406"/>
              </a:spcBef>
              <a:buClr>
                <a:srgbClr val="27AAE2"/>
              </a:buClr>
              <a:defRPr sz="2031"/>
            </a:lvl1pPr>
            <a:lvl2pPr>
              <a:buClr>
                <a:srgbClr val="27AAE2"/>
              </a:buClr>
              <a:defRPr/>
            </a:lvl2pPr>
            <a:lvl3pPr>
              <a:buClr>
                <a:srgbClr val="27AAE2"/>
              </a:buClr>
              <a:defRPr/>
            </a:lvl3pPr>
            <a:lvl4pPr>
              <a:buClr>
                <a:srgbClr val="27AAE2"/>
              </a:buClr>
              <a:defRPr/>
            </a:lvl4pPr>
            <a:lvl5pPr>
              <a:buClr>
                <a:srgbClr val="27AAE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60954" tIns="30477" rIns="60954" bIns="30477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8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 with Addt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0588"/>
            <a:ext cx="8229600" cy="857250"/>
          </a:xfrm>
        </p:spPr>
        <p:txBody>
          <a:bodyPr anchor="b" anchorCtr="0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0150"/>
            <a:ext cx="3056657" cy="3394473"/>
          </a:xfrm>
        </p:spPr>
        <p:txBody>
          <a:bodyPr>
            <a:noAutofit/>
          </a:bodyPr>
          <a:lstStyle>
            <a:lvl1pPr>
              <a:spcBef>
                <a:spcPts val="938"/>
              </a:spcBef>
              <a:buClr>
                <a:srgbClr val="27AAE2"/>
              </a:buClr>
              <a:defRPr sz="1562"/>
            </a:lvl1pPr>
            <a:lvl2pPr marL="360920" indent="-181080">
              <a:spcBef>
                <a:spcPts val="235"/>
              </a:spcBef>
              <a:defRPr sz="1406"/>
            </a:lvl2pPr>
            <a:lvl3pPr>
              <a:defRPr sz="1406"/>
            </a:lvl3pPr>
            <a:lvl4pPr>
              <a:defRPr sz="1406"/>
            </a:lvl4pPr>
            <a:lvl5pPr>
              <a:defRPr sz="1406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7439" y="5062598"/>
            <a:ext cx="2133599" cy="273844"/>
          </a:xfrm>
          <a:prstGeom prst="rect">
            <a:avLst/>
          </a:prstGeom>
        </p:spPr>
        <p:txBody>
          <a:bodyPr/>
          <a:lstStyle/>
          <a:p>
            <a:fld id="{A501FA17-877A-4087-8BBA-2DF39F9869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45716" tIns="22858" rIns="45716" bIns="2285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1088551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4276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51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828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104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380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656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931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208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F51DE6B-9243-4E85-B0E8-1607A2626A11}" type="slidenum">
              <a:rPr lang="en-US" sz="750" smtClean="0">
                <a:solidFill>
                  <a:schemeClr val="bg1">
                    <a:lumMod val="50000"/>
                  </a:schemeClr>
                </a:solidFill>
              </a:rPr>
              <a:pPr>
                <a:defRPr/>
              </a:pPr>
              <a:t>‹#›</a:t>
            </a:fld>
            <a:endParaRPr lang="en-US" sz="7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71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vy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5457"/>
            <a:ext cx="7242888" cy="857250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218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spcBef>
                <a:spcPts val="1406"/>
              </a:spcBef>
              <a:buClr>
                <a:srgbClr val="27AAE2"/>
              </a:buClr>
              <a:defRPr sz="2031"/>
            </a:lvl1pPr>
            <a:lvl2pPr>
              <a:buClr>
                <a:srgbClr val="27AAE2"/>
              </a:buClr>
              <a:defRPr/>
            </a:lvl2pPr>
            <a:lvl3pPr>
              <a:buClr>
                <a:srgbClr val="27AAE2"/>
              </a:buClr>
              <a:defRPr/>
            </a:lvl3pPr>
            <a:lvl4pPr>
              <a:buClr>
                <a:srgbClr val="27AAE2"/>
              </a:buClr>
              <a:defRPr/>
            </a:lvl4pPr>
            <a:lvl5pPr>
              <a:buClr>
                <a:srgbClr val="27AAE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7439" y="5062598"/>
            <a:ext cx="2133599" cy="273844"/>
          </a:xfrm>
          <a:prstGeom prst="rect">
            <a:avLst/>
          </a:prstGeom>
        </p:spPr>
        <p:txBody>
          <a:bodyPr/>
          <a:lstStyle/>
          <a:p>
            <a:fld id="{A501FA17-877A-4087-8BBA-2DF39F9869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45716" tIns="22858" rIns="45716" bIns="2285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1088551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4276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51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828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104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380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656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931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208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F51DE6B-9243-4E85-B0E8-1607A2626A11}" type="slidenum">
              <a:rPr lang="en-US" sz="750" smtClean="0">
                <a:solidFill>
                  <a:schemeClr val="bg1">
                    <a:lumMod val="50000"/>
                  </a:schemeClr>
                </a:solidFill>
              </a:rPr>
              <a:pPr>
                <a:defRPr/>
              </a:pPr>
              <a:t>‹#›</a:t>
            </a:fld>
            <a:endParaRPr lang="en-US" sz="7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59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60954" tIns="30477" rIns="60954" bIns="30477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71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85765"/>
            <a:ext cx="8766176" cy="2512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60954" tIns="30477" rIns="60954" bIns="30477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3327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02494"/>
            <a:ext cx="8637588" cy="3405188"/>
          </a:xfrm>
          <a:prstGeom prst="rect">
            <a:avLst/>
          </a:prstGeom>
        </p:spPr>
        <p:txBody>
          <a:bodyPr/>
          <a:lstStyle>
            <a:lvl1pPr marL="127401" indent="-127401">
              <a:defRPr/>
            </a:lvl1pPr>
            <a:lvl3pPr marL="520320" indent="-138117">
              <a:defRPr/>
            </a:lvl3pPr>
            <a:lvl4pPr marL="644149" indent="-126210">
              <a:defRPr/>
            </a:lvl4pPr>
            <a:lvl5pPr marL="815604" indent="-129782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60954" tIns="30477" rIns="60954" bIns="30477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105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6764"/>
            <a:ext cx="8229600" cy="3202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4502"/>
            <a:ext cx="3886200" cy="2880122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1" y="4743452"/>
            <a:ext cx="5562600" cy="1738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1" y="4743452"/>
            <a:ext cx="2133599" cy="1738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B7660-FBDB-4437-B05A-C9040D180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45716" tIns="22858" rIns="45716" bIns="2285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1088551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4276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51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828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104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380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656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931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208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F51DE6B-9243-4E85-B0E8-1607A2626A11}" type="slidenum">
              <a:rPr lang="en-US" sz="750" smtClean="0">
                <a:solidFill>
                  <a:schemeClr val="bg1">
                    <a:lumMod val="50000"/>
                  </a:schemeClr>
                </a:solidFill>
              </a:rPr>
              <a:pPr>
                <a:defRPr/>
              </a:pPr>
              <a:t>‹#›</a:t>
            </a:fld>
            <a:endParaRPr lang="en-US" sz="7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2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microsoft.com/office/2007/relationships/hdphoto" Target="../media/hdphoto1.wdp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4680919"/>
            <a:ext cx="9144000" cy="544223"/>
          </a:xfrm>
          <a:prstGeom prst="rect">
            <a:avLst/>
          </a:prstGeom>
          <a:solidFill>
            <a:srgbClr val="27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7201" y="205980"/>
            <a:ext cx="8229600" cy="857250"/>
          </a:xfrm>
          <a:prstGeom prst="rect">
            <a:avLst/>
          </a:prstGeom>
        </p:spPr>
        <p:txBody>
          <a:bodyPr vert="horz" lIns="104498" tIns="52249" rIns="104498" bIns="52249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1" y="1200150"/>
            <a:ext cx="8229600" cy="3394473"/>
          </a:xfrm>
          <a:prstGeom prst="rect">
            <a:avLst/>
          </a:prstGeom>
        </p:spPr>
        <p:txBody>
          <a:bodyPr vert="horz" lIns="104498" tIns="52249" rIns="104498" bIns="522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60954" tIns="30477" rIns="60954" bIns="30477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2" y="4784295"/>
            <a:ext cx="439762" cy="16581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409" y="0"/>
            <a:ext cx="1574591" cy="149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5522244" y="4721612"/>
            <a:ext cx="35894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0" i="0" dirty="0" smtClean="0">
                <a:solidFill>
                  <a:schemeClr val="bg1"/>
                </a:solidFill>
                <a:latin typeface="Lubalin Graph" charset="0"/>
                <a:ea typeface="Lubalin Graph" charset="0"/>
                <a:cs typeface="Lubalin Graph" charset="0"/>
              </a:rPr>
              <a:t>Smarter </a:t>
            </a:r>
            <a:r>
              <a:rPr lang="en-US" sz="1500" b="1" i="0" dirty="0" smtClean="0">
                <a:solidFill>
                  <a:schemeClr val="bg1"/>
                </a:solidFill>
                <a:latin typeface="Lubalin Graph" charset="0"/>
                <a:ea typeface="Lubalin Graph" charset="0"/>
                <a:cs typeface="Lubalin Graph" charset="0"/>
              </a:rPr>
              <a:t>Technical</a:t>
            </a:r>
            <a:r>
              <a:rPr lang="en-US" sz="1500" b="1" i="0" baseline="0" dirty="0" smtClean="0">
                <a:solidFill>
                  <a:schemeClr val="bg1"/>
                </a:solidFill>
                <a:latin typeface="Lubalin Graph" charset="0"/>
                <a:ea typeface="Lubalin Graph" charset="0"/>
                <a:cs typeface="Lubalin Graph" charset="0"/>
              </a:rPr>
              <a:t> Selling Academy</a:t>
            </a:r>
            <a:endParaRPr lang="en-US" sz="1500" b="1" i="0" dirty="0">
              <a:solidFill>
                <a:schemeClr val="bg1"/>
              </a:solidFill>
              <a:latin typeface="Lubalin Graph" charset="0"/>
              <a:ea typeface="Lubalin Graph" charset="0"/>
              <a:cs typeface="Lubalin Grap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6413" rtl="0" eaLnBrk="1" latinLnBrk="0" hangingPunct="1">
        <a:spcBef>
          <a:spcPct val="0"/>
        </a:spcBef>
        <a:buNone/>
        <a:defRPr sz="2657" kern="1200" spc="0">
          <a:solidFill>
            <a:srgbClr val="0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359" indent="-177359" algn="l" defTabSz="816413" rtl="0" eaLnBrk="1" latinLnBrk="0" hangingPunct="1">
        <a:spcBef>
          <a:spcPct val="20000"/>
        </a:spcBef>
        <a:buClr>
          <a:srgbClr val="27AAE2"/>
        </a:buClr>
        <a:buFont typeface="Arial" panose="020B0604020202020204" pitchFamily="34" charset="0"/>
        <a:buChar char="•"/>
        <a:defRPr sz="2188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7039" indent="-267899" algn="l" defTabSz="816413" rtl="0" eaLnBrk="1" latinLnBrk="0" hangingPunct="1">
        <a:spcBef>
          <a:spcPct val="20000"/>
        </a:spcBef>
        <a:buClr>
          <a:srgbClr val="27AAE2"/>
        </a:buClr>
        <a:buFont typeface="Arial" panose="020B0604020202020204" pitchFamily="34" charset="0"/>
        <a:buChar char="–"/>
        <a:defRPr sz="1875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20518" indent="-204104" algn="l" defTabSz="816413" rtl="0" eaLnBrk="1" latinLnBrk="0" hangingPunct="1">
        <a:spcBef>
          <a:spcPct val="20000"/>
        </a:spcBef>
        <a:buClr>
          <a:srgbClr val="27AAE2"/>
        </a:buClr>
        <a:buFont typeface="Arial" panose="020B0604020202020204" pitchFamily="34" charset="0"/>
        <a:buChar char="•"/>
        <a:defRPr sz="1719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28725" indent="-204104" algn="l" defTabSz="816413" rtl="0" eaLnBrk="1" latinLnBrk="0" hangingPunct="1">
        <a:spcBef>
          <a:spcPct val="20000"/>
        </a:spcBef>
        <a:buClr>
          <a:srgbClr val="27AAE2"/>
        </a:buClr>
        <a:buFont typeface="Arial" panose="020B0604020202020204" pitchFamily="34" charset="0"/>
        <a:buChar char="–"/>
        <a:defRPr sz="1719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36932" indent="-204104" algn="l" defTabSz="816413" rtl="0" eaLnBrk="1" latinLnBrk="0" hangingPunct="1">
        <a:spcBef>
          <a:spcPct val="20000"/>
        </a:spcBef>
        <a:buClr>
          <a:srgbClr val="27AAE2"/>
        </a:buClr>
        <a:buFont typeface="Arial" panose="020B0604020202020204" pitchFamily="34" charset="0"/>
        <a:buChar char="»"/>
        <a:defRPr sz="1719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245139" indent="-204104" algn="l" defTabSz="816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653345" indent="-204104" algn="l" defTabSz="816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061553" indent="-204104" algn="l" defTabSz="816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469760" indent="-204104" algn="l" defTabSz="816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413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1pPr>
      <a:lvl2pPr marL="408207" algn="l" defTabSz="816413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2pPr>
      <a:lvl3pPr marL="816413" algn="l" defTabSz="816413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3pPr>
      <a:lvl4pPr marL="1224621" algn="l" defTabSz="816413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632828" algn="l" defTabSz="816413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041035" algn="l" defTabSz="816413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449242" algn="l" defTabSz="816413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2857448" algn="l" defTabSz="816413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265656" algn="l" defTabSz="816413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downloads/raspbian/" TargetMode="External"/><Relationship Id="rId4" Type="http://schemas.openxmlformats.org/officeDocument/2006/relationships/hyperlink" Target="https://www.raspberrypi.org/documentation/installation/installing-images/README.md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kb/PH25327?locale=en_GB" TargetMode="External"/><Relationship Id="rId4" Type="http://schemas.openxmlformats.org/officeDocument/2006/relationships/hyperlink" Target="http://www.andornot.com/blog/post/How-to-share-wired-internet-wirelessly-with-a-Windows-7-laptop.aspx" TargetMode="External"/><Relationship Id="rId5" Type="http://schemas.openxmlformats.org/officeDocument/2006/relationships/hyperlink" Target="mailto:pi@raspberrypi.local)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affinc.github.io/2016/12/raspberry-pi-3-headles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odered.org/docs/hardware/raspberrypi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resources/" TargetMode="External"/><Relationship Id="rId4" Type="http://schemas.openxmlformats.org/officeDocument/2006/relationships/hyperlink" Target="https://www.instructables.com/" TargetMode="External"/><Relationship Id="rId5" Type="http://schemas.openxmlformats.org/officeDocument/2006/relationships/hyperlink" Target="https://www.adafruit.com/" TargetMode="External"/><Relationship Id="rId6" Type="http://schemas.openxmlformats.org/officeDocument/2006/relationships/hyperlink" Target="https://www.ibm.com/developerworks/learn/iot/index.html" TargetMode="External"/><Relationship Id="rId7" Type="http://schemas.openxmlformats.org/officeDocument/2006/relationships/hyperlink" Target="https://www.raspberrypi.org/weekly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raspberrypi.org/en/projects/rpi-python-build-an-octapi" TargetMode="External"/><Relationship Id="rId4" Type="http://schemas.openxmlformats.org/officeDocument/2006/relationships/hyperlink" Target="https://www.jeffgeerling.com/blog/2017/how-build-your-own-raspberry-pi-cluster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Raspberry 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Hints and Tips</a:t>
            </a:r>
          </a:p>
        </p:txBody>
      </p:sp>
    </p:spTree>
    <p:extLst>
      <p:ext uri="{BB962C8B-B14F-4D97-AF65-F5344CB8AC3E}">
        <p14:creationId xmlns:p14="http://schemas.microsoft.com/office/powerpoint/2010/main" val="210926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Initial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457201" y="961689"/>
            <a:ext cx="8302171" cy="3405188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1800" dirty="0"/>
              <a:t>Obtain the Raspbian OS here:</a:t>
            </a:r>
          </a:p>
          <a:p>
            <a:pPr marL="342900" lvl="1" indent="0">
              <a:buNone/>
            </a:pPr>
            <a:r>
              <a:rPr lang="en-US" sz="1600" dirty="0">
                <a:hlinkClick r:id="rId3"/>
              </a:rPr>
              <a:t>https://www.raspberrypi.org/downloads/raspbian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/>
          </a:p>
          <a:p>
            <a:r>
              <a:rPr lang="en-US" sz="1800" dirty="0"/>
              <a:t>Install it with these instructions:</a:t>
            </a:r>
            <a:endParaRPr sz="1800" dirty="0"/>
          </a:p>
          <a:p>
            <a:pPr marL="342900" lvl="1" indent="0">
              <a:buNone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www.raspberrypi.org/documentation/installation/installing-images/README.md</a:t>
            </a:r>
            <a:endParaRPr lang="en-US" sz="1600" dirty="0"/>
          </a:p>
          <a:p>
            <a:r>
              <a:rPr lang="en-US" sz="1800" dirty="0"/>
              <a:t>Plug in HDMI Monitor, USB Keyboard &amp; Mouse</a:t>
            </a:r>
            <a:endParaRPr sz="1800" dirty="0"/>
          </a:p>
          <a:p>
            <a:r>
              <a:rPr lang="en-US" sz="1800" dirty="0"/>
              <a:t>Apply power</a:t>
            </a:r>
          </a:p>
          <a:p>
            <a:r>
              <a:rPr lang="en-US" sz="1800" dirty="0"/>
              <a:t>Choose your </a:t>
            </a:r>
            <a:r>
              <a:rPr lang="en-US" sz="1800" dirty="0" err="1"/>
              <a:t>WiFi</a:t>
            </a:r>
            <a:r>
              <a:rPr lang="en-US" sz="1800" dirty="0"/>
              <a:t> access point</a:t>
            </a:r>
          </a:p>
          <a:p>
            <a:r>
              <a:rPr lang="en-US" sz="1800" dirty="0"/>
              <a:t>Enjoy the Raspbian Linux GUI</a:t>
            </a:r>
          </a:p>
          <a:p>
            <a:endParaRPr lang="en-US" sz="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829995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80"/>
            <a:ext cx="8229600" cy="517456"/>
          </a:xfrm>
        </p:spPr>
        <p:txBody>
          <a:bodyPr/>
          <a:lstStyle/>
          <a:p>
            <a:r>
              <a:rPr lang="en-US" sz="2400" dirty="0"/>
              <a:t>Don’t have keyboard, monitor, &amp; mouse?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02493"/>
            <a:ext cx="8637588" cy="37106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Headless Setup</a:t>
            </a:r>
          </a:p>
          <a:p>
            <a:pPr lvl="1"/>
            <a:r>
              <a:rPr lang="en-US" dirty="0">
                <a:hlinkClick r:id="rId2"/>
              </a:rPr>
              <a:t>https://caffinc.github.io/2016/12/raspberry-pi-3-headless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Use Internet sharing while travelling</a:t>
            </a:r>
          </a:p>
          <a:p>
            <a:pPr lvl="1"/>
            <a:r>
              <a:rPr lang="en-US" dirty="0" smtClean="0"/>
              <a:t>Connect Pi to laptop with </a:t>
            </a:r>
            <a:r>
              <a:rPr lang="en-US" dirty="0" err="1" smtClean="0"/>
              <a:t>ethernet</a:t>
            </a:r>
            <a:r>
              <a:rPr lang="en-US" dirty="0" smtClean="0"/>
              <a:t> cable</a:t>
            </a:r>
          </a:p>
          <a:p>
            <a:pPr lvl="1"/>
            <a:r>
              <a:rPr lang="en-US" dirty="0"/>
              <a:t>MacOS: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support.apple.com/kb/PH25327?locale=en_GB</a:t>
            </a:r>
            <a:endParaRPr lang="en-US" dirty="0" smtClean="0"/>
          </a:p>
          <a:p>
            <a:pPr lvl="1"/>
            <a:r>
              <a:rPr lang="en-US" dirty="0"/>
              <a:t>Windows: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www.andornot.com/blog/post/How-to-share-wired-internet-wirelessly-with-a-Windows-7-laptop.aspx</a:t>
            </a:r>
            <a:endParaRPr lang="en-US" dirty="0" smtClean="0"/>
          </a:p>
          <a:p>
            <a:r>
              <a:rPr lang="en-US" dirty="0" smtClean="0"/>
              <a:t>Or, use your cell phone hotspot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sh</a:t>
            </a:r>
            <a:r>
              <a:rPr lang="en-US" dirty="0" smtClean="0"/>
              <a:t> to your device using it’s </a:t>
            </a:r>
            <a:r>
              <a:rPr lang="en-US" dirty="0" err="1" smtClean="0"/>
              <a:t>hostname.local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ie</a:t>
            </a:r>
            <a:r>
              <a:rPr lang="en-US" dirty="0" smtClean="0"/>
              <a:t>: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ssh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  <a:hlinkClick r:id="rId5"/>
              </a:rPr>
              <a:t>pi@raspberrypi.local</a:t>
            </a:r>
            <a:r>
              <a:rPr lang="en-US" dirty="0" smtClean="0">
                <a:hlinkClick r:id="rId5"/>
              </a:rPr>
              <a:t>)</a:t>
            </a:r>
            <a:endParaRPr lang="en-US" dirty="0" smtClean="0"/>
          </a:p>
          <a:p>
            <a:r>
              <a:rPr lang="en-US" dirty="0" smtClean="0"/>
              <a:t>Connect to multiple </a:t>
            </a:r>
            <a:r>
              <a:rPr lang="en-US" dirty="0" err="1" smtClean="0"/>
              <a:t>WiFi</a:t>
            </a:r>
            <a:r>
              <a:rPr lang="en-US" dirty="0" smtClean="0"/>
              <a:t> networks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www.mikestreety.co.uk</a:t>
            </a:r>
            <a:r>
              <a:rPr lang="en-US" dirty="0"/>
              <a:t>/blog/use-a-raspberry-pi-with-multiple-</a:t>
            </a:r>
            <a:r>
              <a:rPr lang="en-US" dirty="0" err="1"/>
              <a:t>wifi</a:t>
            </a:r>
            <a:r>
              <a:rPr lang="en-US" dirty="0"/>
              <a:t>-networks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83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 smtClean="0"/>
              <a:t>Node-Red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506412" y="1327037"/>
            <a:ext cx="8637588" cy="2265249"/>
          </a:xfrm>
        </p:spPr>
        <p:txBody>
          <a:bodyPr vert="horz" lIns="68580" tIns="34290" rIns="68580" bIns="34290" rtlCol="0" anchor="t">
            <a:normAutofit fontScale="92500" lnSpcReduction="10000"/>
          </a:bodyPr>
          <a:lstStyle/>
          <a:p>
            <a:r>
              <a:rPr lang="en-US" dirty="0" smtClean="0"/>
              <a:t>First thing, update the pre-installed </a:t>
            </a:r>
            <a:r>
              <a:rPr lang="en-US" dirty="0" err="1" smtClean="0"/>
              <a:t>NodeJS</a:t>
            </a:r>
            <a:r>
              <a:rPr lang="en-US" dirty="0" smtClean="0"/>
              <a:t>/Node-Red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a terminal enter:</a:t>
            </a:r>
          </a:p>
          <a:p>
            <a:pPr lvl="1"/>
            <a:r>
              <a:rPr lang="en-US" dirty="0"/>
              <a:t>update-</a:t>
            </a:r>
            <a:r>
              <a:rPr lang="en-US" dirty="0" err="1"/>
              <a:t>nodejs</a:t>
            </a:r>
            <a:r>
              <a:rPr lang="en-US" dirty="0"/>
              <a:t>-and-</a:t>
            </a:r>
            <a:r>
              <a:rPr lang="en-US" dirty="0" err="1"/>
              <a:t>nodered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update –g</a:t>
            </a:r>
          </a:p>
          <a:p>
            <a:pPr lvl="1"/>
            <a:endParaRPr lang="en-US" dirty="0"/>
          </a:p>
          <a:p>
            <a:r>
              <a:rPr lang="en-US" dirty="0"/>
              <a:t>Running node-red on a Raspberry Pi:</a:t>
            </a:r>
          </a:p>
          <a:p>
            <a:pPr marL="342900" lvl="1" indent="0">
              <a:buNone/>
            </a:pPr>
            <a:r>
              <a:rPr lang="en-US" dirty="0">
                <a:latin typeface="Calibri"/>
                <a:cs typeface="Courier New"/>
                <a:hlinkClick r:id="rId3"/>
              </a:rPr>
              <a:t>https://</a:t>
            </a:r>
            <a:r>
              <a:rPr lang="en-US" dirty="0" smtClean="0">
                <a:latin typeface="Calibri"/>
                <a:cs typeface="Courier New"/>
                <a:hlinkClick r:id="rId3"/>
              </a:rPr>
              <a:t>nodered.org/docs/hardware/raspberrypi.html</a:t>
            </a:r>
            <a:endParaRPr lang="en-US" dirty="0" smtClean="0">
              <a:latin typeface="Calibri"/>
              <a:cs typeface="Courier New"/>
            </a:endParaRPr>
          </a:p>
          <a:p>
            <a:pPr marL="342900" lvl="1" indent="0">
              <a:buNone/>
            </a:pPr>
            <a:endParaRPr lang="en-US" dirty="0">
              <a:latin typeface="Calibri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92629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>
          <a:xfrm>
            <a:off x="457201" y="205980"/>
            <a:ext cx="7145675" cy="857250"/>
          </a:xfrm>
        </p:spPr>
        <p:txBody>
          <a:bodyPr/>
          <a:lstStyle/>
          <a:p>
            <a:r>
              <a:rPr lang="en-US" dirty="0"/>
              <a:t>Occasional System </a:t>
            </a:r>
            <a:r>
              <a:rPr lang="en-US" dirty="0" smtClean="0"/>
              <a:t>updates - When the mood strikes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560841" y="1512094"/>
            <a:ext cx="6460445" cy="1394392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In a terminal enter: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 upgrade</a:t>
            </a:r>
          </a:p>
        </p:txBody>
      </p:sp>
    </p:spTree>
    <p:extLst>
      <p:ext uri="{BB962C8B-B14F-4D97-AF65-F5344CB8AC3E}">
        <p14:creationId xmlns:p14="http://schemas.microsoft.com/office/powerpoint/2010/main" val="87817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What can I </a:t>
            </a:r>
            <a:r>
              <a:rPr lang="en-US" dirty="0" smtClean="0"/>
              <a:t>do with this 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457201" y="1063230"/>
            <a:ext cx="8637588" cy="3405188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>
                <a:hlinkClick r:id="rId3"/>
              </a:rPr>
              <a:t>https://www.raspberrypi.org/resources/</a:t>
            </a:r>
          </a:p>
          <a:p>
            <a:r>
              <a:rPr lang="en-US" dirty="0">
                <a:hlinkClick r:id="rId4"/>
              </a:rPr>
              <a:t>https://www.instructables.com/</a:t>
            </a:r>
          </a:p>
          <a:p>
            <a:r>
              <a:rPr lang="en-US" dirty="0">
                <a:hlinkClick r:id="rId5"/>
              </a:rPr>
              <a:t>https://www.adafruit.com/</a:t>
            </a:r>
          </a:p>
          <a:p>
            <a:r>
              <a:rPr lang="en-US" dirty="0">
                <a:hlinkClick r:id="rId6"/>
              </a:rPr>
              <a:t>https://www.ibm.com/developerworks/learn/iot/index.html</a:t>
            </a:r>
          </a:p>
          <a:p>
            <a:endParaRPr lang="en-US" dirty="0"/>
          </a:p>
          <a:p>
            <a:r>
              <a:rPr lang="en-US" dirty="0"/>
              <a:t>Sign up for the weekly Raspberry Pi newsletter for great projects:</a:t>
            </a:r>
          </a:p>
          <a:p>
            <a:pPr marL="342900" lvl="1" indent="0">
              <a:buNone/>
            </a:pPr>
            <a:r>
              <a:rPr lang="en-US" dirty="0">
                <a:hlinkClick r:id="rId7"/>
              </a:rPr>
              <a:t>https://www.raspberrypi.org/weekly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079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 err="1"/>
              <a:t>Wanna</a:t>
            </a:r>
            <a:r>
              <a:rPr lang="en-US" dirty="0"/>
              <a:t> go a little crazy?</a:t>
            </a:r>
            <a:br>
              <a:rPr lang="en-US" dirty="0"/>
            </a:br>
            <a:r>
              <a:rPr lang="en-US" dirty="0"/>
              <a:t>Build a Raspberry Pi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457201" y="1501195"/>
            <a:ext cx="8131629" cy="1133148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2000" dirty="0">
                <a:hlinkClick r:id="rId3"/>
              </a:rPr>
              <a:t>https://projects.raspberrypi.org/en/projects/rpi-python-build-an-octapi</a:t>
            </a:r>
          </a:p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www.jeffgeerling.com/blog/2017/how-build-your-own-raspberry-pi-cluster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4" descr="octapi-syste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008" y="2633181"/>
            <a:ext cx="2582824" cy="1937118"/>
          </a:xfrm>
          <a:prstGeom prst="roundRect">
            <a:avLst>
              <a:gd name="adj" fmla="val 9053"/>
            </a:avLst>
          </a:prstGeom>
        </p:spPr>
      </p:pic>
      <p:pic>
        <p:nvPicPr>
          <p:cNvPr id="6" name="Picture 6" descr="raspberry-pi-dramble-banana-for-scale-cluste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48" y="2634343"/>
            <a:ext cx="2057400" cy="1935956"/>
          </a:xfrm>
          <a:prstGeom prst="roundRect">
            <a:avLst>
              <a:gd name="adj" fmla="val 12858"/>
            </a:avLst>
          </a:prstGeom>
        </p:spPr>
      </p:pic>
      <p:pic>
        <p:nvPicPr>
          <p:cNvPr id="8" name="Picture 8" descr="1-Lc64RHyEkIVuE_Ld-BEz7w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5989" y="2633181"/>
            <a:ext cx="2905678" cy="1937118"/>
          </a:xfrm>
          <a:prstGeom prst="roundRect">
            <a:avLst>
              <a:gd name="adj" fmla="val 8810"/>
            </a:avLst>
          </a:prstGeom>
        </p:spPr>
      </p:pic>
    </p:spTree>
    <p:extLst>
      <p:ext uri="{BB962C8B-B14F-4D97-AF65-F5344CB8AC3E}">
        <p14:creationId xmlns:p14="http://schemas.microsoft.com/office/powerpoint/2010/main" val="16931095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Shutdown your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 </a:t>
            </a:r>
            <a:r>
              <a:rPr lang="en-US" dirty="0" smtClean="0"/>
              <a:t>terminal enter: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node-red-stop</a:t>
            </a:r>
          </a:p>
          <a:p>
            <a:r>
              <a:rPr lang="en-US" dirty="0" smtClean="0"/>
              <a:t>Then enter: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sudo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shutdown now</a:t>
            </a:r>
          </a:p>
          <a:p>
            <a:r>
              <a:rPr lang="en-US" dirty="0" smtClean="0"/>
              <a:t>Green light next to red power light will flash a few times then stay off permanently as system shuts down (roughly 15-20 seconds)</a:t>
            </a:r>
          </a:p>
          <a:p>
            <a:r>
              <a:rPr lang="en-US" dirty="0" smtClean="0"/>
              <a:t>Unplug the USB cable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BM SSANA">
      <a:dk1>
        <a:srgbClr val="003F6C"/>
      </a:dk1>
      <a:lt1>
        <a:sysClr val="window" lastClr="FFFFFF"/>
      </a:lt1>
      <a:dk2>
        <a:srgbClr val="008ABF"/>
      </a:dk2>
      <a:lt2>
        <a:srgbClr val="00B3EF"/>
      </a:lt2>
      <a:accent1>
        <a:srgbClr val="83D1F5"/>
      </a:accent1>
      <a:accent2>
        <a:srgbClr val="7D287C"/>
      </a:accent2>
      <a:accent3>
        <a:srgbClr val="EB4194"/>
      </a:accent3>
      <a:accent4>
        <a:srgbClr val="007670"/>
      </a:accent4>
      <a:accent5>
        <a:srgbClr val="8CC63F"/>
      </a:accent5>
      <a:accent6>
        <a:srgbClr val="D9182D"/>
      </a:accent6>
      <a:hlink>
        <a:srgbClr val="F19027"/>
      </a:hlink>
      <a:folHlink>
        <a:srgbClr val="CCCC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2945</TotalTime>
  <Words>227</Words>
  <Application>Microsoft Macintosh PowerPoint</Application>
  <PresentationFormat>On-screen Show (16:9)</PresentationFormat>
  <Paragraphs>58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Courier New</vt:lpstr>
      <vt:lpstr>Lubalin Graph</vt:lpstr>
      <vt:lpstr>Lucida Console</vt:lpstr>
      <vt:lpstr>Arial</vt:lpstr>
      <vt:lpstr>Office Theme</vt:lpstr>
      <vt:lpstr>Raspberry Pi</vt:lpstr>
      <vt:lpstr>Initial Setup</vt:lpstr>
      <vt:lpstr>Don’t have keyboard, monitor, &amp; mouse?</vt:lpstr>
      <vt:lpstr>Node-Red</vt:lpstr>
      <vt:lpstr>Occasional System updates - When the mood strikes you</vt:lpstr>
      <vt:lpstr>What can I do with this thing?</vt:lpstr>
      <vt:lpstr>Wanna go a little crazy? Build a Raspberry Pi Cluster</vt:lpstr>
      <vt:lpstr>Shutdown your Pi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TheMayor</dc:creator>
  <cp:lastModifiedBy>Troy Ankersen</cp:lastModifiedBy>
  <cp:revision>125</cp:revision>
  <dcterms:created xsi:type="dcterms:W3CDTF">2014-06-26T17:07:38Z</dcterms:created>
  <dcterms:modified xsi:type="dcterms:W3CDTF">2017-07-12T19:36:34Z</dcterms:modified>
</cp:coreProperties>
</file>