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Canva Sans" panose="020B0604020202020204" charset="0"/>
      <p:regular r:id="rId13"/>
    </p:embeddedFont>
    <p:embeddedFont>
      <p:font typeface="Canva Sans Bold" panose="020B0604020202020204" charset="0"/>
      <p:regular r:id="rId14"/>
    </p:embeddedFont>
    <p:embeddedFont>
      <p:font typeface="Telegraf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2254"/>
        </a:solidFill>
        <a:effectLst/>
      </p:bgPr>
    </p:bg>
    <p:spTree>
      <p:nvGrpSpPr>
        <p:cNvPr id="1" name=""/>
        <p:cNvGrpSpPr/>
        <p:nvPr/>
      </p:nvGrpSpPr>
      <p:grpSpPr>
        <a:xfrm>
          <a:off x="0" y="0"/>
          <a:ext cx="0" cy="0"/>
          <a:chOff x="0" y="0"/>
          <a:chExt cx="0" cy="0"/>
        </a:xfrm>
      </p:grpSpPr>
      <p:sp>
        <p:nvSpPr>
          <p:cNvPr id="2" name="Freeform 2"/>
          <p:cNvSpPr/>
          <p:nvPr/>
        </p:nvSpPr>
        <p:spPr>
          <a:xfrm rot="7140004">
            <a:off x="17489551" y="1252595"/>
            <a:ext cx="2820606" cy="3096474"/>
          </a:xfrm>
          <a:custGeom>
            <a:avLst/>
            <a:gdLst/>
            <a:ahLst/>
            <a:cxnLst/>
            <a:rect l="l" t="t" r="r" b="b"/>
            <a:pathLst>
              <a:path w="2820606" h="3096474">
                <a:moveTo>
                  <a:pt x="0" y="0"/>
                </a:moveTo>
                <a:lnTo>
                  <a:pt x="2820606" y="0"/>
                </a:lnTo>
                <a:lnTo>
                  <a:pt x="2820606" y="3096474"/>
                </a:lnTo>
                <a:lnTo>
                  <a:pt x="0" y="30964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801379">
            <a:off x="14190678" y="-510003"/>
            <a:ext cx="2224373" cy="1156674"/>
          </a:xfrm>
          <a:custGeom>
            <a:avLst/>
            <a:gdLst/>
            <a:ahLst/>
            <a:cxnLst/>
            <a:rect l="l" t="t" r="r" b="b"/>
            <a:pathLst>
              <a:path w="2224373" h="1156674">
                <a:moveTo>
                  <a:pt x="0" y="0"/>
                </a:moveTo>
                <a:lnTo>
                  <a:pt x="2224373" y="0"/>
                </a:lnTo>
                <a:lnTo>
                  <a:pt x="2224373" y="1156674"/>
                </a:lnTo>
                <a:lnTo>
                  <a:pt x="0" y="11566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4103773">
            <a:off x="14658532" y="1594204"/>
            <a:ext cx="961992" cy="1013593"/>
          </a:xfrm>
          <a:custGeom>
            <a:avLst/>
            <a:gdLst/>
            <a:ahLst/>
            <a:cxnLst/>
            <a:rect l="l" t="t" r="r" b="b"/>
            <a:pathLst>
              <a:path w="961992" h="1013593">
                <a:moveTo>
                  <a:pt x="0" y="0"/>
                </a:moveTo>
                <a:lnTo>
                  <a:pt x="961992" y="0"/>
                </a:lnTo>
                <a:lnTo>
                  <a:pt x="961992" y="1013592"/>
                </a:lnTo>
                <a:lnTo>
                  <a:pt x="0" y="10135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0335909">
            <a:off x="15838072" y="2328511"/>
            <a:ext cx="973682" cy="812582"/>
          </a:xfrm>
          <a:custGeom>
            <a:avLst/>
            <a:gdLst/>
            <a:ahLst/>
            <a:cxnLst/>
            <a:rect l="l" t="t" r="r" b="b"/>
            <a:pathLst>
              <a:path w="973682" h="812582">
                <a:moveTo>
                  <a:pt x="0" y="0"/>
                </a:moveTo>
                <a:lnTo>
                  <a:pt x="973682" y="0"/>
                </a:lnTo>
                <a:lnTo>
                  <a:pt x="973682" y="812582"/>
                </a:lnTo>
                <a:lnTo>
                  <a:pt x="0" y="8125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flipV="1">
            <a:off x="15474761" y="3944211"/>
            <a:ext cx="313058" cy="323651"/>
          </a:xfrm>
          <a:custGeom>
            <a:avLst/>
            <a:gdLst/>
            <a:ahLst/>
            <a:cxnLst/>
            <a:rect l="l" t="t" r="r" b="b"/>
            <a:pathLst>
              <a:path w="313058" h="323651">
                <a:moveTo>
                  <a:pt x="0" y="323651"/>
                </a:moveTo>
                <a:lnTo>
                  <a:pt x="313058" y="323651"/>
                </a:lnTo>
                <a:lnTo>
                  <a:pt x="313058" y="0"/>
                </a:lnTo>
                <a:lnTo>
                  <a:pt x="0" y="0"/>
                </a:lnTo>
                <a:lnTo>
                  <a:pt x="0" y="323651"/>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rot="-1097670">
            <a:off x="15920510" y="-1837600"/>
            <a:ext cx="3322404" cy="3500617"/>
          </a:xfrm>
          <a:custGeom>
            <a:avLst/>
            <a:gdLst/>
            <a:ahLst/>
            <a:cxnLst/>
            <a:rect l="l" t="t" r="r" b="b"/>
            <a:pathLst>
              <a:path w="3322404" h="3500617">
                <a:moveTo>
                  <a:pt x="0" y="0"/>
                </a:moveTo>
                <a:lnTo>
                  <a:pt x="3322404" y="0"/>
                </a:lnTo>
                <a:lnTo>
                  <a:pt x="3322404" y="3500617"/>
                </a:lnTo>
                <a:lnTo>
                  <a:pt x="0" y="350061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3282283" y="1103333"/>
            <a:ext cx="351957" cy="363865"/>
          </a:xfrm>
          <a:custGeom>
            <a:avLst/>
            <a:gdLst/>
            <a:ahLst/>
            <a:cxnLst/>
            <a:rect l="l" t="t" r="r" b="b"/>
            <a:pathLst>
              <a:path w="351957" h="363865">
                <a:moveTo>
                  <a:pt x="0" y="0"/>
                </a:moveTo>
                <a:lnTo>
                  <a:pt x="351956" y="0"/>
                </a:lnTo>
                <a:lnTo>
                  <a:pt x="351956" y="363865"/>
                </a:lnTo>
                <a:lnTo>
                  <a:pt x="0" y="36386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348489" y="8393737"/>
            <a:ext cx="2455810" cy="3008230"/>
          </a:xfrm>
          <a:custGeom>
            <a:avLst/>
            <a:gdLst/>
            <a:ahLst/>
            <a:cxnLst/>
            <a:rect l="l" t="t" r="r" b="b"/>
            <a:pathLst>
              <a:path w="2455810" h="3008230">
                <a:moveTo>
                  <a:pt x="0" y="0"/>
                </a:moveTo>
                <a:lnTo>
                  <a:pt x="2455810" y="0"/>
                </a:lnTo>
                <a:lnTo>
                  <a:pt x="2455810" y="3008230"/>
                </a:lnTo>
                <a:lnTo>
                  <a:pt x="0" y="300823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rot="-7416441">
            <a:off x="14117940" y="9225943"/>
            <a:ext cx="2296007" cy="2520566"/>
          </a:xfrm>
          <a:custGeom>
            <a:avLst/>
            <a:gdLst/>
            <a:ahLst/>
            <a:cxnLst/>
            <a:rect l="l" t="t" r="r" b="b"/>
            <a:pathLst>
              <a:path w="2296007" h="2520566">
                <a:moveTo>
                  <a:pt x="0" y="0"/>
                </a:moveTo>
                <a:lnTo>
                  <a:pt x="2296007" y="0"/>
                </a:lnTo>
                <a:lnTo>
                  <a:pt x="2296007" y="2520566"/>
                </a:lnTo>
                <a:lnTo>
                  <a:pt x="0" y="2520566"/>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17526127" y="7249515"/>
            <a:ext cx="696006" cy="733339"/>
          </a:xfrm>
          <a:custGeom>
            <a:avLst/>
            <a:gdLst/>
            <a:ahLst/>
            <a:cxnLst/>
            <a:rect l="l" t="t" r="r" b="b"/>
            <a:pathLst>
              <a:path w="696006" h="733339">
                <a:moveTo>
                  <a:pt x="0" y="0"/>
                </a:moveTo>
                <a:lnTo>
                  <a:pt x="696006" y="0"/>
                </a:lnTo>
                <a:lnTo>
                  <a:pt x="696006" y="733339"/>
                </a:lnTo>
                <a:lnTo>
                  <a:pt x="0" y="733339"/>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rot="5684874">
            <a:off x="16049211" y="8231914"/>
            <a:ext cx="823555" cy="687294"/>
          </a:xfrm>
          <a:custGeom>
            <a:avLst/>
            <a:gdLst/>
            <a:ahLst/>
            <a:cxnLst/>
            <a:rect l="l" t="t" r="r" b="b"/>
            <a:pathLst>
              <a:path w="823555" h="687294">
                <a:moveTo>
                  <a:pt x="0" y="0"/>
                </a:moveTo>
                <a:lnTo>
                  <a:pt x="823555" y="0"/>
                </a:lnTo>
                <a:lnTo>
                  <a:pt x="823555" y="687294"/>
                </a:lnTo>
                <a:lnTo>
                  <a:pt x="0" y="687294"/>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5089965" y="8211805"/>
            <a:ext cx="351957" cy="363865"/>
          </a:xfrm>
          <a:custGeom>
            <a:avLst/>
            <a:gdLst/>
            <a:ahLst/>
            <a:cxnLst/>
            <a:rect l="l" t="t" r="r" b="b"/>
            <a:pathLst>
              <a:path w="351957" h="363865">
                <a:moveTo>
                  <a:pt x="0" y="0"/>
                </a:moveTo>
                <a:lnTo>
                  <a:pt x="351957" y="0"/>
                </a:lnTo>
                <a:lnTo>
                  <a:pt x="351957" y="363865"/>
                </a:lnTo>
                <a:lnTo>
                  <a:pt x="0" y="36386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rot="2208891" flipH="1">
            <a:off x="13032379" y="9401454"/>
            <a:ext cx="351957" cy="363865"/>
          </a:xfrm>
          <a:custGeom>
            <a:avLst/>
            <a:gdLst/>
            <a:ahLst/>
            <a:cxnLst/>
            <a:rect l="l" t="t" r="r" b="b"/>
            <a:pathLst>
              <a:path w="351957" h="363865">
                <a:moveTo>
                  <a:pt x="351957" y="0"/>
                </a:moveTo>
                <a:lnTo>
                  <a:pt x="0" y="0"/>
                </a:lnTo>
                <a:lnTo>
                  <a:pt x="0" y="363865"/>
                </a:lnTo>
                <a:lnTo>
                  <a:pt x="351957" y="363865"/>
                </a:lnTo>
                <a:lnTo>
                  <a:pt x="351957"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TextBox 15"/>
          <p:cNvSpPr txBox="1"/>
          <p:nvPr/>
        </p:nvSpPr>
        <p:spPr>
          <a:xfrm>
            <a:off x="4172407" y="1120507"/>
            <a:ext cx="9035951" cy="3195319"/>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ea typeface="Canva Sans Bold"/>
                <a:cs typeface="Canva Sans Bold"/>
                <a:sym typeface="Canva Sans Bold"/>
              </a:rPr>
              <a:t>YouTube Songs </a:t>
            </a:r>
          </a:p>
          <a:p>
            <a:pPr algn="ctr">
              <a:lnSpc>
                <a:spcPts val="12880"/>
              </a:lnSpc>
            </a:pPr>
            <a:r>
              <a:rPr lang="en-US" sz="9200">
                <a:solidFill>
                  <a:srgbClr val="000000"/>
                </a:solidFill>
                <a:latin typeface="Canva Sans Bold"/>
                <a:ea typeface="Canva Sans Bold"/>
                <a:cs typeface="Canva Sans Bold"/>
                <a:sym typeface="Canva Sans Bold"/>
              </a:rPr>
              <a:t>Analysis</a:t>
            </a:r>
          </a:p>
        </p:txBody>
      </p:sp>
      <p:sp>
        <p:nvSpPr>
          <p:cNvPr id="16" name="TextBox 16"/>
          <p:cNvSpPr txBox="1"/>
          <p:nvPr/>
        </p:nvSpPr>
        <p:spPr>
          <a:xfrm>
            <a:off x="4940023" y="5476622"/>
            <a:ext cx="6561534"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Power BI Dashboard</a:t>
            </a:r>
          </a:p>
        </p:txBody>
      </p:sp>
      <p:sp>
        <p:nvSpPr>
          <p:cNvPr id="17" name="TextBox 17"/>
          <p:cNvSpPr txBox="1"/>
          <p:nvPr/>
        </p:nvSpPr>
        <p:spPr>
          <a:xfrm>
            <a:off x="1412185" y="8509014"/>
            <a:ext cx="3395960"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By: Casmir Orori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42254"/>
        </a:solidFill>
        <a:effectLst/>
      </p:bgPr>
    </p:bg>
    <p:spTree>
      <p:nvGrpSpPr>
        <p:cNvPr id="1" name=""/>
        <p:cNvGrpSpPr/>
        <p:nvPr/>
      </p:nvGrpSpPr>
      <p:grpSpPr>
        <a:xfrm>
          <a:off x="0" y="0"/>
          <a:ext cx="0" cy="0"/>
          <a:chOff x="0" y="0"/>
          <a:chExt cx="0" cy="0"/>
        </a:xfrm>
      </p:grpSpPr>
      <p:sp>
        <p:nvSpPr>
          <p:cNvPr id="2" name="TextBox 2"/>
          <p:cNvSpPr txBox="1"/>
          <p:nvPr/>
        </p:nvSpPr>
        <p:spPr>
          <a:xfrm>
            <a:off x="2842148" y="346207"/>
            <a:ext cx="11659122" cy="1369187"/>
          </a:xfrm>
          <a:prstGeom prst="rect">
            <a:avLst/>
          </a:prstGeom>
        </p:spPr>
        <p:txBody>
          <a:bodyPr lIns="0" tIns="0" rIns="0" bIns="0" rtlCol="0" anchor="t">
            <a:spAutoFit/>
          </a:bodyPr>
          <a:lstStyle/>
          <a:p>
            <a:pPr algn="l">
              <a:lnSpc>
                <a:spcPts val="9409"/>
              </a:lnSpc>
            </a:pPr>
            <a:r>
              <a:rPr lang="en-US" sz="9700" spc="-194">
                <a:solidFill>
                  <a:srgbClr val="FFFFFF"/>
                </a:solidFill>
                <a:latin typeface="Telegraf Bold"/>
                <a:ea typeface="Telegraf Bold"/>
                <a:cs typeface="Telegraf Bold"/>
                <a:sym typeface="Telegraf Bold"/>
              </a:rPr>
              <a:t>Problem Statement</a:t>
            </a:r>
          </a:p>
        </p:txBody>
      </p:sp>
      <p:sp>
        <p:nvSpPr>
          <p:cNvPr id="3" name="TextBox 3"/>
          <p:cNvSpPr txBox="1"/>
          <p:nvPr/>
        </p:nvSpPr>
        <p:spPr>
          <a:xfrm>
            <a:off x="0" y="2959764"/>
            <a:ext cx="18288000" cy="6449831"/>
          </a:xfrm>
          <a:prstGeom prst="rect">
            <a:avLst/>
          </a:prstGeom>
        </p:spPr>
        <p:txBody>
          <a:bodyPr lIns="0" tIns="0" rIns="0" bIns="0" rtlCol="0" anchor="t">
            <a:spAutoFit/>
          </a:bodyPr>
          <a:lstStyle/>
          <a:p>
            <a:pPr algn="just">
              <a:lnSpc>
                <a:spcPts val="5172"/>
              </a:lnSpc>
            </a:pPr>
            <a:r>
              <a:rPr lang="en-US" sz="3694">
                <a:solidFill>
                  <a:srgbClr val="FFFFFF"/>
                </a:solidFill>
                <a:latin typeface="Canva Sans Bold"/>
                <a:ea typeface="Canva Sans Bold"/>
                <a:cs typeface="Canva Sans Bold"/>
                <a:sym typeface="Canva Sans Bold"/>
              </a:rPr>
              <a:t>This internship project aims to conduct a comprehensive analysis of YouTube songs data using Power BI.The dataset contains key attributes such as video ID, channel title, title, description, tags, published date,view count, like count, favorite count, comment count, video duration, video definition, and caption</a:t>
            </a:r>
          </a:p>
          <a:p>
            <a:pPr algn="just">
              <a:lnSpc>
                <a:spcPts val="5172"/>
              </a:lnSpc>
            </a:pPr>
            <a:r>
              <a:rPr lang="en-US" sz="3694">
                <a:solidFill>
                  <a:srgbClr val="FFFFFF"/>
                </a:solidFill>
                <a:latin typeface="Canva Sans Bold"/>
                <a:ea typeface="Canva Sans Bold"/>
                <a:cs typeface="Canva Sans Bold"/>
                <a:sym typeface="Canva Sans Bold"/>
              </a:rPr>
              <a:t>details. </a:t>
            </a:r>
          </a:p>
          <a:p>
            <a:pPr algn="just">
              <a:lnSpc>
                <a:spcPts val="5172"/>
              </a:lnSpc>
            </a:pPr>
            <a:r>
              <a:rPr lang="en-US" sz="3694">
                <a:solidFill>
                  <a:srgbClr val="FFFFFF"/>
                </a:solidFill>
                <a:latin typeface="Canva Sans Bold"/>
                <a:ea typeface="Canva Sans Bold"/>
                <a:cs typeface="Canva Sans Bold"/>
                <a:sym typeface="Canva Sans Bold"/>
              </a:rPr>
              <a:t>The goal is to utilize Power BI to create insightful visualizations and reports that provide a deeper understanding of YouTube songs' performance, popularity, and user engagement. The analysis aims touncover trends, preferences, and patterns in the data to aid content creators and stakeholders in optimizing their YouTube song 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272B7"/>
        </a:solidFill>
        <a:effectLst/>
      </p:bgPr>
    </p:bg>
    <p:spTree>
      <p:nvGrpSpPr>
        <p:cNvPr id="1" name=""/>
        <p:cNvGrpSpPr/>
        <p:nvPr/>
      </p:nvGrpSpPr>
      <p:grpSpPr>
        <a:xfrm>
          <a:off x="0" y="0"/>
          <a:ext cx="0" cy="0"/>
          <a:chOff x="0" y="0"/>
          <a:chExt cx="0" cy="0"/>
        </a:xfrm>
      </p:grpSpPr>
      <p:sp>
        <p:nvSpPr>
          <p:cNvPr id="2" name="TextBox 2"/>
          <p:cNvSpPr txBox="1"/>
          <p:nvPr/>
        </p:nvSpPr>
        <p:spPr>
          <a:xfrm>
            <a:off x="1850562" y="333194"/>
            <a:ext cx="13562832" cy="1369187"/>
          </a:xfrm>
          <a:prstGeom prst="rect">
            <a:avLst/>
          </a:prstGeom>
        </p:spPr>
        <p:txBody>
          <a:bodyPr lIns="0" tIns="0" rIns="0" bIns="0" rtlCol="0" anchor="t">
            <a:spAutoFit/>
          </a:bodyPr>
          <a:lstStyle/>
          <a:p>
            <a:pPr algn="l">
              <a:lnSpc>
                <a:spcPts val="9409"/>
              </a:lnSpc>
            </a:pPr>
            <a:r>
              <a:rPr lang="en-US" sz="9700" spc="-194">
                <a:solidFill>
                  <a:srgbClr val="242254"/>
                </a:solidFill>
                <a:latin typeface="Telegraf Bold"/>
                <a:ea typeface="Telegraf Bold"/>
                <a:cs typeface="Telegraf Bold"/>
                <a:sym typeface="Telegraf Bold"/>
              </a:rPr>
              <a:t>Project Objectives</a:t>
            </a:r>
          </a:p>
        </p:txBody>
      </p:sp>
      <p:sp>
        <p:nvSpPr>
          <p:cNvPr id="3" name="Freeform 3"/>
          <p:cNvSpPr/>
          <p:nvPr/>
        </p:nvSpPr>
        <p:spPr>
          <a:xfrm rot="-977012">
            <a:off x="13319961" y="-1353872"/>
            <a:ext cx="2319995" cy="2546901"/>
          </a:xfrm>
          <a:custGeom>
            <a:avLst/>
            <a:gdLst/>
            <a:ahLst/>
            <a:cxnLst/>
            <a:rect l="l" t="t" r="r" b="b"/>
            <a:pathLst>
              <a:path w="2319995" h="2546901">
                <a:moveTo>
                  <a:pt x="0" y="0"/>
                </a:moveTo>
                <a:lnTo>
                  <a:pt x="2319995" y="0"/>
                </a:lnTo>
                <a:lnTo>
                  <a:pt x="2319995" y="2546900"/>
                </a:lnTo>
                <a:lnTo>
                  <a:pt x="0" y="2546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024135">
            <a:off x="17253355" y="1689039"/>
            <a:ext cx="2018995" cy="1049878"/>
          </a:xfrm>
          <a:custGeom>
            <a:avLst/>
            <a:gdLst/>
            <a:ahLst/>
            <a:cxnLst/>
            <a:rect l="l" t="t" r="r" b="b"/>
            <a:pathLst>
              <a:path w="2018995" h="1049878">
                <a:moveTo>
                  <a:pt x="0" y="0"/>
                </a:moveTo>
                <a:lnTo>
                  <a:pt x="2018996" y="0"/>
                </a:lnTo>
                <a:lnTo>
                  <a:pt x="2018996" y="1049878"/>
                </a:lnTo>
                <a:lnTo>
                  <a:pt x="0" y="10498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4103773">
            <a:off x="16130013" y="2809101"/>
            <a:ext cx="961992" cy="1013593"/>
          </a:xfrm>
          <a:custGeom>
            <a:avLst/>
            <a:gdLst/>
            <a:ahLst/>
            <a:cxnLst/>
            <a:rect l="l" t="t" r="r" b="b"/>
            <a:pathLst>
              <a:path w="961992" h="1013593">
                <a:moveTo>
                  <a:pt x="0" y="0"/>
                </a:moveTo>
                <a:lnTo>
                  <a:pt x="961992" y="0"/>
                </a:lnTo>
                <a:lnTo>
                  <a:pt x="961992" y="1013593"/>
                </a:lnTo>
                <a:lnTo>
                  <a:pt x="0" y="10135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335909">
            <a:off x="14926553" y="1807687"/>
            <a:ext cx="973682" cy="812582"/>
          </a:xfrm>
          <a:custGeom>
            <a:avLst/>
            <a:gdLst/>
            <a:ahLst/>
            <a:cxnLst/>
            <a:rect l="l" t="t" r="r" b="b"/>
            <a:pathLst>
              <a:path w="973682" h="812582">
                <a:moveTo>
                  <a:pt x="0" y="0"/>
                </a:moveTo>
                <a:lnTo>
                  <a:pt x="973682" y="0"/>
                </a:lnTo>
                <a:lnTo>
                  <a:pt x="973682" y="812582"/>
                </a:lnTo>
                <a:lnTo>
                  <a:pt x="0" y="8125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3906751" y="1702381"/>
            <a:ext cx="351957" cy="363865"/>
          </a:xfrm>
          <a:custGeom>
            <a:avLst/>
            <a:gdLst/>
            <a:ahLst/>
            <a:cxnLst/>
            <a:rect l="l" t="t" r="r" b="b"/>
            <a:pathLst>
              <a:path w="351957" h="363865">
                <a:moveTo>
                  <a:pt x="0" y="0"/>
                </a:moveTo>
                <a:lnTo>
                  <a:pt x="351957" y="0"/>
                </a:lnTo>
                <a:lnTo>
                  <a:pt x="351957" y="363865"/>
                </a:lnTo>
                <a:lnTo>
                  <a:pt x="0" y="36386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rot="-3339297">
            <a:off x="15507222" y="-1545215"/>
            <a:ext cx="2634485" cy="3227097"/>
          </a:xfrm>
          <a:custGeom>
            <a:avLst/>
            <a:gdLst/>
            <a:ahLst/>
            <a:cxnLst/>
            <a:rect l="l" t="t" r="r" b="b"/>
            <a:pathLst>
              <a:path w="2634485" h="3227097">
                <a:moveTo>
                  <a:pt x="0" y="0"/>
                </a:moveTo>
                <a:lnTo>
                  <a:pt x="2634485" y="0"/>
                </a:lnTo>
                <a:lnTo>
                  <a:pt x="2634485" y="3227097"/>
                </a:lnTo>
                <a:lnTo>
                  <a:pt x="0" y="322709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TextBox 9"/>
          <p:cNvSpPr txBox="1"/>
          <p:nvPr/>
        </p:nvSpPr>
        <p:spPr>
          <a:xfrm>
            <a:off x="2912960" y="3462048"/>
            <a:ext cx="11438037" cy="4582795"/>
          </a:xfrm>
          <a:prstGeom prst="rect">
            <a:avLst/>
          </a:prstGeom>
        </p:spPr>
        <p:txBody>
          <a:bodyPr lIns="0" tIns="0" rIns="0" bIns="0" rtlCol="0" anchor="t">
            <a:spAutoFit/>
          </a:bodyPr>
          <a:lstStyle/>
          <a:p>
            <a:pPr marL="1122679" lvl="1" indent="-561340" algn="l">
              <a:lnSpc>
                <a:spcPts val="7279"/>
              </a:lnSpc>
              <a:buFont typeface="Arial"/>
              <a:buChar char="•"/>
            </a:pPr>
            <a:r>
              <a:rPr lang="en-US" sz="5199">
                <a:solidFill>
                  <a:srgbClr val="242254"/>
                </a:solidFill>
                <a:latin typeface="Canva Sans Bold"/>
                <a:ea typeface="Canva Sans Bold"/>
                <a:cs typeface="Canva Sans Bold"/>
                <a:sym typeface="Canva Sans Bold"/>
              </a:rPr>
              <a:t>Data Cleaning and Preparation</a:t>
            </a:r>
          </a:p>
          <a:p>
            <a:pPr marL="1122679" lvl="1" indent="-561340" algn="l">
              <a:lnSpc>
                <a:spcPts val="7279"/>
              </a:lnSpc>
              <a:buFont typeface="Arial"/>
              <a:buChar char="•"/>
            </a:pPr>
            <a:r>
              <a:rPr lang="en-US" sz="5199">
                <a:solidFill>
                  <a:srgbClr val="242254"/>
                </a:solidFill>
                <a:latin typeface="Canva Sans Bold"/>
                <a:ea typeface="Canva Sans Bold"/>
                <a:cs typeface="Canva Sans Bold"/>
                <a:sym typeface="Canva Sans Bold"/>
              </a:rPr>
              <a:t>Exploratory Data Analysis (EDA)</a:t>
            </a:r>
          </a:p>
          <a:p>
            <a:pPr marL="1122679" lvl="1" indent="-561340" algn="l">
              <a:lnSpc>
                <a:spcPts val="7279"/>
              </a:lnSpc>
              <a:buFont typeface="Arial"/>
              <a:buChar char="•"/>
            </a:pPr>
            <a:r>
              <a:rPr lang="en-US" sz="5199">
                <a:solidFill>
                  <a:srgbClr val="242254"/>
                </a:solidFill>
                <a:latin typeface="Canva Sans Bold"/>
                <a:ea typeface="Canva Sans Bold"/>
                <a:cs typeface="Canva Sans Bold"/>
                <a:sym typeface="Canva Sans Bold"/>
              </a:rPr>
              <a:t>Content and Channel Analysis</a:t>
            </a:r>
          </a:p>
          <a:p>
            <a:pPr marL="1122679" lvl="1" indent="-561340" algn="l">
              <a:lnSpc>
                <a:spcPts val="7279"/>
              </a:lnSpc>
              <a:buFont typeface="Arial"/>
              <a:buChar char="•"/>
            </a:pPr>
            <a:r>
              <a:rPr lang="en-US" sz="5199">
                <a:solidFill>
                  <a:srgbClr val="242254"/>
                </a:solidFill>
                <a:latin typeface="Canva Sans Bold"/>
                <a:ea typeface="Canva Sans Bold"/>
                <a:cs typeface="Canva Sans Bold"/>
                <a:sym typeface="Canva Sans Bold"/>
              </a:rPr>
              <a:t>Temporal Trends</a:t>
            </a:r>
          </a:p>
          <a:p>
            <a:pPr marL="1122679" lvl="1" indent="-561340" algn="l">
              <a:lnSpc>
                <a:spcPts val="7279"/>
              </a:lnSpc>
              <a:buFont typeface="Arial"/>
              <a:buChar char="•"/>
            </a:pPr>
            <a:r>
              <a:rPr lang="en-US" sz="5199">
                <a:solidFill>
                  <a:srgbClr val="242254"/>
                </a:solidFill>
                <a:latin typeface="Canva Sans Bold"/>
                <a:ea typeface="Canva Sans Bold"/>
                <a:cs typeface="Canva Sans Bold"/>
                <a:sym typeface="Canva Sans Bold"/>
              </a:rPr>
              <a:t>User Engagement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272B7"/>
        </a:solidFill>
        <a:effectLst/>
      </p:bgPr>
    </p:bg>
    <p:spTree>
      <p:nvGrpSpPr>
        <p:cNvPr id="1" name=""/>
        <p:cNvGrpSpPr/>
        <p:nvPr/>
      </p:nvGrpSpPr>
      <p:grpSpPr>
        <a:xfrm>
          <a:off x="0" y="0"/>
          <a:ext cx="0" cy="0"/>
          <a:chOff x="0" y="0"/>
          <a:chExt cx="0" cy="0"/>
        </a:xfrm>
      </p:grpSpPr>
      <p:sp>
        <p:nvSpPr>
          <p:cNvPr id="2" name="Freeform 2"/>
          <p:cNvSpPr/>
          <p:nvPr/>
        </p:nvSpPr>
        <p:spPr>
          <a:xfrm>
            <a:off x="590916" y="362690"/>
            <a:ext cx="16668384" cy="8895610"/>
          </a:xfrm>
          <a:custGeom>
            <a:avLst/>
            <a:gdLst/>
            <a:ahLst/>
            <a:cxnLst/>
            <a:rect l="l" t="t" r="r" b="b"/>
            <a:pathLst>
              <a:path w="16668384" h="8895610">
                <a:moveTo>
                  <a:pt x="0" y="0"/>
                </a:moveTo>
                <a:lnTo>
                  <a:pt x="16668384" y="0"/>
                </a:lnTo>
                <a:lnTo>
                  <a:pt x="16668384" y="8895610"/>
                </a:lnTo>
                <a:lnTo>
                  <a:pt x="0" y="8895610"/>
                </a:lnTo>
                <a:lnTo>
                  <a:pt x="0" y="0"/>
                </a:lnTo>
                <a:close/>
              </a:path>
            </a:pathLst>
          </a:custGeom>
          <a:blipFill>
            <a:blip r:embed="rId2"/>
            <a:stretch>
              <a:fillRect t="-771" r="-2142" b="-771"/>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272B7"/>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15236456" cy="8483587"/>
          </a:xfrm>
          <a:custGeom>
            <a:avLst/>
            <a:gdLst/>
            <a:ahLst/>
            <a:cxnLst/>
            <a:rect l="l" t="t" r="r" b="b"/>
            <a:pathLst>
              <a:path w="15236456" h="8483587">
                <a:moveTo>
                  <a:pt x="0" y="0"/>
                </a:moveTo>
                <a:lnTo>
                  <a:pt x="15236456" y="0"/>
                </a:lnTo>
                <a:lnTo>
                  <a:pt x="15236456" y="8483587"/>
                </a:lnTo>
                <a:lnTo>
                  <a:pt x="0" y="8483587"/>
                </a:lnTo>
                <a:lnTo>
                  <a:pt x="0" y="0"/>
                </a:lnTo>
                <a:close/>
              </a:path>
            </a:pathLst>
          </a:custGeom>
          <a:blipFill>
            <a:blip r:embed="rId2"/>
            <a:stretch>
              <a:fillRect t="-1404" r="-3863" b="-2734"/>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66ED8"/>
        </a:solidFill>
        <a:effectLst/>
      </p:bgPr>
    </p:bg>
    <p:spTree>
      <p:nvGrpSpPr>
        <p:cNvPr id="1" name=""/>
        <p:cNvGrpSpPr/>
        <p:nvPr/>
      </p:nvGrpSpPr>
      <p:grpSpPr>
        <a:xfrm>
          <a:off x="0" y="0"/>
          <a:ext cx="0" cy="0"/>
          <a:chOff x="0" y="0"/>
          <a:chExt cx="0" cy="0"/>
        </a:xfrm>
      </p:grpSpPr>
      <p:sp>
        <p:nvSpPr>
          <p:cNvPr id="2" name="TextBox 2"/>
          <p:cNvSpPr txBox="1"/>
          <p:nvPr/>
        </p:nvSpPr>
        <p:spPr>
          <a:xfrm>
            <a:off x="3446349" y="857250"/>
            <a:ext cx="10735866"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ea typeface="Canva Sans Bold"/>
                <a:cs typeface="Canva Sans Bold"/>
                <a:sym typeface="Canva Sans Bold"/>
              </a:rPr>
              <a:t>Recommendations</a:t>
            </a:r>
          </a:p>
        </p:txBody>
      </p:sp>
      <p:sp>
        <p:nvSpPr>
          <p:cNvPr id="3" name="TextBox 3"/>
          <p:cNvSpPr txBox="1"/>
          <p:nvPr/>
        </p:nvSpPr>
        <p:spPr>
          <a:xfrm>
            <a:off x="1390976" y="3686621"/>
            <a:ext cx="15868324" cy="3777615"/>
          </a:xfrm>
          <a:prstGeom prst="rect">
            <a:avLst/>
          </a:prstGeom>
        </p:spPr>
        <p:txBody>
          <a:bodyPr lIns="0" tIns="0" rIns="0" bIns="0" rtlCol="0" anchor="t">
            <a:spAutoFit/>
          </a:bodyPr>
          <a:lstStyle/>
          <a:p>
            <a:pPr marL="1165858" lvl="1" indent="-582929" algn="l">
              <a:lnSpc>
                <a:spcPts val="7559"/>
              </a:lnSpc>
              <a:buFont typeface="Arial"/>
              <a:buChar char="•"/>
            </a:pPr>
            <a:r>
              <a:rPr lang="en-US" sz="5399">
                <a:solidFill>
                  <a:srgbClr val="000000"/>
                </a:solidFill>
                <a:latin typeface="Canva Sans Bold"/>
                <a:ea typeface="Canva Sans Bold"/>
                <a:cs typeface="Canva Sans Bold"/>
                <a:sym typeface="Canva Sans Bold"/>
              </a:rPr>
              <a:t>Use relevant tags for search visbility</a:t>
            </a:r>
          </a:p>
          <a:p>
            <a:pPr marL="1165858" lvl="1" indent="-582929" algn="l">
              <a:lnSpc>
                <a:spcPts val="7559"/>
              </a:lnSpc>
              <a:buFont typeface="Arial"/>
              <a:buChar char="•"/>
            </a:pPr>
            <a:r>
              <a:rPr lang="en-US" sz="5399">
                <a:solidFill>
                  <a:srgbClr val="000000"/>
                </a:solidFill>
                <a:latin typeface="Canva Sans Bold"/>
                <a:ea typeface="Canva Sans Bold"/>
                <a:cs typeface="Canva Sans Bold"/>
                <a:sym typeface="Canva Sans Bold"/>
              </a:rPr>
              <a:t>Promote videos on social media</a:t>
            </a:r>
          </a:p>
          <a:p>
            <a:pPr marL="1165858" lvl="1" indent="-582929" algn="l">
              <a:lnSpc>
                <a:spcPts val="7559"/>
              </a:lnSpc>
              <a:buFont typeface="Arial"/>
              <a:buChar char="•"/>
            </a:pPr>
            <a:r>
              <a:rPr lang="en-US" sz="5399">
                <a:solidFill>
                  <a:srgbClr val="000000"/>
                </a:solidFill>
                <a:latin typeface="Canva Sans Bold"/>
                <a:ea typeface="Canva Sans Bold"/>
                <a:cs typeface="Canva Sans Bold"/>
                <a:sym typeface="Canva Sans Bold"/>
              </a:rPr>
              <a:t>Collaborate with other content creators</a:t>
            </a:r>
          </a:p>
          <a:p>
            <a:pPr marL="1165858" lvl="1" indent="-582929" algn="l">
              <a:lnSpc>
                <a:spcPts val="7559"/>
              </a:lnSpc>
              <a:buFont typeface="Arial"/>
              <a:buChar char="•"/>
            </a:pPr>
            <a:r>
              <a:rPr lang="en-US" sz="5399">
                <a:solidFill>
                  <a:srgbClr val="000000"/>
                </a:solidFill>
                <a:latin typeface="Canva Sans Bold"/>
                <a:ea typeface="Canva Sans Bold"/>
                <a:cs typeface="Canva Sans Bold"/>
                <a:sym typeface="Canva Sans Bold"/>
              </a:rPr>
              <a:t>Encourage subscriptions for updates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42254"/>
        </a:solidFill>
        <a:effectLst/>
      </p:bgPr>
    </p:bg>
    <p:spTree>
      <p:nvGrpSpPr>
        <p:cNvPr id="1" name=""/>
        <p:cNvGrpSpPr/>
        <p:nvPr/>
      </p:nvGrpSpPr>
      <p:grpSpPr>
        <a:xfrm>
          <a:off x="0" y="0"/>
          <a:ext cx="0" cy="0"/>
          <a:chOff x="0" y="0"/>
          <a:chExt cx="0" cy="0"/>
        </a:xfrm>
      </p:grpSpPr>
      <p:sp>
        <p:nvSpPr>
          <p:cNvPr id="2" name="Freeform 2"/>
          <p:cNvSpPr/>
          <p:nvPr/>
        </p:nvSpPr>
        <p:spPr>
          <a:xfrm>
            <a:off x="1028700" y="237377"/>
            <a:ext cx="16230600" cy="9845217"/>
          </a:xfrm>
          <a:custGeom>
            <a:avLst/>
            <a:gdLst/>
            <a:ahLst/>
            <a:cxnLst/>
            <a:rect l="l" t="t" r="r" b="b"/>
            <a:pathLst>
              <a:path w="16230600" h="9845217">
                <a:moveTo>
                  <a:pt x="0" y="0"/>
                </a:moveTo>
                <a:lnTo>
                  <a:pt x="16230600" y="0"/>
                </a:lnTo>
                <a:lnTo>
                  <a:pt x="16230600" y="9845217"/>
                </a:lnTo>
                <a:lnTo>
                  <a:pt x="0" y="9845217"/>
                </a:lnTo>
                <a:lnTo>
                  <a:pt x="0" y="0"/>
                </a:lnTo>
                <a:close/>
              </a:path>
            </a:pathLst>
          </a:custGeom>
          <a:blipFill>
            <a:blip r:embed="rId2"/>
            <a:stretch>
              <a:fillRect t="-3047" b="-6995"/>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Words>
  <Application>Microsoft Office PowerPoint</Application>
  <PresentationFormat>Custom</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Telegraf Bold</vt:lpstr>
      <vt:lpstr>Arial</vt:lpstr>
      <vt:lpstr>Canva Sans</vt:lpstr>
      <vt:lpstr>Canva Sans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Songs Analysis</dc:title>
  <cp:lastModifiedBy>casmir maturi</cp:lastModifiedBy>
  <cp:revision>2</cp:revision>
  <dcterms:created xsi:type="dcterms:W3CDTF">2006-08-16T00:00:00Z</dcterms:created>
  <dcterms:modified xsi:type="dcterms:W3CDTF">2024-07-08T05:39:01Z</dcterms:modified>
  <dc:identifier>DAGKU3pf7jM</dc:identifier>
</cp:coreProperties>
</file>