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uyMZ00IF31LeOo+DtTNftXbaG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8C7EDA-CB51-4730-A5AA-A8CE8A51E7C6}">
  <a:tblStyle styleId="{218C7EDA-CB51-4730-A5AA-A8CE8A51E7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3863852d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13863852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Cloud server and database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0c059da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d0c059d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8fa239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28fa23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wtogeek.com/26898/the-how-to-geek-guide-to-computer-microphones/" TargetMode="External"/><Relationship Id="rId4" Type="http://schemas.openxmlformats.org/officeDocument/2006/relationships/hyperlink" Target="https://www.wyzant.com/resources/lessons/math/precalculus/matrices/matrix_multiplication/" TargetMode="External"/><Relationship Id="rId5" Type="http://schemas.openxmlformats.org/officeDocument/2006/relationships/hyperlink" Target="https://www.analogictips.com/general-tips-preventing-problems-analog-circui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LANL Neuromorphic Chip: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Adam O’Brien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Cason Love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Dr. Michael Saccone (Sponsor)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Pranav Dhulipala (TA) </a:t>
            </a:r>
            <a:br>
              <a:rPr lang="en-US"/>
            </a:br>
            <a:endParaRPr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863852d6_3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129" name="Google Shape;129;g213863852d6_3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https://www.howtogeek.com/26898/the-how-to-geek-guide-to-computer-microphones/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https://www.wyzant.com/resources/lessons/math/precalculus/matrices/matrix_multiplication/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https://www.analogictips.com/general-tips-preventing-problems-analog-circuits/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g213863852d6_3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1924575"/>
            <a:ext cx="4640400" cy="4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Limits of conventional computing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Need smaller scale Neuromorphic Chip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Our Neuromorphic Chip will:</a:t>
            </a:r>
            <a:endParaRPr/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Recognize activation phrase from user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Rid the need of analog-to-digital conversion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Less transistors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500" y="2612125"/>
            <a:ext cx="3624550" cy="2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00" y="1768324"/>
            <a:ext cx="5981460" cy="50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200" y="4041613"/>
            <a:ext cx="32004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Microphone Subsystem (Cason)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700" y="4155275"/>
            <a:ext cx="50613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Completed</a:t>
            </a:r>
            <a:endParaRPr b="1" sz="2800" u="sng"/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Built on breadboard</a:t>
            </a:r>
            <a:endParaRPr sz="2800"/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Breadboard output validated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5182725" y="4087500"/>
            <a:ext cx="38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</a:rPr>
              <a:t>In Progress</a:t>
            </a:r>
            <a:endParaRPr b="1" sz="2800" u="sng">
              <a:solidFill>
                <a:schemeClr val="dk1"/>
              </a:solidFill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Built on perfboard </a:t>
            </a:r>
            <a:endParaRPr sz="2800">
              <a:solidFill>
                <a:schemeClr val="dk1"/>
              </a:solidFill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Perfboard output validated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50" y="2005277"/>
            <a:ext cx="3518458" cy="199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00" y="2005275"/>
            <a:ext cx="3144882" cy="21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924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Reservoir Subsystem (Cason and Adam)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" y="1728200"/>
            <a:ext cx="3720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Completed</a:t>
            </a:r>
            <a:endParaRPr b="1" sz="2800" u="sng"/>
          </a:p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Built first Neuron on breadboard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888" y="4187575"/>
            <a:ext cx="4790224" cy="26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475100" y="1728200"/>
            <a:ext cx="42117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In Progress</a:t>
            </a:r>
            <a:endParaRPr b="1" sz="2800" u="sng"/>
          </a:p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Testing first Neuron</a:t>
            </a:r>
            <a:endParaRPr sz="2800"/>
          </a:p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Build rest of Neurons on perfboard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205350" y="6450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547700" y="6751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Matrix Multiplication Subsystem (Adam)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547688" y="1609425"/>
            <a:ext cx="4475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Perfboard completed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Tested and verified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271125" y="6366750"/>
            <a:ext cx="71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63" y="2850950"/>
            <a:ext cx="5856675" cy="365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d0c059da7_0_1"/>
          <p:cNvSpPr txBox="1"/>
          <p:nvPr>
            <p:ph type="title"/>
          </p:nvPr>
        </p:nvSpPr>
        <p:spPr>
          <a:xfrm>
            <a:off x="547700" y="6751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Matrix Multiplication Subsystem (Adam)</a:t>
            </a:r>
            <a:endParaRPr/>
          </a:p>
        </p:txBody>
      </p:sp>
      <p:sp>
        <p:nvSpPr>
          <p:cNvPr id="107" name="Google Shape;107;g22d0c059da7_0_1"/>
          <p:cNvSpPr txBox="1"/>
          <p:nvPr>
            <p:ph idx="1" type="body"/>
          </p:nvPr>
        </p:nvSpPr>
        <p:spPr>
          <a:xfrm>
            <a:off x="-3775850" y="1634925"/>
            <a:ext cx="32838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800" u="sng"/>
              <a:t>Completed</a:t>
            </a:r>
            <a:endParaRPr b="1" sz="2800" u="sng"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800"/>
              <a:t>Designed and simulated circuit</a:t>
            </a:r>
            <a:endParaRPr sz="2800"/>
          </a:p>
          <a:p>
            <a:pPr indent="-177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Tested circuit on breadboard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108" name="Google Shape;108;g22d0c059da7_0_1"/>
          <p:cNvSpPr txBox="1"/>
          <p:nvPr>
            <p:ph idx="12" type="sldNum"/>
          </p:nvPr>
        </p:nvSpPr>
        <p:spPr>
          <a:xfrm>
            <a:off x="8271125" y="6366750"/>
            <a:ext cx="71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22d0c059da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1202"/>
            <a:ext cx="4191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59625" y="6023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298800" y="6418675"/>
            <a:ext cx="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6" name="Google Shape;116;p8"/>
          <p:cNvGraphicFramePr/>
          <p:nvPr/>
        </p:nvGraphicFramePr>
        <p:xfrm>
          <a:off x="13005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{218C7EDA-CB51-4730-A5AA-A8CE8A51E7C6}</a:tableStyleId>
              </a:tblPr>
              <a:tblGrid>
                <a:gridCol w="1737750"/>
                <a:gridCol w="1737750"/>
                <a:gridCol w="1737750"/>
                <a:gridCol w="1737750"/>
                <a:gridCol w="1737750"/>
              </a:tblGrid>
              <a:tr h="8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March </a:t>
                      </a:r>
                      <a:r>
                        <a:rPr b="1" lang="en-US" sz="1900" u="none" cap="none" strike="noStrike"/>
                        <a:t>7th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March 2</a:t>
                      </a:r>
                      <a:r>
                        <a:rPr b="1" lang="en-US" sz="1900"/>
                        <a:t>8th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April 4th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April 11th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Microphone Circuit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/>
                        <a:t>Microphone</a:t>
                      </a:r>
                      <a:r>
                        <a:rPr lang="en-US" sz="1900"/>
                        <a:t> </a:t>
                      </a:r>
                      <a:r>
                        <a:rPr lang="en-US" sz="1900" u="none" cap="none" strike="noStrike"/>
                        <a:t>Circuit Built on Breadboard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Microphone Output Validated on Breadboard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Perfboard Built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Microphone Output Validated on Perfboard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5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Reservoir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Single Neuron </a:t>
                      </a:r>
                      <a:endParaRPr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/>
                        <a:t>Built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Each type of Neuron Validated on Breadboard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All Neurons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Built</a:t>
                      </a: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 on Perfboard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Reservoir Validated on Perfboard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25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Matrix Multiplication Circuit</a:t>
                      </a:r>
                      <a:endParaRPr b="1"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Inverting Amplifiers Built and V</a:t>
                      </a:r>
                      <a:r>
                        <a:rPr lang="en-US" sz="1900"/>
                        <a:t>alidated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System </a:t>
                      </a:r>
                      <a:r>
                        <a:rPr lang="en-US" sz="1900"/>
                        <a:t>Validated</a:t>
                      </a:r>
                      <a:r>
                        <a:rPr lang="en-US" sz="1900" u="none" cap="none" strike="noStrike"/>
                        <a:t> on Breadboard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System Built on Perfboard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Final Testing and Validation Completed</a:t>
                      </a:r>
                      <a:endParaRPr sz="19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8fa2390d_0_0"/>
          <p:cNvSpPr txBox="1"/>
          <p:nvPr>
            <p:ph type="title"/>
          </p:nvPr>
        </p:nvSpPr>
        <p:spPr>
          <a:xfrm>
            <a:off x="457200" y="7576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22" name="Google Shape;122;g2128fa2390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g2128fa239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475"/>
            <a:ext cx="8991599" cy="43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