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Ubuntu Condensed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UbuntuCondense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asact.org/cms/files/AutoLossCost1Q_20180130_1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92b25be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92b25bee5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92b25be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92b25bee5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92b25bee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92b25bee5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92b25bee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92b25bee5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92b25be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Indicates a moderate fit. 40.25% of the errors can be explained by the regression model.</a:t>
            </a:r>
            <a:endParaRPr/>
          </a:p>
        </p:txBody>
      </p:sp>
      <p:sp>
        <p:nvSpPr>
          <p:cNvPr id="232" name="Google Shape;232;g392b25bee5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92b25bee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92b25bee5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92b25bee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92b25bee5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92b25bee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The third plot is a </a:t>
            </a:r>
            <a:r>
              <a:rPr b="1" lang="en-US" sz="1100">
                <a:solidFill>
                  <a:srgbClr val="C00000"/>
                </a:solidFill>
                <a:highlight>
                  <a:srgbClr val="FFFFFF"/>
                </a:highlight>
              </a:rPr>
              <a:t>scale-location plot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 (square rooted standardized residual vs. predicted value). This is useful for checking the assumption of homoscedasticity. In this particular plot we are checking to see if there is a pattern in the residuals.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The fourth plot is of "</a:t>
            </a:r>
            <a:r>
              <a:rPr b="1" lang="en-US" sz="1100">
                <a:solidFill>
                  <a:srgbClr val="C00000"/>
                </a:solidFill>
                <a:highlight>
                  <a:srgbClr val="FFFFFF"/>
                </a:highlight>
              </a:rPr>
              <a:t>Cook's distance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", which is a measure of </a:t>
            </a:r>
            <a:r>
              <a:rPr lang="en-US" sz="1100" u="sng">
                <a:solidFill>
                  <a:schemeClr val="dk1"/>
                </a:solidFill>
                <a:highlight>
                  <a:srgbClr val="FFFFFF"/>
                </a:highlight>
              </a:rPr>
              <a:t>the influence of each observation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 on the regression coefficients. The Cook's distance statistic is a measure, for each observation in turn, of the extent of change in model estimates when that particular observation is omitted.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58" name="Google Shape;258;g392b25bee5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92b25bee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92b25bee5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9267e0dd9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9267e0d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1.87 percent change of Y can be explained by explanatory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 of Thumb : &gt;= 10, then severe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9267e0d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9267e0d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http://www.casact.org/cms/files/AutoLossCost1Q_20180130_1.pdf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https://www.iii.org/sites/default/files/docs/pdf/auto_rates_wp_092716-62.pdf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https://www.allstate.com/tools-and-resources/car-insurance/factors-affect-your-auto-insurance.aspx</a:t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 method of classifying rates into different risk factors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92b25be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92b25bee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2b25bee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92b25bee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267e0dd9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9267e0dd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2b25bee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92b25bee5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575" y="91675"/>
            <a:ext cx="11144851" cy="62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9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9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9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9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9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9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9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9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23850" lvl="0" marL="4572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  <a:defRPr b="0" i="0" sz="1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1150" lvl="1" marL="9144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5750" lvl="3" marL="18288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5750" lvl="4" marL="22860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5750" lvl="6" marL="32004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5750" lvl="7" marL="36576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5750" lvl="8" marL="41148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90663" y="6041362"/>
            <a:ext cx="68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chive.ics.uci.edu/ml/datasets/Automobile" TargetMode="External"/><Relationship Id="rId4" Type="http://schemas.openxmlformats.org/officeDocument/2006/relationships/hyperlink" Target="http://alumni.soe.ucsc.edu/~sxiao/courses/ams225Report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datasets/Automobile" TargetMode="External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1308775" y="6773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Determinants of Automobile Paid Losses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Caspar Chen,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Raja Fara Athirah Raja Hamzah, &amp; Zhanyang (Jenna) Shen,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Definitions of Explanatory Variables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608700" y="1244025"/>
            <a:ext cx="11583300" cy="5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X1: curb weight</a:t>
            </a:r>
            <a:br>
              <a:rPr lang="en-US" sz="2400"/>
            </a:br>
            <a:r>
              <a:rPr lang="en-US" sz="2400"/>
              <a:t>	weight of an automobile without any occupants or baggages (lb)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/>
            </a:br>
            <a:r>
              <a:rPr lang="en-US" sz="2400"/>
              <a:t>X2: Engine size</a:t>
            </a:r>
            <a:br>
              <a:rPr lang="en-US" sz="2400"/>
            </a:br>
            <a:r>
              <a:rPr lang="en-US" sz="2400"/>
              <a:t>	measured by displacement, expressed in liters (L)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/>
            </a:br>
            <a:r>
              <a:rPr lang="en-US" sz="2400"/>
              <a:t>X3: Horsepower </a:t>
            </a:r>
            <a:br>
              <a:rPr lang="en-US" sz="2400"/>
            </a:br>
            <a:r>
              <a:rPr lang="en-US" sz="2400"/>
              <a:t>	the power of an engine measured in terms of 550 foot-pounds per second (745.7 watts)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/>
            </a:br>
            <a:r>
              <a:rPr lang="en-US" sz="2400"/>
              <a:t>X4: Price</a:t>
            </a:r>
            <a:br>
              <a:rPr lang="en-US" sz="2400"/>
            </a:br>
            <a:r>
              <a:rPr lang="en-US" sz="2400"/>
              <a:t>	settle down price of the automobiles (dollar)</a:t>
            </a:r>
            <a:br>
              <a:rPr lang="en-US" sz="2400"/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Definitions of Explanatory Variables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697350" y="1244025"/>
            <a:ext cx="10801800" cy="5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X5: Symboling</a:t>
            </a:r>
            <a:br>
              <a:rPr lang="en-US" sz="2400"/>
            </a:br>
            <a:r>
              <a:rPr lang="en-US" sz="2400"/>
              <a:t>	This variable is a rating, which corresponds to the degree to which the auto is </a:t>
            </a:r>
            <a:endParaRPr sz="24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more risky than its price indicates. Cars are initially assigned a risk factor symbol associated with its price. A value of +3 indicates that the auto is risky, -3 that it is </a:t>
            </a:r>
            <a:endParaRPr sz="24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relatively safer.</a:t>
            </a:r>
            <a:endParaRPr sz="24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X6: Height</a:t>
            </a:r>
            <a:br>
              <a:rPr lang="en-US" sz="2400"/>
            </a:br>
            <a:r>
              <a:rPr lang="en-US" sz="2400"/>
              <a:t>	height of the automobiles (inch)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Statistics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697350" y="1244025"/>
            <a:ext cx="10801800" cy="5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38" y="1180224"/>
            <a:ext cx="10357013" cy="5310899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in steps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Scatterplot </a:t>
            </a:r>
            <a:r>
              <a:rPr lang="en-US"/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atrix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</a:t>
            </a:r>
            <a:r>
              <a:rPr lang="en-US"/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nalysis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lang="en-US"/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ulti-</a:t>
            </a:r>
            <a:r>
              <a:rPr lang="en-US"/>
              <a:t>C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ollinearity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/>
              <a:t>Fitting Different Models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Statistics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75" y="2392075"/>
            <a:ext cx="4360675" cy="20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050" y="1004775"/>
            <a:ext cx="7352426" cy="55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9"/>
          <p:cNvSpPr/>
          <p:nvPr/>
        </p:nvSpPr>
        <p:spPr>
          <a:xfrm>
            <a:off x="3311350" y="3883500"/>
            <a:ext cx="1345704" cy="310525"/>
          </a:xfrm>
          <a:custGeom>
            <a:rect b="b" l="l" r="r" t="t"/>
            <a:pathLst>
              <a:path extrusionOk="0" h="12421" w="49361">
                <a:moveTo>
                  <a:pt x="5251" y="1597"/>
                </a:moveTo>
                <a:cubicBezTo>
                  <a:pt x="3125" y="1597"/>
                  <a:pt x="663" y="3361"/>
                  <a:pt x="147" y="5424"/>
                </a:cubicBezTo>
                <a:cubicBezTo>
                  <a:pt x="-441" y="7776"/>
                  <a:pt x="2261" y="10578"/>
                  <a:pt x="4613" y="11166"/>
                </a:cubicBezTo>
                <a:cubicBezTo>
                  <a:pt x="13899" y="13487"/>
                  <a:pt x="23749" y="11804"/>
                  <a:pt x="33321" y="11804"/>
                </a:cubicBezTo>
                <a:cubicBezTo>
                  <a:pt x="38534" y="11804"/>
                  <a:pt x="46696" y="13455"/>
                  <a:pt x="48631" y="8614"/>
                </a:cubicBezTo>
                <a:cubicBezTo>
                  <a:pt x="53990" y="-4793"/>
                  <a:pt x="20327" y="1597"/>
                  <a:pt x="5889" y="159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788" y="1436262"/>
            <a:ext cx="10002575" cy="20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900" y="3546531"/>
            <a:ext cx="10359900" cy="18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838200" y="102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Comparison</a:t>
            </a:r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00" y="1563850"/>
            <a:ext cx="5901650" cy="44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/>
          <p:nvPr/>
        </p:nvSpPr>
        <p:spPr>
          <a:xfrm>
            <a:off x="1996075" y="5585380"/>
            <a:ext cx="748925" cy="212261"/>
          </a:xfrm>
          <a:custGeom>
            <a:rect b="b" l="l" r="r" t="t"/>
            <a:pathLst>
              <a:path extrusionOk="0" h="13871" w="29957">
                <a:moveTo>
                  <a:pt x="5319" y="986"/>
                </a:moveTo>
                <a:cubicBezTo>
                  <a:pt x="2633" y="1434"/>
                  <a:pt x="-646" y="4782"/>
                  <a:pt x="215" y="7366"/>
                </a:cubicBezTo>
                <a:cubicBezTo>
                  <a:pt x="1076" y="9950"/>
                  <a:pt x="4066" y="11459"/>
                  <a:pt x="6595" y="12470"/>
                </a:cubicBezTo>
                <a:cubicBezTo>
                  <a:pt x="13972" y="15421"/>
                  <a:pt x="26610" y="13467"/>
                  <a:pt x="29561" y="6090"/>
                </a:cubicBezTo>
                <a:cubicBezTo>
                  <a:pt x="32415" y="-1045"/>
                  <a:pt x="14918" y="349"/>
                  <a:pt x="7233" y="34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37" name="Google Shape;2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000" y="1648350"/>
            <a:ext cx="5901650" cy="426669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/>
          <p:nvPr/>
        </p:nvSpPr>
        <p:spPr>
          <a:xfrm>
            <a:off x="4058037" y="5585380"/>
            <a:ext cx="748925" cy="212261"/>
          </a:xfrm>
          <a:custGeom>
            <a:rect b="b" l="l" r="r" t="t"/>
            <a:pathLst>
              <a:path extrusionOk="0" h="13871" w="29957">
                <a:moveTo>
                  <a:pt x="5319" y="986"/>
                </a:moveTo>
                <a:cubicBezTo>
                  <a:pt x="2633" y="1434"/>
                  <a:pt x="-646" y="4782"/>
                  <a:pt x="215" y="7366"/>
                </a:cubicBezTo>
                <a:cubicBezTo>
                  <a:pt x="1076" y="9950"/>
                  <a:pt x="4066" y="11459"/>
                  <a:pt x="6595" y="12470"/>
                </a:cubicBezTo>
                <a:cubicBezTo>
                  <a:pt x="13972" y="15421"/>
                  <a:pt x="26610" y="13467"/>
                  <a:pt x="29561" y="6090"/>
                </a:cubicBezTo>
                <a:cubicBezTo>
                  <a:pt x="32415" y="-1045"/>
                  <a:pt x="14918" y="349"/>
                  <a:pt x="7233" y="34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Google Shape;239;p41"/>
          <p:cNvSpPr/>
          <p:nvPr/>
        </p:nvSpPr>
        <p:spPr>
          <a:xfrm>
            <a:off x="7294725" y="5496830"/>
            <a:ext cx="748925" cy="212261"/>
          </a:xfrm>
          <a:custGeom>
            <a:rect b="b" l="l" r="r" t="t"/>
            <a:pathLst>
              <a:path extrusionOk="0" h="13871" w="29957">
                <a:moveTo>
                  <a:pt x="5319" y="986"/>
                </a:moveTo>
                <a:cubicBezTo>
                  <a:pt x="2633" y="1434"/>
                  <a:pt x="-646" y="4782"/>
                  <a:pt x="215" y="7366"/>
                </a:cubicBezTo>
                <a:cubicBezTo>
                  <a:pt x="1076" y="9950"/>
                  <a:pt x="4066" y="11459"/>
                  <a:pt x="6595" y="12470"/>
                </a:cubicBezTo>
                <a:cubicBezTo>
                  <a:pt x="13972" y="15421"/>
                  <a:pt x="26610" y="13467"/>
                  <a:pt x="29561" y="6090"/>
                </a:cubicBezTo>
                <a:cubicBezTo>
                  <a:pt x="32415" y="-1045"/>
                  <a:pt x="14918" y="349"/>
                  <a:pt x="7233" y="34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Google Shape;240;p41"/>
          <p:cNvSpPr/>
          <p:nvPr/>
        </p:nvSpPr>
        <p:spPr>
          <a:xfrm>
            <a:off x="9379700" y="5496830"/>
            <a:ext cx="748925" cy="212261"/>
          </a:xfrm>
          <a:custGeom>
            <a:rect b="b" l="l" r="r" t="t"/>
            <a:pathLst>
              <a:path extrusionOk="0" h="13871" w="29957">
                <a:moveTo>
                  <a:pt x="5319" y="986"/>
                </a:moveTo>
                <a:cubicBezTo>
                  <a:pt x="2633" y="1434"/>
                  <a:pt x="-646" y="4782"/>
                  <a:pt x="215" y="7366"/>
                </a:cubicBezTo>
                <a:cubicBezTo>
                  <a:pt x="1076" y="9950"/>
                  <a:pt x="4066" y="11459"/>
                  <a:pt x="6595" y="12470"/>
                </a:cubicBezTo>
                <a:cubicBezTo>
                  <a:pt x="13972" y="15421"/>
                  <a:pt x="26610" y="13467"/>
                  <a:pt x="29561" y="6090"/>
                </a:cubicBezTo>
                <a:cubicBezTo>
                  <a:pt x="32415" y="-1045"/>
                  <a:pt x="14918" y="349"/>
                  <a:pt x="7233" y="34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Google Shape;241;p41"/>
          <p:cNvSpPr/>
          <p:nvPr/>
        </p:nvSpPr>
        <p:spPr>
          <a:xfrm>
            <a:off x="5863425" y="1176475"/>
            <a:ext cx="6240900" cy="5039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838200" y="102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ANOVA Table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25" y="1306000"/>
            <a:ext cx="9048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/>
          <p:nvPr/>
        </p:nvSpPr>
        <p:spPr>
          <a:xfrm>
            <a:off x="5249425" y="5142447"/>
            <a:ext cx="936531" cy="356173"/>
          </a:xfrm>
          <a:custGeom>
            <a:rect b="b" l="l" r="r" t="t"/>
            <a:pathLst>
              <a:path extrusionOk="0" h="13871" w="29957">
                <a:moveTo>
                  <a:pt x="5319" y="986"/>
                </a:moveTo>
                <a:cubicBezTo>
                  <a:pt x="2633" y="1434"/>
                  <a:pt x="-646" y="4782"/>
                  <a:pt x="215" y="7366"/>
                </a:cubicBezTo>
                <a:cubicBezTo>
                  <a:pt x="1076" y="9950"/>
                  <a:pt x="4066" y="11459"/>
                  <a:pt x="6595" y="12470"/>
                </a:cubicBezTo>
                <a:cubicBezTo>
                  <a:pt x="13972" y="15421"/>
                  <a:pt x="26610" y="13467"/>
                  <a:pt x="29561" y="6090"/>
                </a:cubicBezTo>
                <a:cubicBezTo>
                  <a:pt x="32415" y="-1045"/>
                  <a:pt x="14918" y="349"/>
                  <a:pt x="7233" y="34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838200" y="100425"/>
            <a:ext cx="10515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Plots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00" y="956600"/>
            <a:ext cx="5926625" cy="5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649" y="956600"/>
            <a:ext cx="6075350" cy="572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838200" y="100425"/>
            <a:ext cx="10515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Plots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5600"/>
            <a:ext cx="5743350" cy="5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125" y="990250"/>
            <a:ext cx="5811426" cy="547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838200" y="18125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Do physical characteristics of automobiles affect the amount of paid losses by insurer when automobiles involved in collision?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838200" y="100425"/>
            <a:ext cx="10515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Leverage Points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1047350" y="1463425"/>
            <a:ext cx="82641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5"/>
          <p:cNvSpPr txBox="1"/>
          <p:nvPr/>
        </p:nvSpPr>
        <p:spPr>
          <a:xfrm>
            <a:off x="1047350" y="4462000"/>
            <a:ext cx="103065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found four high leverage points with normalized losses: 28, 39, 115, 117, using the criterion of leverage points, which is hii &gt; 3(k+1)/n.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313" y="1260075"/>
            <a:ext cx="7170186" cy="29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Multi-Collinearity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7930125" cy="27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838200" y="16247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Our research indicates that automobile paid losses(Y) fits a linear regression model with our explanatory variables </a:t>
            </a:r>
            <a:r>
              <a:rPr lang="en-US" sz="2400" u="sng"/>
              <a:t>moderately</a:t>
            </a:r>
            <a:r>
              <a:rPr lang="en-US" sz="2400"/>
              <a:t>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Height and risk rating are significant explanatory variables.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More significant variables should be included such as drivers’ information (ages, driving years, marital status, etc.), but they are not available in this dataset.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Another possible implication is that there is a better model to fit our data (such as a quadratic trend, etc.), and further research need to be conducted.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Duan, et al. (2018). A Logistic Regression Based Auto Insurance Rate-Making Model Designed for the Insurance Rate Reform,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International Journal of Financial Studies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Original Data. Retrieved from: </a:t>
            </a:r>
            <a:r>
              <a:rPr lang="en-US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https://archive.ics.uci.edu/ml/datasets/Automobile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Xiao &amp; Yu (n.d.).</a:t>
            </a:r>
            <a:r>
              <a:rPr lang="en-US"/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Retrieved from:</a:t>
            </a:r>
            <a:r>
              <a:rPr i="1"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http://alumni.soe.ucsc.edu/~sxiao/courses/ams225Report.pdf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/>
        </p:nvSpPr>
        <p:spPr>
          <a:xfrm>
            <a:off x="371167" y="449800"/>
            <a:ext cx="46320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Thank you for watching!</a:t>
            </a:r>
            <a:endParaRPr sz="4800">
              <a:solidFill>
                <a:schemeClr val="l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 In the second half of 2013, personal automobile insurers noticed an   uptick in auto collision losses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 Collision coverage constitutes 26% auto insurance premium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 Rating factors : demographic factors, driving habits, type of policy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 Interested in exploring if physical characteristics of an automobile can be good rating factors for automobile insurance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 Insurance company are </a:t>
            </a:r>
            <a:r>
              <a:rPr lang="en-US"/>
              <a:t>recommended to consider auto burden index into the traditional </a:t>
            </a:r>
            <a:r>
              <a:rPr lang="en-US"/>
              <a:t>rate making </a:t>
            </a:r>
            <a:r>
              <a:rPr lang="en-US"/>
              <a:t>model (Duan, 2018).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 </a:t>
            </a:r>
            <a:r>
              <a:rPr lang="en-US"/>
              <a:t>Normalized losses is not directly related to the features or characteristics of a car with Factor Analysis (Xiao &amp; Yu, n.d.)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 Low- and medium-income drivers are charged higher premiums, a common pricing practices among major carriers (Heller &amp; Styczyski, 2016)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838200" y="173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Original Data Resources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10250" y="1305675"/>
            <a:ext cx="11371500" cy="5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https://archive.ics.uci.edu/ml/datasets/Automobile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Original</a:t>
            </a:r>
            <a:r>
              <a:rPr lang="en-US"/>
              <a:t> Data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Number of Variables: 26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Number of Observations: 205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Missing Data: Yes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Year: 1987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125" y="2057400"/>
            <a:ext cx="6975302" cy="373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the data is constructed?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34475" y="1821125"/>
            <a:ext cx="7336500" cy="4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 regarding the paid losses are provided by the </a:t>
            </a:r>
            <a:r>
              <a:rPr b="1" i="1" lang="en-US"/>
              <a:t>Insurance Collision Report</a:t>
            </a:r>
            <a:r>
              <a:rPr lang="en-US"/>
              <a:t> by Insurance Institute for Highway Safety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Data regarding the characteristics (such as engine power, height ,</a:t>
            </a:r>
            <a:r>
              <a:rPr lang="en-US"/>
              <a:t>curb weight</a:t>
            </a:r>
            <a:r>
              <a:rPr lang="en-US"/>
              <a:t>) of the automobiles are provided by the </a:t>
            </a:r>
            <a:r>
              <a:rPr b="1" i="1" lang="en-US"/>
              <a:t>1985 Ward’s Automotive Yearbook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675" y="642513"/>
            <a:ext cx="4291649" cy="582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653900" y="1499200"/>
            <a:ext cx="11371500" cy="5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3C78D8"/>
                </a:solidFill>
              </a:rPr>
              <a:t>Presentation of some</a:t>
            </a:r>
            <a:r>
              <a:rPr lang="en-US">
                <a:solidFill>
                  <a:srgbClr val="3C78D8"/>
                </a:solidFill>
              </a:rPr>
              <a:t> data: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Y: </a:t>
            </a:r>
            <a:r>
              <a:rPr lang="en-US"/>
              <a:t>Normalized</a:t>
            </a:r>
            <a:r>
              <a:rPr lang="en-US"/>
              <a:t> Losses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X1: Curb Weight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X2: Engine Size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X3: Horsepower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X4: Price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X5: Symboling</a:t>
            </a:r>
            <a:endParaRPr>
              <a:solidFill>
                <a:srgbClr val="FF000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X6: Height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875" y="2058150"/>
            <a:ext cx="7288599" cy="45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Selections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530175" y="1690825"/>
            <a:ext cx="47373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Intuition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Automatic Variable Selection procedure: With highest R-squared, Correlation coefficient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950" y="838027"/>
            <a:ext cx="6266200" cy="55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 of Dependent Variables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697350" y="1897900"/>
            <a:ext cx="10797300" cy="4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Y: Normalized Losses 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Average loss payment per insured vehicle year. 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This value is normalized for all autos within a particular size classification (two-door small, station wagons, sports/specialty, etc.)</a:t>
            </a:r>
            <a:br>
              <a:rPr lang="en-US" sz="2400">
                <a:solidFill>
                  <a:srgbClr val="000000"/>
                </a:solidFill>
              </a:rPr>
            </a:b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