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64" r:id="rId7"/>
    <p:sldId id="261" r:id="rId8"/>
    <p:sldId id="265" r:id="rId9"/>
    <p:sldId id="266" r:id="rId10"/>
    <p:sldId id="267" r:id="rId11"/>
    <p:sldId id="270" r:id="rId12"/>
    <p:sldId id="272" r:id="rId13"/>
    <p:sldId id="277" r:id="rId14"/>
    <p:sldId id="268" r:id="rId15"/>
    <p:sldId id="271" r:id="rId16"/>
    <p:sldId id="274" r:id="rId17"/>
    <p:sldId id="278" r:id="rId18"/>
    <p:sldId id="280" r:id="rId19"/>
    <p:sldId id="276" r:id="rId20"/>
    <p:sldId id="262" r:id="rId2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00"/>
    <a:srgbClr val="0000FF"/>
    <a:srgbClr val="FFFFFF"/>
    <a:srgbClr val="CCCC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77"/>
      </p:cViewPr>
      <p:guideLst>
        <p:guide orient="horz" pos="2184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4629-5EEE-483B-BC34-0C7508C05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64869-8EC8-4AB9-95FA-EF296899F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A6433-05EA-4909-A182-6CEE3AAD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1819-A42B-4101-A73E-D948420E9B4A}" type="datetimeFigureOut">
              <a:rPr lang="fi-FI" smtClean="0"/>
              <a:t>30.1.2023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21757-45BE-4269-8D70-D1055454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CC15D-D58B-4DAC-B8F5-C47773A0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8032-F581-4CB1-90DD-5F846860E2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0674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9268-DD80-45FF-B2F1-A304B669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B5616-0573-4A3D-BC56-A7AFFB322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4F86-9C46-4BAA-A7BF-E8D7070E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1819-A42B-4101-A73E-D948420E9B4A}" type="datetimeFigureOut">
              <a:rPr lang="fi-FI" smtClean="0"/>
              <a:t>30.1.2023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17314-A624-4137-B88E-C14C45B9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D0209-7365-4B23-B951-1344CE50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8032-F581-4CB1-90DD-5F846860E2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1066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D1E80-C965-49DB-A8E1-9E32E5FB6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D2464-6176-49F9-A07E-1D00288A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F6552-17D5-47E9-A500-B68EA35D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1819-A42B-4101-A73E-D948420E9B4A}" type="datetimeFigureOut">
              <a:rPr lang="fi-FI" smtClean="0"/>
              <a:t>30.1.2023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4291B-16A4-4A8A-B88D-7E8D3609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E742C-7D6A-4FFA-942E-6800AC98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8032-F581-4CB1-90DD-5F846860E2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665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015D-0C7D-4248-859F-677089DC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44C10-B0DE-41B0-AC71-32408A669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306CF-C2F5-4CBB-81E0-CDE62027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1819-A42B-4101-A73E-D948420E9B4A}" type="datetimeFigureOut">
              <a:rPr lang="fi-FI" smtClean="0"/>
              <a:t>30.1.2023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EBE8D-0EDE-4304-89B4-48A3689B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D898D-1851-4905-8A4A-5D299FCB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8032-F581-4CB1-90DD-5F846860E2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0686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1943-D5B6-442A-ADE9-BCCC2B3D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B7335-0D75-4A63-9320-F231D7E87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15235-935A-4342-9DFE-AFDCB3D0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1819-A42B-4101-A73E-D948420E9B4A}" type="datetimeFigureOut">
              <a:rPr lang="fi-FI" smtClean="0"/>
              <a:t>30.1.2023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FA0F3-916D-468B-947F-7B4B2960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3E60A-4C2F-4A5E-9079-70C48599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8032-F581-4CB1-90DD-5F846860E2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331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EDF4-C691-4704-9BAC-ACD131A6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F3EB-2E9E-4194-A9DC-886427DC1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235F9-A744-4E6F-B0E3-B4877F931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1FA63-E54F-453D-91B8-CCA5F65A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1819-A42B-4101-A73E-D948420E9B4A}" type="datetimeFigureOut">
              <a:rPr lang="fi-FI" smtClean="0"/>
              <a:t>30.1.2023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AF835-2599-4D05-8A69-5FBB24C8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6364E-98C0-40C0-8AB8-996EDFAB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8032-F581-4CB1-90DD-5F846860E2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711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9B07-6741-4845-AD2D-7CC36077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2E99B-302F-46C6-8631-C140F75A2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3B92B-C46B-4102-90F3-2C5CB2AE7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3B2FE-34AA-4601-B37B-C7BCD111C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D4270-81F4-4CED-B393-DAC776DB2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853E9-76D3-40A8-A680-6C924482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1819-A42B-4101-A73E-D948420E9B4A}" type="datetimeFigureOut">
              <a:rPr lang="fi-FI" smtClean="0"/>
              <a:t>30.1.2023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0DC1F-D7D0-41E6-95B7-DB04CB12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3241B-473B-4675-B935-5ED5CCE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8032-F581-4CB1-90DD-5F846860E2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1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BFB3-E681-46B7-B698-C7E39522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BA9DE-F3D7-43B4-8429-9E919AB6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1819-A42B-4101-A73E-D948420E9B4A}" type="datetimeFigureOut">
              <a:rPr lang="fi-FI" smtClean="0"/>
              <a:t>30.1.2023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20615-C067-4299-A105-EB5C015E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3720C-593B-4B5C-92DE-75BC53EF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8032-F581-4CB1-90DD-5F846860E2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0151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1723C-4257-440F-9344-34A80ABE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1819-A42B-4101-A73E-D948420E9B4A}" type="datetimeFigureOut">
              <a:rPr lang="fi-FI" smtClean="0"/>
              <a:t>30.1.2023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7F82C-AB46-401B-8FDF-94090AA5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9CF6B-014A-4C2C-AED2-803E5001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8032-F581-4CB1-90DD-5F846860E2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7527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269F-FCE3-442F-ACC5-FB6BEDCD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B3C5B-836E-4FDC-B875-2D257D2F9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BCF13-39D6-442E-AB7E-EF1537A64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2706D-975D-43A6-A5A2-F3E6EDAC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1819-A42B-4101-A73E-D948420E9B4A}" type="datetimeFigureOut">
              <a:rPr lang="fi-FI" smtClean="0"/>
              <a:t>30.1.2023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D428F-A32E-494A-A399-1E85B064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C3DA4-B1A3-4B97-8AF3-F0A1F8E1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8032-F581-4CB1-90DD-5F846860E2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36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1EA8-3DD7-49C8-8EBF-151AE85F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F2B9B-D789-4108-8DE3-D52830A38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D3F8E-0704-4618-B8E8-2DF0D5512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71A02-4867-4474-BE93-FEC4C35E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1819-A42B-4101-A73E-D948420E9B4A}" type="datetimeFigureOut">
              <a:rPr lang="fi-FI" smtClean="0"/>
              <a:t>30.1.2023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304C9-A7A3-4F9C-8DCC-27EDF044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70827-4C47-4BC0-A4F0-3360AA23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8032-F581-4CB1-90DD-5F846860E2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836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EA85A-CF1F-4274-BE78-BAC31F95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4F7E3-C792-4B30-A740-01AE68E0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BFA5A-C7A3-4E3F-BC14-F76D9B873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81819-A42B-4101-A73E-D948420E9B4A}" type="datetimeFigureOut">
              <a:rPr lang="fi-FI" smtClean="0"/>
              <a:t>30.1.2023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3A06A-7D2F-48D8-9B5E-4763F50DD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A1A19-54CD-47C3-92CC-4B9285ECE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8032-F581-4CB1-90DD-5F846860E2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855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e9TcAkpFgY" TargetMode="External"/><Relationship Id="rId2" Type="http://schemas.openxmlformats.org/officeDocument/2006/relationships/hyperlink" Target="https://youtu.be/SL6PfDpSja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L6PfDpSjao" TargetMode="External"/><Relationship Id="rId2" Type="http://schemas.openxmlformats.org/officeDocument/2006/relationships/hyperlink" Target="https://youtu.be/NUjN2Mln_G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youtu.be/lok3RVBwSq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K3vKWMFVgw" TargetMode="External"/><Relationship Id="rId2" Type="http://schemas.openxmlformats.org/officeDocument/2006/relationships/hyperlink" Target="https://youtu.be/J_puRs40Gh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fHOLQJo0FjQ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C4B9-85A3-4D78-BC6C-D50FCC038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Self-driving Car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8408C-B6C2-4973-8703-B98DDAF2F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Radu Mariescu-Istodor &amp; Seppo Nevalainen</a:t>
            </a:r>
            <a:endParaRPr lang="fi-FI" dirty="0"/>
          </a:p>
        </p:txBody>
      </p:sp>
      <p:pic>
        <p:nvPicPr>
          <p:cNvPr id="1028" name="Picture 4" descr="Medialle - Karelia-ammattikorkeakoulu">
            <a:extLst>
              <a:ext uri="{FF2B5EF4-FFF2-40B4-BE49-F238E27FC236}">
                <a16:creationId xmlns:a16="http://schemas.microsoft.com/office/drawing/2014/main" id="{69407F88-A766-45CF-A90A-EF522B889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5" t="17302" r="6035" b="17302"/>
          <a:stretch/>
        </p:blipFill>
        <p:spPr bwMode="auto">
          <a:xfrm>
            <a:off x="4523587" y="4250006"/>
            <a:ext cx="3144827" cy="96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44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FDB8-F63C-4D31-866A-62F64F05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Readings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9CC39-36BE-4A6E-AF44-F82C11F50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575" y="463408"/>
            <a:ext cx="1316850" cy="60294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2701B7-30BB-499C-BDE4-C3CA862063A9}"/>
              </a:ext>
            </a:extLst>
          </p:cNvPr>
          <p:cNvSpPr/>
          <p:nvPr/>
        </p:nvSpPr>
        <p:spPr>
          <a:xfrm rot="2510029">
            <a:off x="4683799" y="4607303"/>
            <a:ext cx="354495" cy="5560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A8B0CE-2A8F-4FFB-BC8E-24E8C1967B98}"/>
              </a:ext>
            </a:extLst>
          </p:cNvPr>
          <p:cNvCxnSpPr>
            <a:stCxn id="5" idx="0"/>
          </p:cNvCxnSpPr>
          <p:nvPr/>
        </p:nvCxnSpPr>
        <p:spPr>
          <a:xfrm flipV="1">
            <a:off x="5046489" y="2220686"/>
            <a:ext cx="2111957" cy="245749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62F0FA-9515-43F0-8CDD-A31E3707C1AA}"/>
              </a:ext>
            </a:extLst>
          </p:cNvPr>
          <p:cNvGrpSpPr/>
          <p:nvPr/>
        </p:nvGrpSpPr>
        <p:grpSpPr>
          <a:xfrm>
            <a:off x="5437575" y="2692182"/>
            <a:ext cx="3080785" cy="1523975"/>
            <a:chOff x="5437575" y="2692182"/>
            <a:chExt cx="3080785" cy="152397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063634-B867-464C-BC50-17144886441D}"/>
                </a:ext>
              </a:extLst>
            </p:cNvPr>
            <p:cNvSpPr/>
            <p:nvPr/>
          </p:nvSpPr>
          <p:spPr>
            <a:xfrm>
              <a:off x="6617290" y="2692182"/>
              <a:ext cx="137135" cy="1371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F2EC42-21CB-40FA-9EF5-5DC9E00B5FF3}"/>
                </a:ext>
              </a:extLst>
            </p:cNvPr>
            <p:cNvSpPr/>
            <p:nvPr/>
          </p:nvSpPr>
          <p:spPr>
            <a:xfrm>
              <a:off x="5437575" y="4079022"/>
              <a:ext cx="137135" cy="1371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2AF09E-3A6D-474A-B5A8-B28E75E868F0}"/>
                </a:ext>
              </a:extLst>
            </p:cNvPr>
            <p:cNvSpPr txBox="1"/>
            <p:nvPr/>
          </p:nvSpPr>
          <p:spPr>
            <a:xfrm>
              <a:off x="6804429" y="3685924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anose="020B0609020204030204" pitchFamily="49" charset="0"/>
                </a:rPr>
                <a:t>2 touches</a:t>
              </a:r>
              <a:endParaRPr lang="fi-FI" sz="24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B234C8-80F5-4F1B-8A7A-9A21C90B56A3}"/>
              </a:ext>
            </a:extLst>
          </p:cNvPr>
          <p:cNvGrpSpPr/>
          <p:nvPr/>
        </p:nvGrpSpPr>
        <p:grpSpPr>
          <a:xfrm>
            <a:off x="3082538" y="2598484"/>
            <a:ext cx="2485573" cy="1020551"/>
            <a:chOff x="3082538" y="2598484"/>
            <a:chExt cx="2485573" cy="1020551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DF5E0E15-F2BF-4937-B03A-F63C0EED06AD}"/>
                </a:ext>
              </a:extLst>
            </p:cNvPr>
            <p:cNvSpPr/>
            <p:nvPr/>
          </p:nvSpPr>
          <p:spPr>
            <a:xfrm rot="2465960" flipV="1">
              <a:off x="4011316" y="3464443"/>
              <a:ext cx="1556795" cy="15459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A50504-F4DA-448D-89FF-D6C790719CC5}"/>
                </a:ext>
              </a:extLst>
            </p:cNvPr>
            <p:cNvSpPr txBox="1"/>
            <p:nvPr/>
          </p:nvSpPr>
          <p:spPr>
            <a:xfrm>
              <a:off x="3082538" y="2598484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anose="020B0609020204030204" pitchFamily="49" charset="0"/>
                </a:rPr>
                <a:t>nearest</a:t>
              </a:r>
              <a:endParaRPr lang="fi-FI" sz="24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5FE665E-5797-4AF6-B1D0-9C0D37B9B5AF}"/>
              </a:ext>
            </a:extLst>
          </p:cNvPr>
          <p:cNvGrpSpPr/>
          <p:nvPr/>
        </p:nvGrpSpPr>
        <p:grpSpPr>
          <a:xfrm>
            <a:off x="4058677" y="3828936"/>
            <a:ext cx="1147859" cy="770324"/>
            <a:chOff x="4058677" y="3828936"/>
            <a:chExt cx="1147859" cy="770324"/>
          </a:xfrm>
        </p:grpSpPr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ACD37822-6FB4-4910-AE70-1E53B034A32B}"/>
                </a:ext>
              </a:extLst>
            </p:cNvPr>
            <p:cNvSpPr/>
            <p:nvPr/>
          </p:nvSpPr>
          <p:spPr>
            <a:xfrm rot="13298127">
              <a:off x="5086139" y="4023703"/>
              <a:ext cx="120397" cy="575557"/>
            </a:xfrm>
            <a:prstGeom prst="rightBrac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4AE0D5-8A78-4D92-9DD7-85C211DB9D04}"/>
                </a:ext>
              </a:extLst>
            </p:cNvPr>
            <p:cNvSpPr txBox="1"/>
            <p:nvPr/>
          </p:nvSpPr>
          <p:spPr>
            <a:xfrm>
              <a:off x="4058677" y="3828936"/>
              <a:ext cx="103105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Consolas" panose="020B0609020204030204" pitchFamily="49" charset="0"/>
                </a:rPr>
                <a:t>offset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(0.2)</a:t>
              </a:r>
              <a:endParaRPr lang="fi-FI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000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7650-EF26-4931-9B50-9EA551E4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DAY 1 (Afternoon)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0538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val 106">
            <a:extLst>
              <a:ext uri="{FF2B5EF4-FFF2-40B4-BE49-F238E27FC236}">
                <a16:creationId xmlns:a16="http://schemas.microsoft.com/office/drawing/2014/main" id="{57254AF0-B81D-4E14-BC1F-244F092E94E3}"/>
              </a:ext>
            </a:extLst>
          </p:cNvPr>
          <p:cNvSpPr/>
          <p:nvPr/>
        </p:nvSpPr>
        <p:spPr>
          <a:xfrm>
            <a:off x="1126263" y="2228129"/>
            <a:ext cx="2496272" cy="249627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A933A15-68C5-4FA3-B488-CC817E038817}"/>
              </a:ext>
            </a:extLst>
          </p:cNvPr>
          <p:cNvGrpSpPr/>
          <p:nvPr/>
        </p:nvGrpSpPr>
        <p:grpSpPr>
          <a:xfrm>
            <a:off x="1628044" y="3471616"/>
            <a:ext cx="502684" cy="948608"/>
            <a:chOff x="10686877" y="2771378"/>
            <a:chExt cx="502684" cy="948608"/>
          </a:xfrm>
        </p:grpSpPr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C430C0B2-0123-48A4-933A-13C318036530}"/>
                </a:ext>
              </a:extLst>
            </p:cNvPr>
            <p:cNvSpPr/>
            <p:nvPr/>
          </p:nvSpPr>
          <p:spPr>
            <a:xfrm rot="19872667">
              <a:off x="10686877" y="3286655"/>
              <a:ext cx="363776" cy="433331"/>
            </a:xfrm>
            <a:prstGeom prst="arc">
              <a:avLst/>
            </a:prstGeom>
            <a:ln w="28575">
              <a:solidFill>
                <a:srgbClr val="CC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8293D9B-D0D2-4B79-B493-595B28028FD5}"/>
                </a:ext>
              </a:extLst>
            </p:cNvPr>
            <p:cNvSpPr txBox="1"/>
            <p:nvPr/>
          </p:nvSpPr>
          <p:spPr>
            <a:xfrm>
              <a:off x="10743605" y="2771378"/>
              <a:ext cx="4459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>
                  <a:solidFill>
                    <a:srgbClr val="CCCCFF"/>
                  </a:solidFill>
                </a:rPr>
                <a:t>α</a:t>
              </a:r>
              <a:endParaRPr lang="fi-FI" sz="3600" dirty="0">
                <a:solidFill>
                  <a:srgbClr val="CCCCFF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9DFDB8-F63C-4D31-866A-62F64F05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</a:t>
            </a:r>
            <a:endParaRPr lang="fi-FI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486969-DA0D-4A16-8493-4E5678DF0190}"/>
              </a:ext>
            </a:extLst>
          </p:cNvPr>
          <p:cNvGrpSpPr/>
          <p:nvPr/>
        </p:nvGrpSpPr>
        <p:grpSpPr>
          <a:xfrm>
            <a:off x="2312080" y="2419367"/>
            <a:ext cx="502684" cy="1097945"/>
            <a:chOff x="2312080" y="2419367"/>
            <a:chExt cx="502684" cy="109794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82B83AF-0FF5-4740-A095-120EBB846189}"/>
                </a:ext>
              </a:extLst>
            </p:cNvPr>
            <p:cNvGrpSpPr/>
            <p:nvPr/>
          </p:nvGrpSpPr>
          <p:grpSpPr>
            <a:xfrm>
              <a:off x="2312080" y="2419367"/>
              <a:ext cx="502684" cy="951011"/>
              <a:chOff x="10686877" y="2768975"/>
              <a:chExt cx="502684" cy="95101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1293F40-77B5-4805-9D70-84C51FC36002}"/>
                  </a:ext>
                </a:extLst>
              </p:cNvPr>
              <p:cNvSpPr txBox="1"/>
              <p:nvPr/>
            </p:nvSpPr>
            <p:spPr>
              <a:xfrm>
                <a:off x="10743605" y="2768975"/>
                <a:ext cx="4459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600" dirty="0">
                    <a:solidFill>
                      <a:srgbClr val="7030A0"/>
                    </a:solidFill>
                  </a:rPr>
                  <a:t>α</a:t>
                </a:r>
                <a:endParaRPr lang="fi-FI" sz="36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23B8CBF9-54DB-4245-9890-007E568E11C3}"/>
                  </a:ext>
                </a:extLst>
              </p:cNvPr>
              <p:cNvSpPr/>
              <p:nvPr/>
            </p:nvSpPr>
            <p:spPr>
              <a:xfrm rot="19872667">
                <a:off x="10686877" y="3286655"/>
                <a:ext cx="363776" cy="433331"/>
              </a:xfrm>
              <a:prstGeom prst="arc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07799BD-4032-4BFD-A1E7-25217AE11181}"/>
                </a:ext>
              </a:extLst>
            </p:cNvPr>
            <p:cNvSpPr/>
            <p:nvPr/>
          </p:nvSpPr>
          <p:spPr>
            <a:xfrm rot="16200000">
              <a:off x="1843750" y="2972978"/>
              <a:ext cx="1088669" cy="0"/>
            </a:xfrm>
            <a:custGeom>
              <a:avLst/>
              <a:gdLst>
                <a:gd name="connsiteX0" fmla="*/ 662299 w 662299"/>
                <a:gd name="connsiteY0" fmla="*/ 0 h 0"/>
                <a:gd name="connsiteX1" fmla="*/ 0 w 662299"/>
                <a:gd name="connsiteY1" fmla="*/ 0 h 0"/>
                <a:gd name="connsiteX0" fmla="*/ 16522 w 16522"/>
                <a:gd name="connsiteY0" fmla="*/ -33657 h 0"/>
                <a:gd name="connsiteX1" fmla="*/ 0 w 16522"/>
                <a:gd name="connsiteY1" fmla="*/ 0 h 0"/>
                <a:gd name="connsiteX0" fmla="*/ 9949 w 9949"/>
                <a:gd name="connsiteY0" fmla="*/ 44879 h 0"/>
                <a:gd name="connsiteX1" fmla="*/ 0 w 9949"/>
                <a:gd name="connsiteY1" fmla="*/ 0 h 0"/>
                <a:gd name="connsiteX0" fmla="*/ 10000 w 10000"/>
                <a:gd name="connsiteY0" fmla="*/ -22437 h 0"/>
                <a:gd name="connsiteX1" fmla="*/ 0 w 10000"/>
                <a:gd name="connsiteY1" fmla="*/ 0 h 0"/>
                <a:gd name="connsiteX0" fmla="*/ 10000 w 10000"/>
                <a:gd name="connsiteY0" fmla="*/ 28052 h 0"/>
                <a:gd name="connsiteX1" fmla="*/ 0 w 10000"/>
                <a:gd name="connsiteY1" fmla="*/ 0 h 0"/>
                <a:gd name="connsiteX0" fmla="*/ 10000 w 10000"/>
                <a:gd name="connsiteY0" fmla="*/ -5608 h 0"/>
                <a:gd name="connsiteX1" fmla="*/ 0 w 100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>
                  <a:moveTo>
                    <a:pt x="10000" y="-5608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B197ED2-456B-4182-B42C-764FCDDCA2E3}"/>
              </a:ext>
            </a:extLst>
          </p:cNvPr>
          <p:cNvGrpSpPr/>
          <p:nvPr/>
        </p:nvGrpSpPr>
        <p:grpSpPr>
          <a:xfrm>
            <a:off x="1710533" y="2427483"/>
            <a:ext cx="1333695" cy="2104148"/>
            <a:chOff x="1710533" y="2427483"/>
            <a:chExt cx="1333695" cy="210414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E29DF22-BADD-44FC-B866-9B3B13FE4430}"/>
                </a:ext>
              </a:extLst>
            </p:cNvPr>
            <p:cNvSpPr/>
            <p:nvPr/>
          </p:nvSpPr>
          <p:spPr>
            <a:xfrm>
              <a:off x="1710533" y="3512324"/>
              <a:ext cx="661126" cy="1019307"/>
            </a:xfrm>
            <a:custGeom>
              <a:avLst/>
              <a:gdLst>
                <a:gd name="connsiteX0" fmla="*/ 170916 w 170916"/>
                <a:gd name="connsiteY0" fmla="*/ 0 h 277738"/>
                <a:gd name="connsiteX1" fmla="*/ 0 w 170916"/>
                <a:gd name="connsiteY1" fmla="*/ 277738 h 277738"/>
                <a:gd name="connsiteX0" fmla="*/ 174296 w 174296"/>
                <a:gd name="connsiteY0" fmla="*/ 0 h 268726"/>
                <a:gd name="connsiteX1" fmla="*/ 0 w 174296"/>
                <a:gd name="connsiteY1" fmla="*/ 268726 h 268726"/>
                <a:gd name="connsiteX0" fmla="*/ 174296 w 174296"/>
                <a:gd name="connsiteY0" fmla="*/ 0 h 268726"/>
                <a:gd name="connsiteX1" fmla="*/ 0 w 174296"/>
                <a:gd name="connsiteY1" fmla="*/ 268726 h 26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296" h="268726">
                  <a:moveTo>
                    <a:pt x="174296" y="0"/>
                  </a:moveTo>
                  <a:lnTo>
                    <a:pt x="0" y="268726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5D8DE42-F206-4704-B660-9E857FC76245}"/>
                </a:ext>
              </a:extLst>
            </p:cNvPr>
            <p:cNvSpPr/>
            <p:nvPr/>
          </p:nvSpPr>
          <p:spPr>
            <a:xfrm>
              <a:off x="2395923" y="2427483"/>
              <a:ext cx="648305" cy="1053490"/>
            </a:xfrm>
            <a:custGeom>
              <a:avLst/>
              <a:gdLst>
                <a:gd name="connsiteX0" fmla="*/ 170916 w 170916"/>
                <a:gd name="connsiteY0" fmla="*/ 0 h 277738"/>
                <a:gd name="connsiteX1" fmla="*/ 0 w 170916"/>
                <a:gd name="connsiteY1" fmla="*/ 277738 h 27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916" h="277738">
                  <a:moveTo>
                    <a:pt x="170916" y="0"/>
                  </a:moveTo>
                  <a:lnTo>
                    <a:pt x="0" y="27773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3986BC-3804-4FB0-8E5B-615AC03ACA42}"/>
                </a:ext>
              </a:extLst>
            </p:cNvPr>
            <p:cNvSpPr txBox="1"/>
            <p:nvPr/>
          </p:nvSpPr>
          <p:spPr>
            <a:xfrm rot="18070677">
              <a:off x="2442715" y="2880083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anose="020B0609020204030204" pitchFamily="49" charset="0"/>
                </a:rPr>
                <a:t>rad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2A3119D-7B9A-4D3F-A2C9-ECB0E846DEA9}"/>
              </a:ext>
            </a:extLst>
          </p:cNvPr>
          <p:cNvGrpSpPr/>
          <p:nvPr/>
        </p:nvGrpSpPr>
        <p:grpSpPr>
          <a:xfrm>
            <a:off x="3216834" y="702481"/>
            <a:ext cx="4518281" cy="4555375"/>
            <a:chOff x="3216834" y="702481"/>
            <a:chExt cx="4518281" cy="4555375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749CE8C-77A9-4105-9278-CB5CA6FA0F4E}"/>
                </a:ext>
              </a:extLst>
            </p:cNvPr>
            <p:cNvSpPr/>
            <p:nvPr/>
          </p:nvSpPr>
          <p:spPr>
            <a:xfrm rot="16200000">
              <a:off x="4225842" y="2092967"/>
              <a:ext cx="2725444" cy="27254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FC0893B-657F-425E-B138-1373B6EE286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86397" y="3455689"/>
              <a:ext cx="360433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D43A0E4-2493-4BB1-BC74-3BCF624B03B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786397" y="3455689"/>
              <a:ext cx="360433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E894742-E213-4762-8527-8AAB9A12B784}"/>
                </a:ext>
              </a:extLst>
            </p:cNvPr>
            <p:cNvSpPr txBox="1"/>
            <p:nvPr/>
          </p:nvSpPr>
          <p:spPr>
            <a:xfrm>
              <a:off x="4785682" y="2752863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Cos(</a:t>
              </a:r>
              <a:r>
                <a:rPr lang="el-GR" dirty="0">
                  <a:solidFill>
                    <a:srgbClr val="FF0000"/>
                  </a:solidFill>
                </a:rPr>
                <a:t>α</a:t>
              </a:r>
              <a:r>
                <a:rPr lang="en-US" dirty="0">
                  <a:solidFill>
                    <a:srgbClr val="FF0000"/>
                  </a:solidFill>
                </a:rPr>
                <a:t>)</a:t>
              </a:r>
              <a:endParaRPr lang="fi-FI" dirty="0">
                <a:solidFill>
                  <a:srgbClr val="FF0000"/>
                </a:solidFill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F95CF79-05F4-48D9-A635-364D475D1229}"/>
                </a:ext>
              </a:extLst>
            </p:cNvPr>
            <p:cNvGrpSpPr/>
            <p:nvPr/>
          </p:nvGrpSpPr>
          <p:grpSpPr>
            <a:xfrm flipH="1">
              <a:off x="5518931" y="2407177"/>
              <a:ext cx="955088" cy="1472765"/>
              <a:chOff x="4713788" y="2407177"/>
              <a:chExt cx="955088" cy="1472765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29808AC-0897-4A07-9B98-66546B6D7B40}"/>
                  </a:ext>
                </a:extLst>
              </p:cNvPr>
              <p:cNvSpPr/>
              <p:nvPr/>
            </p:nvSpPr>
            <p:spPr>
              <a:xfrm rot="16200000">
                <a:off x="5149652" y="1977409"/>
                <a:ext cx="0" cy="871728"/>
              </a:xfrm>
              <a:custGeom>
                <a:avLst/>
                <a:gdLst>
                  <a:gd name="connsiteX0" fmla="*/ 0 w 0"/>
                  <a:gd name="connsiteY0" fmla="*/ 0 h 871728"/>
                  <a:gd name="connsiteX1" fmla="*/ 0 w 0"/>
                  <a:gd name="connsiteY1" fmla="*/ 871728 h 871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871728">
                    <a:moveTo>
                      <a:pt x="0" y="0"/>
                    </a:moveTo>
                    <a:lnTo>
                      <a:pt x="0" y="871728"/>
                    </a:lnTo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0DD7627-849A-49CF-83A5-AEC777B73444}"/>
                  </a:ext>
                </a:extLst>
              </p:cNvPr>
              <p:cNvSpPr/>
              <p:nvPr/>
            </p:nvSpPr>
            <p:spPr>
              <a:xfrm rot="16200000">
                <a:off x="4189532" y="2931433"/>
                <a:ext cx="1048512" cy="0"/>
              </a:xfrm>
              <a:custGeom>
                <a:avLst/>
                <a:gdLst>
                  <a:gd name="connsiteX0" fmla="*/ 1048512 w 1048512"/>
                  <a:gd name="connsiteY0" fmla="*/ 0 h 0"/>
                  <a:gd name="connsiteX1" fmla="*/ 0 w 1048512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8512">
                    <a:moveTo>
                      <a:pt x="1048512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669AA49-982D-4CC7-BEDB-DF3685EFA2BD}"/>
                  </a:ext>
                </a:extLst>
              </p:cNvPr>
              <p:cNvSpPr/>
              <p:nvPr/>
            </p:nvSpPr>
            <p:spPr>
              <a:xfrm rot="17411740">
                <a:off x="5381654" y="3041952"/>
                <a:ext cx="181203" cy="181203"/>
              </a:xfrm>
              <a:custGeom>
                <a:avLst/>
                <a:gdLst>
                  <a:gd name="connsiteX0" fmla="*/ 0 w 523875"/>
                  <a:gd name="connsiteY0" fmla="*/ 0 h 523875"/>
                  <a:gd name="connsiteX1" fmla="*/ 523875 w 523875"/>
                  <a:gd name="connsiteY1" fmla="*/ 523875 h 523875"/>
                  <a:gd name="connsiteX0" fmla="*/ 0 w 523875"/>
                  <a:gd name="connsiteY0" fmla="*/ 0 h 523875"/>
                  <a:gd name="connsiteX1" fmla="*/ 523875 w 523875"/>
                  <a:gd name="connsiteY1" fmla="*/ 523875 h 523875"/>
                  <a:gd name="connsiteX0" fmla="*/ 0 w 523875"/>
                  <a:gd name="connsiteY0" fmla="*/ 0 h 523875"/>
                  <a:gd name="connsiteX1" fmla="*/ 523875 w 523875"/>
                  <a:gd name="connsiteY1" fmla="*/ 5238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3875" h="523875">
                    <a:moveTo>
                      <a:pt x="0" y="0"/>
                    </a:moveTo>
                    <a:cubicBezTo>
                      <a:pt x="260350" y="12700"/>
                      <a:pt x="501650" y="263525"/>
                      <a:pt x="523875" y="523875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E5D60C-60A8-4722-93AF-84DA537B3977}"/>
                  </a:ext>
                </a:extLst>
              </p:cNvPr>
              <p:cNvSpPr txBox="1"/>
              <p:nvPr/>
            </p:nvSpPr>
            <p:spPr>
              <a:xfrm>
                <a:off x="5163430" y="2517393"/>
                <a:ext cx="4459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600" dirty="0">
                    <a:solidFill>
                      <a:srgbClr val="7030A0"/>
                    </a:solidFill>
                  </a:rPr>
                  <a:t>α</a:t>
                </a:r>
                <a:endParaRPr lang="fi-FI" sz="36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76A4580-3055-45D0-B771-E4B6028D4C89}"/>
                  </a:ext>
                </a:extLst>
              </p:cNvPr>
              <p:cNvSpPr/>
              <p:nvPr/>
            </p:nvSpPr>
            <p:spPr>
              <a:xfrm rot="16200000">
                <a:off x="4634478" y="2501726"/>
                <a:ext cx="1028702" cy="863984"/>
              </a:xfrm>
              <a:custGeom>
                <a:avLst/>
                <a:gdLst>
                  <a:gd name="connsiteX0" fmla="*/ 0 w 1036320"/>
                  <a:gd name="connsiteY0" fmla="*/ 871728 h 871728"/>
                  <a:gd name="connsiteX1" fmla="*/ 1036320 w 1036320"/>
                  <a:gd name="connsiteY1" fmla="*/ 0 h 871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6320" h="871728">
                    <a:moveTo>
                      <a:pt x="0" y="871728"/>
                    </a:moveTo>
                    <a:lnTo>
                      <a:pt x="1036320" y="0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70" name="Left Brace 69">
                <a:extLst>
                  <a:ext uri="{FF2B5EF4-FFF2-40B4-BE49-F238E27FC236}">
                    <a16:creationId xmlns:a16="http://schemas.microsoft.com/office/drawing/2014/main" id="{C6B9A7FE-A58F-48B6-910F-6A999C7A22CF}"/>
                  </a:ext>
                </a:extLst>
              </p:cNvPr>
              <p:cNvSpPr/>
              <p:nvPr/>
            </p:nvSpPr>
            <p:spPr>
              <a:xfrm rot="16200000">
                <a:off x="5122452" y="3105833"/>
                <a:ext cx="45719" cy="822960"/>
              </a:xfrm>
              <a:prstGeom prst="leftBrace">
                <a:avLst/>
              </a:prstGeom>
              <a:ln w="19050" cap="rnd">
                <a:solidFill>
                  <a:srgbClr val="0000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21EF27B-9CD7-4CB8-A8EF-72D695B39AE4}"/>
                  </a:ext>
                </a:extLst>
              </p:cNvPr>
              <p:cNvSpPr txBox="1"/>
              <p:nvPr/>
            </p:nvSpPr>
            <p:spPr>
              <a:xfrm>
                <a:off x="4759313" y="3510610"/>
                <a:ext cx="737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Sin(</a:t>
                </a:r>
                <a:r>
                  <a:rPr lang="el-GR" dirty="0">
                    <a:solidFill>
                      <a:srgbClr val="0000FF"/>
                    </a:solidFill>
                  </a:rPr>
                  <a:t>α</a:t>
                </a:r>
                <a:r>
                  <a:rPr lang="en-US" dirty="0">
                    <a:solidFill>
                      <a:srgbClr val="0000FF"/>
                    </a:solidFill>
                  </a:rPr>
                  <a:t>)</a:t>
                </a:r>
                <a:endParaRPr lang="fi-FI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3" name="Left Brace 72">
                <a:extLst>
                  <a:ext uri="{FF2B5EF4-FFF2-40B4-BE49-F238E27FC236}">
                    <a16:creationId xmlns:a16="http://schemas.microsoft.com/office/drawing/2014/main" id="{AAC8F43B-7DC3-426A-8D95-05D6A246764A}"/>
                  </a:ext>
                </a:extLst>
              </p:cNvPr>
              <p:cNvSpPr/>
              <p:nvPr/>
            </p:nvSpPr>
            <p:spPr>
              <a:xfrm rot="10800000">
                <a:off x="5619071" y="2434609"/>
                <a:ext cx="49805" cy="987123"/>
              </a:xfrm>
              <a:prstGeom prst="leftBrace">
                <a:avLst/>
              </a:prstGeom>
              <a:ln w="19050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2EA5652-89C2-4E7A-9483-A7A4A3D4A147}"/>
                </a:ext>
              </a:extLst>
            </p:cNvPr>
            <p:cNvSpPr txBox="1"/>
            <p:nvPr/>
          </p:nvSpPr>
          <p:spPr>
            <a:xfrm>
              <a:off x="3216834" y="702481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i-FI" sz="3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6A6C146-1D89-401E-BDC4-A4415466A63B}"/>
                </a:ext>
              </a:extLst>
            </p:cNvPr>
            <p:cNvSpPr txBox="1"/>
            <p:nvPr/>
          </p:nvSpPr>
          <p:spPr>
            <a:xfrm>
              <a:off x="5287485" y="165809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7030A0"/>
                  </a:solidFill>
                </a:rPr>
                <a:t>0</a:t>
              </a:r>
              <a:endParaRPr lang="fi-FI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9E28E8C-F9A6-45D6-910D-43E307003CAE}"/>
                </a:ext>
              </a:extLst>
            </p:cNvPr>
            <p:cNvSpPr txBox="1"/>
            <p:nvPr/>
          </p:nvSpPr>
          <p:spPr>
            <a:xfrm>
              <a:off x="3640506" y="3392635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b="1" dirty="0">
                  <a:solidFill>
                    <a:srgbClr val="7030A0"/>
                  </a:solidFill>
                </a:rPr>
                <a:t>π</a:t>
              </a:r>
              <a:r>
                <a:rPr lang="en-US" sz="2400" b="1" dirty="0">
                  <a:solidFill>
                    <a:srgbClr val="7030A0"/>
                  </a:solidFill>
                </a:rPr>
                <a:t>/2</a:t>
              </a:r>
              <a:endParaRPr lang="fi-FI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3B77430-791C-4149-8F3D-45B44202D23F}"/>
                </a:ext>
              </a:extLst>
            </p:cNvPr>
            <p:cNvSpPr txBox="1"/>
            <p:nvPr/>
          </p:nvSpPr>
          <p:spPr>
            <a:xfrm>
              <a:off x="5578002" y="476149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b="1" dirty="0">
                  <a:solidFill>
                    <a:srgbClr val="7030A0"/>
                  </a:solidFill>
                </a:rPr>
                <a:t>π</a:t>
              </a:r>
              <a:endParaRPr lang="fi-FI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9774914-42C1-4D63-BD2B-816679559B54}"/>
                </a:ext>
              </a:extLst>
            </p:cNvPr>
            <p:cNvSpPr txBox="1"/>
            <p:nvPr/>
          </p:nvSpPr>
          <p:spPr>
            <a:xfrm>
              <a:off x="6928484" y="3030838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7030A0"/>
                  </a:solidFill>
                </a:rPr>
                <a:t>3</a:t>
              </a:r>
              <a:r>
                <a:rPr lang="el-GR" sz="2400" b="1" dirty="0">
                  <a:solidFill>
                    <a:srgbClr val="7030A0"/>
                  </a:solidFill>
                </a:rPr>
                <a:t>π</a:t>
              </a:r>
              <a:r>
                <a:rPr lang="en-US" sz="2400" b="1" dirty="0">
                  <a:solidFill>
                    <a:srgbClr val="7030A0"/>
                  </a:solidFill>
                </a:rPr>
                <a:t>/2</a:t>
              </a:r>
              <a:endParaRPr lang="fi-FI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C8BEA43-229E-411C-B1F5-90CB6619124F}"/>
                </a:ext>
              </a:extLst>
            </p:cNvPr>
            <p:cNvSpPr/>
            <p:nvPr/>
          </p:nvSpPr>
          <p:spPr>
            <a:xfrm>
              <a:off x="4609697" y="1926499"/>
              <a:ext cx="629265" cy="324465"/>
            </a:xfrm>
            <a:custGeom>
              <a:avLst/>
              <a:gdLst>
                <a:gd name="connsiteX0" fmla="*/ 629265 w 629265"/>
                <a:gd name="connsiteY0" fmla="*/ 0 h 324465"/>
                <a:gd name="connsiteX1" fmla="*/ 285136 w 629265"/>
                <a:gd name="connsiteY1" fmla="*/ 117987 h 324465"/>
                <a:gd name="connsiteX2" fmla="*/ 0 w 629265"/>
                <a:gd name="connsiteY2" fmla="*/ 324465 h 3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265" h="324465">
                  <a:moveTo>
                    <a:pt x="629265" y="0"/>
                  </a:moveTo>
                  <a:cubicBezTo>
                    <a:pt x="509639" y="31955"/>
                    <a:pt x="390013" y="63910"/>
                    <a:pt x="285136" y="117987"/>
                  </a:cubicBezTo>
                  <a:cubicBezTo>
                    <a:pt x="180258" y="172065"/>
                    <a:pt x="90129" y="248265"/>
                    <a:pt x="0" y="324465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8AAF759-D61D-4577-B8D7-AAAD37AE0D98}"/>
                </a:ext>
              </a:extLst>
            </p:cNvPr>
            <p:cNvSpPr/>
            <p:nvPr/>
          </p:nvSpPr>
          <p:spPr>
            <a:xfrm rot="21272664" flipH="1">
              <a:off x="5771932" y="1866865"/>
              <a:ext cx="629265" cy="324465"/>
            </a:xfrm>
            <a:custGeom>
              <a:avLst/>
              <a:gdLst>
                <a:gd name="connsiteX0" fmla="*/ 629265 w 629265"/>
                <a:gd name="connsiteY0" fmla="*/ 0 h 324465"/>
                <a:gd name="connsiteX1" fmla="*/ 285136 w 629265"/>
                <a:gd name="connsiteY1" fmla="*/ 117987 h 324465"/>
                <a:gd name="connsiteX2" fmla="*/ 0 w 629265"/>
                <a:gd name="connsiteY2" fmla="*/ 324465 h 3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265" h="324465">
                  <a:moveTo>
                    <a:pt x="629265" y="0"/>
                  </a:moveTo>
                  <a:cubicBezTo>
                    <a:pt x="509639" y="31955"/>
                    <a:pt x="390013" y="63910"/>
                    <a:pt x="285136" y="117987"/>
                  </a:cubicBezTo>
                  <a:cubicBezTo>
                    <a:pt x="180258" y="172065"/>
                    <a:pt x="90129" y="248265"/>
                    <a:pt x="0" y="324465"/>
                  </a:cubicBezTo>
                </a:path>
              </a:pathLst>
            </a:custGeom>
            <a:noFill/>
            <a:ln w="76200">
              <a:solidFill>
                <a:srgbClr val="CC66FF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F1EFF4D-ED37-4979-B926-79C0CC7418F0}"/>
                </a:ext>
              </a:extLst>
            </p:cNvPr>
            <p:cNvSpPr txBox="1"/>
            <p:nvPr/>
          </p:nvSpPr>
          <p:spPr>
            <a:xfrm>
              <a:off x="4682057" y="1429517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7030A0"/>
                  </a:solidFill>
                </a:rPr>
                <a:t>+</a:t>
              </a:r>
              <a:endParaRPr lang="fi-FI" sz="4000" b="1" dirty="0">
                <a:solidFill>
                  <a:srgbClr val="7030A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3A5C18A-49DC-48A7-9E21-778EFA6B5EE1}"/>
                </a:ext>
              </a:extLst>
            </p:cNvPr>
            <p:cNvSpPr txBox="1"/>
            <p:nvPr/>
          </p:nvSpPr>
          <p:spPr>
            <a:xfrm>
              <a:off x="5884632" y="1343111"/>
              <a:ext cx="3738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rgbClr val="CC66FF"/>
                  </a:solidFill>
                </a:rPr>
                <a:t>-</a:t>
              </a:r>
              <a:endParaRPr lang="fi-FI" sz="4800" b="1" dirty="0">
                <a:solidFill>
                  <a:srgbClr val="CC66FF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8F44836-C341-4FF9-8783-8FB13D0BCFDC}"/>
              </a:ext>
            </a:extLst>
          </p:cNvPr>
          <p:cNvGrpSpPr/>
          <p:nvPr/>
        </p:nvGrpSpPr>
        <p:grpSpPr>
          <a:xfrm>
            <a:off x="1215801" y="1977812"/>
            <a:ext cx="1830267" cy="2557885"/>
            <a:chOff x="1215801" y="1977812"/>
            <a:chExt cx="1830267" cy="255788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FBCB8E-85F6-425E-ADE1-0B1672ECA334}"/>
                </a:ext>
              </a:extLst>
            </p:cNvPr>
            <p:cNvSpPr/>
            <p:nvPr/>
          </p:nvSpPr>
          <p:spPr>
            <a:xfrm>
              <a:off x="1701426" y="2426463"/>
              <a:ext cx="1344642" cy="2109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7575421-AF2F-412E-844F-628CAF8ED082}"/>
                </a:ext>
              </a:extLst>
            </p:cNvPr>
            <p:cNvSpPr txBox="1"/>
            <p:nvPr/>
          </p:nvSpPr>
          <p:spPr>
            <a:xfrm>
              <a:off x="1928576" y="1977812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anose="020B0609020204030204" pitchFamily="49" charset="0"/>
                </a:rPr>
                <a:t>width</a:t>
              </a:r>
              <a:endParaRPr lang="fi-FI" sz="2400" b="1" dirty="0">
                <a:latin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65C48F-191D-4850-99BF-5F03C5A0A056}"/>
                </a:ext>
              </a:extLst>
            </p:cNvPr>
            <p:cNvSpPr txBox="1"/>
            <p:nvPr/>
          </p:nvSpPr>
          <p:spPr>
            <a:xfrm rot="16200000">
              <a:off x="844546" y="3247287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anose="020B0609020204030204" pitchFamily="49" charset="0"/>
                </a:rPr>
                <a:t>height</a:t>
              </a:r>
              <a:endParaRPr lang="fi-FI" sz="2400" b="1" dirty="0">
                <a:latin typeface="Consolas" panose="020B0609020204030204" pitchFamily="49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844728-EFC1-4674-B07D-2760D8BC745D}"/>
                </a:ext>
              </a:extLst>
            </p:cNvPr>
            <p:cNvSpPr txBox="1"/>
            <p:nvPr/>
          </p:nvSpPr>
          <p:spPr>
            <a:xfrm>
              <a:off x="2239818" y="3466436"/>
              <a:ext cx="5212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Consolas" panose="020B0609020204030204" pitchFamily="49" charset="0"/>
                </a:rPr>
                <a:t>x,y</a:t>
              </a:r>
              <a:endParaRPr lang="fi-FI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5C45AB9-DBA9-417B-BA29-26A083932A98}"/>
                </a:ext>
              </a:extLst>
            </p:cNvPr>
            <p:cNvSpPr/>
            <p:nvPr/>
          </p:nvSpPr>
          <p:spPr>
            <a:xfrm>
              <a:off x="2329730" y="3443915"/>
              <a:ext cx="115975" cy="1159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683D275-39CD-479E-B88B-BECB19669A22}"/>
              </a:ext>
            </a:extLst>
          </p:cNvPr>
          <p:cNvGrpSpPr/>
          <p:nvPr/>
        </p:nvGrpSpPr>
        <p:grpSpPr>
          <a:xfrm>
            <a:off x="5341467" y="463408"/>
            <a:ext cx="1316850" cy="6029467"/>
            <a:chOff x="8160209" y="463408"/>
            <a:chExt cx="1316850" cy="6029467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2D5824E6-AC90-4878-B164-934CE7FBA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0209" y="463408"/>
              <a:ext cx="1316850" cy="6029467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D37235D-64E5-4E96-AD0E-6421D09265EE}"/>
                </a:ext>
              </a:extLst>
            </p:cNvPr>
            <p:cNvSpPr/>
            <p:nvPr/>
          </p:nvSpPr>
          <p:spPr>
            <a:xfrm rot="19237309">
              <a:off x="8216844" y="3203045"/>
              <a:ext cx="354495" cy="5560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9568A0C-D946-49A2-96A5-040AD49B02DD}"/>
              </a:ext>
            </a:extLst>
          </p:cNvPr>
          <p:cNvGrpSpPr/>
          <p:nvPr/>
        </p:nvGrpSpPr>
        <p:grpSpPr>
          <a:xfrm>
            <a:off x="5040970" y="2853709"/>
            <a:ext cx="1061201" cy="1230953"/>
            <a:chOff x="5040970" y="2853709"/>
            <a:chExt cx="1061201" cy="1230953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27E9C73-F1FF-487B-A029-E80FF0A0EB59}"/>
                </a:ext>
              </a:extLst>
            </p:cNvPr>
            <p:cNvSpPr txBox="1"/>
            <p:nvPr/>
          </p:nvSpPr>
          <p:spPr>
            <a:xfrm>
              <a:off x="5406726" y="285370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</a:t>
              </a:r>
              <a:endParaRPr lang="fi-FI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0FF696A-9D26-402E-B485-7B0D05E96BF4}"/>
                </a:ext>
              </a:extLst>
            </p:cNvPr>
            <p:cNvSpPr txBox="1"/>
            <p:nvPr/>
          </p:nvSpPr>
          <p:spPr>
            <a:xfrm>
              <a:off x="5040970" y="315857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</a:t>
              </a:r>
              <a:endParaRPr lang="fi-FI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CFA962E-E98D-4CDB-8EE7-952A6196FB34}"/>
                </a:ext>
              </a:extLst>
            </p:cNvPr>
            <p:cNvSpPr txBox="1"/>
            <p:nvPr/>
          </p:nvSpPr>
          <p:spPr>
            <a:xfrm>
              <a:off x="5429315" y="371533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</a:t>
              </a:r>
              <a:endParaRPr lang="fi-FI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C841DF0-C805-490B-8025-0D3A36171A28}"/>
                </a:ext>
              </a:extLst>
            </p:cNvPr>
            <p:cNvSpPr txBox="1"/>
            <p:nvPr/>
          </p:nvSpPr>
          <p:spPr>
            <a:xfrm>
              <a:off x="5810103" y="341139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</a:t>
              </a:r>
              <a:endParaRPr lang="fi-FI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EDF53B1-CF98-43C9-8050-7E69F59A88EE}"/>
              </a:ext>
            </a:extLst>
          </p:cNvPr>
          <p:cNvGrpSpPr/>
          <p:nvPr/>
        </p:nvGrpSpPr>
        <p:grpSpPr>
          <a:xfrm>
            <a:off x="3000290" y="2071094"/>
            <a:ext cx="409551" cy="523220"/>
            <a:chOff x="3000290" y="2071094"/>
            <a:chExt cx="409551" cy="523220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1FDF6B4-9766-4ADF-9920-85670CEFF562}"/>
                </a:ext>
              </a:extLst>
            </p:cNvPr>
            <p:cNvSpPr txBox="1"/>
            <p:nvPr/>
          </p:nvSpPr>
          <p:spPr>
            <a:xfrm>
              <a:off x="3058463" y="2071094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?</a:t>
              </a:r>
              <a:endParaRPr lang="fi-FI" sz="280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1B57F3D-12F4-4690-8041-A590DE018EF9}"/>
                </a:ext>
              </a:extLst>
            </p:cNvPr>
            <p:cNvSpPr/>
            <p:nvPr/>
          </p:nvSpPr>
          <p:spPr>
            <a:xfrm>
              <a:off x="3000290" y="2369495"/>
              <a:ext cx="115975" cy="1159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B8C12D5-4CB7-40EF-9821-00800B0E3906}"/>
              </a:ext>
            </a:extLst>
          </p:cNvPr>
          <p:cNvGrpSpPr/>
          <p:nvPr/>
        </p:nvGrpSpPr>
        <p:grpSpPr>
          <a:xfrm>
            <a:off x="5362364" y="3215929"/>
            <a:ext cx="87297" cy="383556"/>
            <a:chOff x="5362364" y="3215929"/>
            <a:chExt cx="87297" cy="383556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A200A76-70D0-46BF-8FDB-761979D53588}"/>
                </a:ext>
              </a:extLst>
            </p:cNvPr>
            <p:cNvSpPr/>
            <p:nvPr/>
          </p:nvSpPr>
          <p:spPr>
            <a:xfrm>
              <a:off x="5362364" y="3215929"/>
              <a:ext cx="87297" cy="872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B8BD31F-877C-475C-AE71-A00AB5164E68}"/>
                </a:ext>
              </a:extLst>
            </p:cNvPr>
            <p:cNvSpPr/>
            <p:nvPr/>
          </p:nvSpPr>
          <p:spPr>
            <a:xfrm>
              <a:off x="5362364" y="3512188"/>
              <a:ext cx="87297" cy="872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</p:grpSp>
    </p:spTree>
    <p:extLst>
      <p:ext uri="{BB962C8B-B14F-4D97-AF65-F5344CB8AC3E}">
        <p14:creationId xmlns:p14="http://schemas.microsoft.com/office/powerpoint/2010/main" val="146414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B6E2E5-E8CD-493B-85B7-EDD3199B50E8}"/>
              </a:ext>
            </a:extLst>
          </p:cNvPr>
          <p:cNvGrpSpPr/>
          <p:nvPr/>
        </p:nvGrpSpPr>
        <p:grpSpPr>
          <a:xfrm>
            <a:off x="2021892" y="1934119"/>
            <a:ext cx="684498" cy="1569714"/>
            <a:chOff x="2021892" y="1934119"/>
            <a:chExt cx="684498" cy="1569714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4E405C9-2EDA-407A-AF7E-C1D69ECAFAEA}"/>
                </a:ext>
              </a:extLst>
            </p:cNvPr>
            <p:cNvSpPr/>
            <p:nvPr/>
          </p:nvSpPr>
          <p:spPr>
            <a:xfrm rot="16200000" flipV="1">
              <a:off x="1374628" y="2696116"/>
              <a:ext cx="1569714" cy="45719"/>
            </a:xfrm>
            <a:custGeom>
              <a:avLst/>
              <a:gdLst>
                <a:gd name="connsiteX0" fmla="*/ 662299 w 662299"/>
                <a:gd name="connsiteY0" fmla="*/ 0 h 0"/>
                <a:gd name="connsiteX1" fmla="*/ 0 w 662299"/>
                <a:gd name="connsiteY1" fmla="*/ 0 h 0"/>
                <a:gd name="connsiteX0" fmla="*/ 16522 w 16522"/>
                <a:gd name="connsiteY0" fmla="*/ -33657 h 0"/>
                <a:gd name="connsiteX1" fmla="*/ 0 w 16522"/>
                <a:gd name="connsiteY1" fmla="*/ 0 h 0"/>
                <a:gd name="connsiteX0" fmla="*/ 9949 w 9949"/>
                <a:gd name="connsiteY0" fmla="*/ 44879 h 0"/>
                <a:gd name="connsiteX1" fmla="*/ 0 w 9949"/>
                <a:gd name="connsiteY1" fmla="*/ 0 h 0"/>
                <a:gd name="connsiteX0" fmla="*/ 10000 w 10000"/>
                <a:gd name="connsiteY0" fmla="*/ -22437 h 0"/>
                <a:gd name="connsiteX1" fmla="*/ 0 w 10000"/>
                <a:gd name="connsiteY1" fmla="*/ 0 h 0"/>
                <a:gd name="connsiteX0" fmla="*/ 10000 w 10000"/>
                <a:gd name="connsiteY0" fmla="*/ 28052 h 0"/>
                <a:gd name="connsiteX1" fmla="*/ 0 w 10000"/>
                <a:gd name="connsiteY1" fmla="*/ 0 h 0"/>
                <a:gd name="connsiteX0" fmla="*/ 10000 w 10000"/>
                <a:gd name="connsiteY0" fmla="*/ -5608 h 0"/>
                <a:gd name="connsiteX1" fmla="*/ 0 w 100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>
                  <a:moveTo>
                    <a:pt x="10000" y="-5608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686EBE3-47C8-45F9-8836-0065C84BF8C5}"/>
                </a:ext>
              </a:extLst>
            </p:cNvPr>
            <p:cNvGrpSpPr/>
            <p:nvPr/>
          </p:nvGrpSpPr>
          <p:grpSpPr>
            <a:xfrm>
              <a:off x="2021892" y="2698983"/>
              <a:ext cx="684498" cy="560580"/>
              <a:chOff x="10622015" y="3259492"/>
              <a:chExt cx="625074" cy="593191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85618DA1-FCB1-48A3-B52B-A0786FE9A978}"/>
                  </a:ext>
                </a:extLst>
              </p:cNvPr>
              <p:cNvSpPr/>
              <p:nvPr/>
            </p:nvSpPr>
            <p:spPr>
              <a:xfrm rot="19872667">
                <a:off x="10622015" y="3259492"/>
                <a:ext cx="563949" cy="593191"/>
              </a:xfrm>
              <a:prstGeom prst="arc">
                <a:avLst>
                  <a:gd name="adj1" fmla="val 16200000"/>
                  <a:gd name="adj2" fmla="val 1469909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1488018-8606-4CB3-886E-A5BB97102748}"/>
                  </a:ext>
                </a:extLst>
              </p:cNvPr>
              <p:cNvSpPr txBox="1"/>
              <p:nvPr/>
            </p:nvSpPr>
            <p:spPr>
              <a:xfrm>
                <a:off x="10690537" y="3293901"/>
                <a:ext cx="556552" cy="293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Consolas" panose="020B0609020204030204" pitchFamily="49" charset="0"/>
                  </a:rPr>
                  <a:t>angle</a:t>
                </a:r>
                <a:endParaRPr lang="fi-FI" sz="1400" dirty="0">
                  <a:solidFill>
                    <a:srgbClr val="CCCCFF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9DFDB8-F63C-4D31-866A-62F64F05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</a:t>
            </a:r>
            <a:endParaRPr lang="fi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D8F44D-482F-4B27-8D4E-6E4D98109F29}"/>
              </a:ext>
            </a:extLst>
          </p:cNvPr>
          <p:cNvGrpSpPr/>
          <p:nvPr/>
        </p:nvGrpSpPr>
        <p:grpSpPr>
          <a:xfrm>
            <a:off x="1215801" y="1977812"/>
            <a:ext cx="1830267" cy="2557885"/>
            <a:chOff x="1215801" y="1977812"/>
            <a:chExt cx="1830267" cy="2557885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A933A15-68C5-4FA3-B488-CC817E038817}"/>
                </a:ext>
              </a:extLst>
            </p:cNvPr>
            <p:cNvGrpSpPr/>
            <p:nvPr/>
          </p:nvGrpSpPr>
          <p:grpSpPr>
            <a:xfrm>
              <a:off x="1628044" y="3471616"/>
              <a:ext cx="502684" cy="948608"/>
              <a:chOff x="10686877" y="2771378"/>
              <a:chExt cx="502684" cy="948608"/>
            </a:xfrm>
          </p:grpSpPr>
          <p:sp>
            <p:nvSpPr>
              <p:cNvPr id="85" name="Arc 84">
                <a:extLst>
                  <a:ext uri="{FF2B5EF4-FFF2-40B4-BE49-F238E27FC236}">
                    <a16:creationId xmlns:a16="http://schemas.microsoft.com/office/drawing/2014/main" id="{C430C0B2-0123-48A4-933A-13C318036530}"/>
                  </a:ext>
                </a:extLst>
              </p:cNvPr>
              <p:cNvSpPr/>
              <p:nvPr/>
            </p:nvSpPr>
            <p:spPr>
              <a:xfrm rot="19872667">
                <a:off x="10686877" y="3286655"/>
                <a:ext cx="363776" cy="433331"/>
              </a:xfrm>
              <a:prstGeom prst="arc">
                <a:avLst/>
              </a:prstGeom>
              <a:ln w="28575">
                <a:solidFill>
                  <a:srgbClr val="CC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8293D9B-D0D2-4B79-B493-595B28028FD5}"/>
                  </a:ext>
                </a:extLst>
              </p:cNvPr>
              <p:cNvSpPr txBox="1"/>
              <p:nvPr/>
            </p:nvSpPr>
            <p:spPr>
              <a:xfrm>
                <a:off x="10743605" y="2771378"/>
                <a:ext cx="4459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600" dirty="0">
                    <a:solidFill>
                      <a:srgbClr val="CCCCFF"/>
                    </a:solidFill>
                  </a:rPr>
                  <a:t>α</a:t>
                </a:r>
                <a:endParaRPr lang="fi-FI" sz="3600" dirty="0">
                  <a:solidFill>
                    <a:srgbClr val="CCCCFF"/>
                  </a:solidFill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8486969-DA0D-4A16-8493-4E5678DF0190}"/>
                </a:ext>
              </a:extLst>
            </p:cNvPr>
            <p:cNvGrpSpPr/>
            <p:nvPr/>
          </p:nvGrpSpPr>
          <p:grpSpPr>
            <a:xfrm>
              <a:off x="2312080" y="2419367"/>
              <a:ext cx="502684" cy="1097945"/>
              <a:chOff x="2312080" y="2419367"/>
              <a:chExt cx="502684" cy="109794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82B83AF-0FF5-4740-A095-120EBB846189}"/>
                  </a:ext>
                </a:extLst>
              </p:cNvPr>
              <p:cNvGrpSpPr/>
              <p:nvPr/>
            </p:nvGrpSpPr>
            <p:grpSpPr>
              <a:xfrm>
                <a:off x="2312080" y="2419367"/>
                <a:ext cx="502684" cy="951011"/>
                <a:chOff x="10686877" y="2768975"/>
                <a:chExt cx="502684" cy="951011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1293F40-77B5-4805-9D70-84C51FC36002}"/>
                    </a:ext>
                  </a:extLst>
                </p:cNvPr>
                <p:cNvSpPr txBox="1"/>
                <p:nvPr/>
              </p:nvSpPr>
              <p:spPr>
                <a:xfrm>
                  <a:off x="10743605" y="2768975"/>
                  <a:ext cx="44595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3600" dirty="0">
                      <a:solidFill>
                        <a:srgbClr val="7030A0"/>
                      </a:solidFill>
                    </a:rPr>
                    <a:t>α</a:t>
                  </a:r>
                  <a:endParaRPr lang="fi-FI" sz="360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1" name="Arc 30">
                  <a:extLst>
                    <a:ext uri="{FF2B5EF4-FFF2-40B4-BE49-F238E27FC236}">
                      <a16:creationId xmlns:a16="http://schemas.microsoft.com/office/drawing/2014/main" id="{23B8CBF9-54DB-4245-9890-007E568E11C3}"/>
                    </a:ext>
                  </a:extLst>
                </p:cNvPr>
                <p:cNvSpPr/>
                <p:nvPr/>
              </p:nvSpPr>
              <p:spPr>
                <a:xfrm rot="19872667">
                  <a:off x="10686877" y="3286655"/>
                  <a:ext cx="363776" cy="433331"/>
                </a:xfrm>
                <a:prstGeom prst="arc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i-FI"/>
                </a:p>
              </p:txBody>
            </p:sp>
          </p:grp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7799BD-4032-4BFD-A1E7-25217AE11181}"/>
                  </a:ext>
                </a:extLst>
              </p:cNvPr>
              <p:cNvSpPr/>
              <p:nvPr/>
            </p:nvSpPr>
            <p:spPr>
              <a:xfrm rot="16200000">
                <a:off x="1843750" y="2972978"/>
                <a:ext cx="1088669" cy="0"/>
              </a:xfrm>
              <a:custGeom>
                <a:avLst/>
                <a:gdLst>
                  <a:gd name="connsiteX0" fmla="*/ 662299 w 662299"/>
                  <a:gd name="connsiteY0" fmla="*/ 0 h 0"/>
                  <a:gd name="connsiteX1" fmla="*/ 0 w 662299"/>
                  <a:gd name="connsiteY1" fmla="*/ 0 h 0"/>
                  <a:gd name="connsiteX0" fmla="*/ 16522 w 16522"/>
                  <a:gd name="connsiteY0" fmla="*/ -33657 h 0"/>
                  <a:gd name="connsiteX1" fmla="*/ 0 w 16522"/>
                  <a:gd name="connsiteY1" fmla="*/ 0 h 0"/>
                  <a:gd name="connsiteX0" fmla="*/ 9949 w 9949"/>
                  <a:gd name="connsiteY0" fmla="*/ 44879 h 0"/>
                  <a:gd name="connsiteX1" fmla="*/ 0 w 9949"/>
                  <a:gd name="connsiteY1" fmla="*/ 0 h 0"/>
                  <a:gd name="connsiteX0" fmla="*/ 10000 w 10000"/>
                  <a:gd name="connsiteY0" fmla="*/ -22437 h 0"/>
                  <a:gd name="connsiteX1" fmla="*/ 0 w 10000"/>
                  <a:gd name="connsiteY1" fmla="*/ 0 h 0"/>
                  <a:gd name="connsiteX0" fmla="*/ 10000 w 10000"/>
                  <a:gd name="connsiteY0" fmla="*/ 28052 h 0"/>
                  <a:gd name="connsiteX1" fmla="*/ 0 w 10000"/>
                  <a:gd name="connsiteY1" fmla="*/ 0 h 0"/>
                  <a:gd name="connsiteX0" fmla="*/ 10000 w 10000"/>
                  <a:gd name="connsiteY0" fmla="*/ -5608 h 0"/>
                  <a:gd name="connsiteX1" fmla="*/ 0 w 100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>
                    <a:moveTo>
                      <a:pt x="10000" y="-5608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FBCB8E-85F6-425E-ADE1-0B1672ECA334}"/>
                </a:ext>
              </a:extLst>
            </p:cNvPr>
            <p:cNvSpPr/>
            <p:nvPr/>
          </p:nvSpPr>
          <p:spPr>
            <a:xfrm>
              <a:off x="1701426" y="2426463"/>
              <a:ext cx="1344642" cy="2109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B197ED2-456B-4182-B42C-764FCDDCA2E3}"/>
                </a:ext>
              </a:extLst>
            </p:cNvPr>
            <p:cNvGrpSpPr/>
            <p:nvPr/>
          </p:nvGrpSpPr>
          <p:grpSpPr>
            <a:xfrm>
              <a:off x="1710533" y="2427483"/>
              <a:ext cx="1333695" cy="2104148"/>
              <a:chOff x="1710533" y="2427483"/>
              <a:chExt cx="1333695" cy="2104148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E29DF22-BADD-44FC-B866-9B3B13FE4430}"/>
                  </a:ext>
                </a:extLst>
              </p:cNvPr>
              <p:cNvSpPr/>
              <p:nvPr/>
            </p:nvSpPr>
            <p:spPr>
              <a:xfrm>
                <a:off x="1710533" y="3512324"/>
                <a:ext cx="661126" cy="1019307"/>
              </a:xfrm>
              <a:custGeom>
                <a:avLst/>
                <a:gdLst>
                  <a:gd name="connsiteX0" fmla="*/ 170916 w 170916"/>
                  <a:gd name="connsiteY0" fmla="*/ 0 h 277738"/>
                  <a:gd name="connsiteX1" fmla="*/ 0 w 170916"/>
                  <a:gd name="connsiteY1" fmla="*/ 277738 h 277738"/>
                  <a:gd name="connsiteX0" fmla="*/ 174296 w 174296"/>
                  <a:gd name="connsiteY0" fmla="*/ 0 h 268726"/>
                  <a:gd name="connsiteX1" fmla="*/ 0 w 174296"/>
                  <a:gd name="connsiteY1" fmla="*/ 268726 h 268726"/>
                  <a:gd name="connsiteX0" fmla="*/ 174296 w 174296"/>
                  <a:gd name="connsiteY0" fmla="*/ 0 h 268726"/>
                  <a:gd name="connsiteX1" fmla="*/ 0 w 174296"/>
                  <a:gd name="connsiteY1" fmla="*/ 268726 h 268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4296" h="268726">
                    <a:moveTo>
                      <a:pt x="174296" y="0"/>
                    </a:moveTo>
                    <a:lnTo>
                      <a:pt x="0" y="268726"/>
                    </a:ln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8B99655-E0A5-48D9-97A0-8F9E769398A0}"/>
                  </a:ext>
                </a:extLst>
              </p:cNvPr>
              <p:cNvSpPr/>
              <p:nvPr/>
            </p:nvSpPr>
            <p:spPr>
              <a:xfrm>
                <a:off x="2329730" y="3443915"/>
                <a:ext cx="115975" cy="11597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5D8DE42-F206-4704-B660-9E857FC76245}"/>
                  </a:ext>
                </a:extLst>
              </p:cNvPr>
              <p:cNvSpPr/>
              <p:nvPr/>
            </p:nvSpPr>
            <p:spPr>
              <a:xfrm>
                <a:off x="2395923" y="2427483"/>
                <a:ext cx="648305" cy="1053490"/>
              </a:xfrm>
              <a:custGeom>
                <a:avLst/>
                <a:gdLst>
                  <a:gd name="connsiteX0" fmla="*/ 170916 w 170916"/>
                  <a:gd name="connsiteY0" fmla="*/ 0 h 277738"/>
                  <a:gd name="connsiteX1" fmla="*/ 0 w 170916"/>
                  <a:gd name="connsiteY1" fmla="*/ 277738 h 277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916" h="277738">
                    <a:moveTo>
                      <a:pt x="170916" y="0"/>
                    </a:moveTo>
                    <a:lnTo>
                      <a:pt x="0" y="27773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3986BC-3804-4FB0-8E5B-615AC03ACA42}"/>
                  </a:ext>
                </a:extLst>
              </p:cNvPr>
              <p:cNvSpPr txBox="1"/>
              <p:nvPr/>
            </p:nvSpPr>
            <p:spPr>
              <a:xfrm rot="18070677">
                <a:off x="2442715" y="2880083"/>
                <a:ext cx="694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nsolas" panose="020B0609020204030204" pitchFamily="49" charset="0"/>
                  </a:rPr>
                  <a:t>rad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7575421-AF2F-412E-844F-628CAF8ED082}"/>
                </a:ext>
              </a:extLst>
            </p:cNvPr>
            <p:cNvSpPr txBox="1"/>
            <p:nvPr/>
          </p:nvSpPr>
          <p:spPr>
            <a:xfrm>
              <a:off x="1928576" y="1977812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anose="020B0609020204030204" pitchFamily="49" charset="0"/>
                </a:rPr>
                <a:t>width</a:t>
              </a:r>
              <a:endParaRPr lang="fi-FI" sz="2400" b="1" dirty="0">
                <a:latin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65C48F-191D-4850-99BF-5F03C5A0A056}"/>
                </a:ext>
              </a:extLst>
            </p:cNvPr>
            <p:cNvSpPr txBox="1"/>
            <p:nvPr/>
          </p:nvSpPr>
          <p:spPr>
            <a:xfrm rot="16200000">
              <a:off x="844546" y="3247287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anose="020B0609020204030204" pitchFamily="49" charset="0"/>
                </a:rPr>
                <a:t>height</a:t>
              </a:r>
              <a:endParaRPr lang="fi-FI" sz="2400" b="1" dirty="0">
                <a:latin typeface="Consolas" panose="020B0609020204030204" pitchFamily="49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844728-EFC1-4674-B07D-2760D8BC745D}"/>
                </a:ext>
              </a:extLst>
            </p:cNvPr>
            <p:cNvSpPr txBox="1"/>
            <p:nvPr/>
          </p:nvSpPr>
          <p:spPr>
            <a:xfrm>
              <a:off x="2239818" y="3466436"/>
              <a:ext cx="5212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Consolas" panose="020B0609020204030204" pitchFamily="49" charset="0"/>
                </a:rPr>
                <a:t>x,y</a:t>
              </a:r>
              <a:endParaRPr lang="fi-FI" sz="16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54431F4-AF5B-475F-8B48-E939C5BA9EEE}"/>
              </a:ext>
            </a:extLst>
          </p:cNvPr>
          <p:cNvGrpSpPr/>
          <p:nvPr/>
        </p:nvGrpSpPr>
        <p:grpSpPr>
          <a:xfrm>
            <a:off x="3216834" y="702481"/>
            <a:ext cx="4518281" cy="4555375"/>
            <a:chOff x="3216834" y="702481"/>
            <a:chExt cx="4518281" cy="4555375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75BE183-1BE0-42C3-9279-95AD217A82CB}"/>
                </a:ext>
              </a:extLst>
            </p:cNvPr>
            <p:cNvSpPr/>
            <p:nvPr/>
          </p:nvSpPr>
          <p:spPr>
            <a:xfrm rot="16200000">
              <a:off x="4225842" y="2092967"/>
              <a:ext cx="2725444" cy="27254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76E0D94-04FE-41DA-AC1A-4AEA4459A95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86397" y="3455689"/>
              <a:ext cx="360433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0B8F23F-B15B-47B9-805F-1B82725B2DA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786397" y="3455689"/>
              <a:ext cx="360433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5B9B855-86FA-434A-A96A-8FBF516CB576}"/>
                </a:ext>
              </a:extLst>
            </p:cNvPr>
            <p:cNvSpPr txBox="1"/>
            <p:nvPr/>
          </p:nvSpPr>
          <p:spPr>
            <a:xfrm>
              <a:off x="4785682" y="2752863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Cos(</a:t>
              </a:r>
              <a:r>
                <a:rPr lang="el-GR" dirty="0">
                  <a:solidFill>
                    <a:srgbClr val="FF0000"/>
                  </a:solidFill>
                </a:rPr>
                <a:t>α</a:t>
              </a:r>
              <a:r>
                <a:rPr lang="en-US" dirty="0">
                  <a:solidFill>
                    <a:srgbClr val="FF0000"/>
                  </a:solidFill>
                </a:rPr>
                <a:t>)</a:t>
              </a:r>
              <a:endParaRPr lang="fi-FI" dirty="0">
                <a:solidFill>
                  <a:srgbClr val="FF0000"/>
                </a:solidFill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222A566-9E73-40A4-AE76-EA5BF05E53D3}"/>
                </a:ext>
              </a:extLst>
            </p:cNvPr>
            <p:cNvGrpSpPr/>
            <p:nvPr/>
          </p:nvGrpSpPr>
          <p:grpSpPr>
            <a:xfrm flipH="1">
              <a:off x="5518931" y="2407177"/>
              <a:ext cx="955088" cy="1472765"/>
              <a:chOff x="4713788" y="2407177"/>
              <a:chExt cx="955088" cy="1472765"/>
            </a:xfrm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41BA7084-FDA3-4588-A717-D3C97C7B7100}"/>
                  </a:ext>
                </a:extLst>
              </p:cNvPr>
              <p:cNvSpPr/>
              <p:nvPr/>
            </p:nvSpPr>
            <p:spPr>
              <a:xfrm rot="16200000">
                <a:off x="5149652" y="1977409"/>
                <a:ext cx="0" cy="871728"/>
              </a:xfrm>
              <a:custGeom>
                <a:avLst/>
                <a:gdLst>
                  <a:gd name="connsiteX0" fmla="*/ 0 w 0"/>
                  <a:gd name="connsiteY0" fmla="*/ 0 h 871728"/>
                  <a:gd name="connsiteX1" fmla="*/ 0 w 0"/>
                  <a:gd name="connsiteY1" fmla="*/ 871728 h 871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871728">
                    <a:moveTo>
                      <a:pt x="0" y="0"/>
                    </a:moveTo>
                    <a:lnTo>
                      <a:pt x="0" y="871728"/>
                    </a:lnTo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9078887-5AAC-4BDF-A580-2C9F9F33B5EA}"/>
                  </a:ext>
                </a:extLst>
              </p:cNvPr>
              <p:cNvSpPr/>
              <p:nvPr/>
            </p:nvSpPr>
            <p:spPr>
              <a:xfrm rot="16200000">
                <a:off x="4189532" y="2931433"/>
                <a:ext cx="1048512" cy="0"/>
              </a:xfrm>
              <a:custGeom>
                <a:avLst/>
                <a:gdLst>
                  <a:gd name="connsiteX0" fmla="*/ 1048512 w 1048512"/>
                  <a:gd name="connsiteY0" fmla="*/ 0 h 0"/>
                  <a:gd name="connsiteX1" fmla="*/ 0 w 1048512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8512">
                    <a:moveTo>
                      <a:pt x="1048512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7D8AF93-C3C3-4850-A8DE-121EEF7F87BF}"/>
                  </a:ext>
                </a:extLst>
              </p:cNvPr>
              <p:cNvSpPr/>
              <p:nvPr/>
            </p:nvSpPr>
            <p:spPr>
              <a:xfrm rot="17411740">
                <a:off x="5381654" y="3041952"/>
                <a:ext cx="181203" cy="181203"/>
              </a:xfrm>
              <a:custGeom>
                <a:avLst/>
                <a:gdLst>
                  <a:gd name="connsiteX0" fmla="*/ 0 w 523875"/>
                  <a:gd name="connsiteY0" fmla="*/ 0 h 523875"/>
                  <a:gd name="connsiteX1" fmla="*/ 523875 w 523875"/>
                  <a:gd name="connsiteY1" fmla="*/ 523875 h 523875"/>
                  <a:gd name="connsiteX0" fmla="*/ 0 w 523875"/>
                  <a:gd name="connsiteY0" fmla="*/ 0 h 523875"/>
                  <a:gd name="connsiteX1" fmla="*/ 523875 w 523875"/>
                  <a:gd name="connsiteY1" fmla="*/ 523875 h 523875"/>
                  <a:gd name="connsiteX0" fmla="*/ 0 w 523875"/>
                  <a:gd name="connsiteY0" fmla="*/ 0 h 523875"/>
                  <a:gd name="connsiteX1" fmla="*/ 523875 w 523875"/>
                  <a:gd name="connsiteY1" fmla="*/ 5238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3875" h="523875">
                    <a:moveTo>
                      <a:pt x="0" y="0"/>
                    </a:moveTo>
                    <a:cubicBezTo>
                      <a:pt x="260350" y="12700"/>
                      <a:pt x="501650" y="263525"/>
                      <a:pt x="523875" y="523875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F4D74F7-18B5-44B8-B64F-85513BDD3446}"/>
                  </a:ext>
                </a:extLst>
              </p:cNvPr>
              <p:cNvSpPr txBox="1"/>
              <p:nvPr/>
            </p:nvSpPr>
            <p:spPr>
              <a:xfrm>
                <a:off x="5163430" y="2517393"/>
                <a:ext cx="4459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600" dirty="0">
                    <a:solidFill>
                      <a:srgbClr val="7030A0"/>
                    </a:solidFill>
                  </a:rPr>
                  <a:t>α</a:t>
                </a:r>
                <a:endParaRPr lang="fi-FI" sz="36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913114F-34F3-4A37-8C28-F8096DD13918}"/>
                  </a:ext>
                </a:extLst>
              </p:cNvPr>
              <p:cNvSpPr/>
              <p:nvPr/>
            </p:nvSpPr>
            <p:spPr>
              <a:xfrm rot="16200000">
                <a:off x="4634478" y="2501726"/>
                <a:ext cx="1028702" cy="863984"/>
              </a:xfrm>
              <a:custGeom>
                <a:avLst/>
                <a:gdLst>
                  <a:gd name="connsiteX0" fmla="*/ 0 w 1036320"/>
                  <a:gd name="connsiteY0" fmla="*/ 871728 h 871728"/>
                  <a:gd name="connsiteX1" fmla="*/ 1036320 w 1036320"/>
                  <a:gd name="connsiteY1" fmla="*/ 0 h 871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6320" h="871728">
                    <a:moveTo>
                      <a:pt x="0" y="871728"/>
                    </a:moveTo>
                    <a:lnTo>
                      <a:pt x="1036320" y="0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03" name="Left Brace 102">
                <a:extLst>
                  <a:ext uri="{FF2B5EF4-FFF2-40B4-BE49-F238E27FC236}">
                    <a16:creationId xmlns:a16="http://schemas.microsoft.com/office/drawing/2014/main" id="{833C2763-9A06-4C60-9A84-F5070F191470}"/>
                  </a:ext>
                </a:extLst>
              </p:cNvPr>
              <p:cNvSpPr/>
              <p:nvPr/>
            </p:nvSpPr>
            <p:spPr>
              <a:xfrm rot="16200000">
                <a:off x="5122452" y="3105833"/>
                <a:ext cx="45719" cy="822960"/>
              </a:xfrm>
              <a:prstGeom prst="leftBrace">
                <a:avLst/>
              </a:prstGeom>
              <a:ln w="19050" cap="rnd">
                <a:solidFill>
                  <a:srgbClr val="0000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CF063E2-75EF-4F40-BC7C-3D7C353FF196}"/>
                  </a:ext>
                </a:extLst>
              </p:cNvPr>
              <p:cNvSpPr txBox="1"/>
              <p:nvPr/>
            </p:nvSpPr>
            <p:spPr>
              <a:xfrm>
                <a:off x="4759313" y="3510610"/>
                <a:ext cx="737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Sin(</a:t>
                </a:r>
                <a:r>
                  <a:rPr lang="el-GR" dirty="0">
                    <a:solidFill>
                      <a:srgbClr val="0000FF"/>
                    </a:solidFill>
                  </a:rPr>
                  <a:t>α</a:t>
                </a:r>
                <a:r>
                  <a:rPr lang="en-US" dirty="0">
                    <a:solidFill>
                      <a:srgbClr val="0000FF"/>
                    </a:solidFill>
                  </a:rPr>
                  <a:t>)</a:t>
                </a:r>
                <a:endParaRPr lang="fi-FI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5" name="Left Brace 104">
                <a:extLst>
                  <a:ext uri="{FF2B5EF4-FFF2-40B4-BE49-F238E27FC236}">
                    <a16:creationId xmlns:a16="http://schemas.microsoft.com/office/drawing/2014/main" id="{D9F301C5-16BE-4C33-B2AF-5BF35C4B5C71}"/>
                  </a:ext>
                </a:extLst>
              </p:cNvPr>
              <p:cNvSpPr/>
              <p:nvPr/>
            </p:nvSpPr>
            <p:spPr>
              <a:xfrm rot="10800000">
                <a:off x="5619071" y="2434609"/>
                <a:ext cx="49805" cy="987123"/>
              </a:xfrm>
              <a:prstGeom prst="leftBrace">
                <a:avLst/>
              </a:prstGeom>
              <a:ln w="19050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9B09FCE-82B7-46DC-96B1-6BC7AE99A905}"/>
                </a:ext>
              </a:extLst>
            </p:cNvPr>
            <p:cNvSpPr txBox="1"/>
            <p:nvPr/>
          </p:nvSpPr>
          <p:spPr>
            <a:xfrm>
              <a:off x="3216834" y="702481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i-FI" sz="3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502B5E3-839E-425A-A402-F94DD96CC398}"/>
                </a:ext>
              </a:extLst>
            </p:cNvPr>
            <p:cNvSpPr txBox="1"/>
            <p:nvPr/>
          </p:nvSpPr>
          <p:spPr>
            <a:xfrm>
              <a:off x="5287485" y="165809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7030A0"/>
                  </a:solidFill>
                </a:rPr>
                <a:t>0</a:t>
              </a:r>
              <a:endParaRPr lang="fi-FI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F48C27-241F-47CC-9650-60584206D394}"/>
                </a:ext>
              </a:extLst>
            </p:cNvPr>
            <p:cNvSpPr txBox="1"/>
            <p:nvPr/>
          </p:nvSpPr>
          <p:spPr>
            <a:xfrm>
              <a:off x="3640506" y="3392635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b="1" dirty="0">
                  <a:solidFill>
                    <a:srgbClr val="7030A0"/>
                  </a:solidFill>
                </a:rPr>
                <a:t>π</a:t>
              </a:r>
              <a:r>
                <a:rPr lang="en-US" sz="2400" b="1" dirty="0">
                  <a:solidFill>
                    <a:srgbClr val="7030A0"/>
                  </a:solidFill>
                </a:rPr>
                <a:t>/2</a:t>
              </a:r>
              <a:endParaRPr lang="fi-FI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36EC8F4-963A-42A3-AE06-AD4093DDD3B8}"/>
                </a:ext>
              </a:extLst>
            </p:cNvPr>
            <p:cNvSpPr txBox="1"/>
            <p:nvPr/>
          </p:nvSpPr>
          <p:spPr>
            <a:xfrm>
              <a:off x="5578002" y="476149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b="1" dirty="0">
                  <a:solidFill>
                    <a:srgbClr val="7030A0"/>
                  </a:solidFill>
                </a:rPr>
                <a:t>π</a:t>
              </a:r>
              <a:endParaRPr lang="fi-FI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C08955A-535B-42EF-BA47-8016703C5EE4}"/>
                </a:ext>
              </a:extLst>
            </p:cNvPr>
            <p:cNvSpPr txBox="1"/>
            <p:nvPr/>
          </p:nvSpPr>
          <p:spPr>
            <a:xfrm>
              <a:off x="6928484" y="3030838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7030A0"/>
                  </a:solidFill>
                </a:rPr>
                <a:t>3</a:t>
              </a:r>
              <a:r>
                <a:rPr lang="el-GR" sz="2400" b="1" dirty="0">
                  <a:solidFill>
                    <a:srgbClr val="7030A0"/>
                  </a:solidFill>
                </a:rPr>
                <a:t>π</a:t>
              </a:r>
              <a:r>
                <a:rPr lang="en-US" sz="2400" b="1" dirty="0">
                  <a:solidFill>
                    <a:srgbClr val="7030A0"/>
                  </a:solidFill>
                </a:rPr>
                <a:t>/2</a:t>
              </a:r>
              <a:endParaRPr lang="fi-FI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52FDBF5-8AD0-4780-B236-ABA61284B652}"/>
                </a:ext>
              </a:extLst>
            </p:cNvPr>
            <p:cNvSpPr/>
            <p:nvPr/>
          </p:nvSpPr>
          <p:spPr>
            <a:xfrm>
              <a:off x="4609697" y="1926499"/>
              <a:ext cx="629265" cy="324465"/>
            </a:xfrm>
            <a:custGeom>
              <a:avLst/>
              <a:gdLst>
                <a:gd name="connsiteX0" fmla="*/ 629265 w 629265"/>
                <a:gd name="connsiteY0" fmla="*/ 0 h 324465"/>
                <a:gd name="connsiteX1" fmla="*/ 285136 w 629265"/>
                <a:gd name="connsiteY1" fmla="*/ 117987 h 324465"/>
                <a:gd name="connsiteX2" fmla="*/ 0 w 629265"/>
                <a:gd name="connsiteY2" fmla="*/ 324465 h 3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265" h="324465">
                  <a:moveTo>
                    <a:pt x="629265" y="0"/>
                  </a:moveTo>
                  <a:cubicBezTo>
                    <a:pt x="509639" y="31955"/>
                    <a:pt x="390013" y="63910"/>
                    <a:pt x="285136" y="117987"/>
                  </a:cubicBezTo>
                  <a:cubicBezTo>
                    <a:pt x="180258" y="172065"/>
                    <a:pt x="90129" y="248265"/>
                    <a:pt x="0" y="324465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5744363-1AA9-4B06-B29C-F94BC2CCDB9A}"/>
                </a:ext>
              </a:extLst>
            </p:cNvPr>
            <p:cNvSpPr/>
            <p:nvPr/>
          </p:nvSpPr>
          <p:spPr>
            <a:xfrm rot="21272664" flipH="1">
              <a:off x="5771932" y="1866865"/>
              <a:ext cx="629265" cy="324465"/>
            </a:xfrm>
            <a:custGeom>
              <a:avLst/>
              <a:gdLst>
                <a:gd name="connsiteX0" fmla="*/ 629265 w 629265"/>
                <a:gd name="connsiteY0" fmla="*/ 0 h 324465"/>
                <a:gd name="connsiteX1" fmla="*/ 285136 w 629265"/>
                <a:gd name="connsiteY1" fmla="*/ 117987 h 324465"/>
                <a:gd name="connsiteX2" fmla="*/ 0 w 629265"/>
                <a:gd name="connsiteY2" fmla="*/ 324465 h 3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265" h="324465">
                  <a:moveTo>
                    <a:pt x="629265" y="0"/>
                  </a:moveTo>
                  <a:cubicBezTo>
                    <a:pt x="509639" y="31955"/>
                    <a:pt x="390013" y="63910"/>
                    <a:pt x="285136" y="117987"/>
                  </a:cubicBezTo>
                  <a:cubicBezTo>
                    <a:pt x="180258" y="172065"/>
                    <a:pt x="90129" y="248265"/>
                    <a:pt x="0" y="324465"/>
                  </a:cubicBezTo>
                </a:path>
              </a:pathLst>
            </a:custGeom>
            <a:noFill/>
            <a:ln w="76200">
              <a:solidFill>
                <a:srgbClr val="CC66FF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3B26555-77BA-4161-B38B-116D128A3CA7}"/>
                </a:ext>
              </a:extLst>
            </p:cNvPr>
            <p:cNvSpPr txBox="1"/>
            <p:nvPr/>
          </p:nvSpPr>
          <p:spPr>
            <a:xfrm>
              <a:off x="4682057" y="1429517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7030A0"/>
                  </a:solidFill>
                </a:rPr>
                <a:t>+</a:t>
              </a:r>
              <a:endParaRPr lang="fi-FI" sz="4000" b="1" dirty="0">
                <a:solidFill>
                  <a:srgbClr val="7030A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7507270-15A7-4C0B-8D95-6192D31513D7}"/>
                </a:ext>
              </a:extLst>
            </p:cNvPr>
            <p:cNvSpPr txBox="1"/>
            <p:nvPr/>
          </p:nvSpPr>
          <p:spPr>
            <a:xfrm>
              <a:off x="5884632" y="1343111"/>
              <a:ext cx="3738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rgbClr val="CC66FF"/>
                  </a:solidFill>
                </a:rPr>
                <a:t>-</a:t>
              </a:r>
              <a:endParaRPr lang="fi-FI" sz="4800" b="1" dirty="0">
                <a:solidFill>
                  <a:srgbClr val="CC66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411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400000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5BC2C0-F2C4-4316-BCB1-E17AB3DF96A8}"/>
              </a:ext>
            </a:extLst>
          </p:cNvPr>
          <p:cNvGrpSpPr/>
          <p:nvPr/>
        </p:nvGrpSpPr>
        <p:grpSpPr>
          <a:xfrm>
            <a:off x="5368413" y="2874194"/>
            <a:ext cx="5589639" cy="1032387"/>
            <a:chOff x="5368413" y="1828800"/>
            <a:chExt cx="5589639" cy="10323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A50BAE-BE4D-44CA-BB09-560F3ED56A45}"/>
                </a:ext>
              </a:extLst>
            </p:cNvPr>
            <p:cNvSpPr/>
            <p:nvPr/>
          </p:nvSpPr>
          <p:spPr>
            <a:xfrm>
              <a:off x="5368413" y="1828800"/>
              <a:ext cx="5589639" cy="10323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111506-9BFD-4349-9C5D-1C3080972C3B}"/>
                </a:ext>
              </a:extLst>
            </p:cNvPr>
            <p:cNvSpPr/>
            <p:nvPr/>
          </p:nvSpPr>
          <p:spPr>
            <a:xfrm>
              <a:off x="5468070" y="2276412"/>
              <a:ext cx="49095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>
                <a:tabLst>
                  <a:tab pos="4686300" algn="l"/>
                </a:tabLst>
              </a:pPr>
              <a:r>
                <a:rPr lang="en-US" sz="3200" dirty="0"/>
                <a:t>[0:00 </a:t>
              </a:r>
              <a:r>
                <a:rPr lang="en-US" sz="3200" dirty="0">
                  <a:sym typeface="Wingdings" panose="05000000000000000000" pitchFamily="2" charset="2"/>
                </a:rPr>
                <a:t> 4:35 </a:t>
              </a:r>
              <a:r>
                <a:rPr lang="en-US" sz="32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Important!</a:t>
              </a:r>
              <a:r>
                <a:rPr lang="en-US" sz="3200" dirty="0">
                  <a:sym typeface="Wingdings" panose="05000000000000000000" pitchFamily="2" charset="2"/>
                </a:rPr>
                <a:t>]</a:t>
              </a:r>
              <a:endParaRPr lang="en-US" sz="36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C9422D-771D-4C5E-A345-175C883A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 OF DAY 1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312B-32F6-424A-BF58-E2FEAAB86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Self-study material: </a:t>
            </a:r>
            <a:endParaRPr lang="en-US" sz="3200" dirty="0"/>
          </a:p>
          <a:p>
            <a:pPr lvl="1">
              <a:tabLst>
                <a:tab pos="4686300" algn="l"/>
              </a:tabLst>
            </a:pPr>
            <a:r>
              <a:rPr lang="en-US" sz="3200" dirty="0"/>
              <a:t>Fine-tuning 	</a:t>
            </a:r>
            <a:r>
              <a:rPr lang="en-US" sz="3200" dirty="0">
                <a:hlinkClick r:id="rId2"/>
              </a:rPr>
              <a:t>https://youtu.be/SL6PfDpSjao</a:t>
            </a:r>
            <a:endParaRPr lang="en-US" sz="3200" dirty="0"/>
          </a:p>
          <a:p>
            <a:pPr lvl="1">
              <a:tabLst>
                <a:tab pos="4686300" algn="l"/>
              </a:tabLst>
            </a:pPr>
            <a:r>
              <a:rPr lang="en-US" sz="3200" dirty="0"/>
              <a:t>Neural Networks	</a:t>
            </a:r>
            <a:r>
              <a:rPr lang="en-US" sz="3200" dirty="0">
                <a:hlinkClick r:id="rId3"/>
              </a:rPr>
              <a:t>https://youtu.be/Ve9TcAkpFgY</a:t>
            </a:r>
            <a:endParaRPr lang="en-US" sz="3200" dirty="0"/>
          </a:p>
          <a:p>
            <a:pPr lvl="1">
              <a:tabLst>
                <a:tab pos="4686300" algn="l"/>
              </a:tabLst>
            </a:pPr>
            <a:endParaRPr lang="en-US" sz="3200" dirty="0"/>
          </a:p>
          <a:p>
            <a:pPr lvl="1">
              <a:tabLst>
                <a:tab pos="4686300" algn="l"/>
              </a:tabLst>
            </a:pPr>
            <a:endParaRPr lang="en-US" sz="3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7F89A2-6FA7-412C-8CEC-171ED1F7536F}"/>
              </a:ext>
            </a:extLst>
          </p:cNvPr>
          <p:cNvGrpSpPr/>
          <p:nvPr/>
        </p:nvGrpSpPr>
        <p:grpSpPr>
          <a:xfrm>
            <a:off x="163650" y="2173441"/>
            <a:ext cx="4970917" cy="3852401"/>
            <a:chOff x="163650" y="2640474"/>
            <a:chExt cx="4970917" cy="38524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373E273-73C2-4A00-808F-9CA7D5AB0553}"/>
                </a:ext>
              </a:extLst>
            </p:cNvPr>
            <p:cNvGrpSpPr/>
            <p:nvPr/>
          </p:nvGrpSpPr>
          <p:grpSpPr>
            <a:xfrm>
              <a:off x="1556006" y="4768645"/>
              <a:ext cx="3578561" cy="1724230"/>
              <a:chOff x="4149593" y="4768645"/>
              <a:chExt cx="3578561" cy="172423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E5C22C9-5427-4FF7-8219-1A87BE749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35859" y="4801613"/>
                <a:ext cx="992295" cy="1620820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94867D-2A1F-45E5-89CA-1E97690F150F}"/>
                  </a:ext>
                </a:extLst>
              </p:cNvPr>
              <p:cNvSpPr/>
              <p:nvPr/>
            </p:nvSpPr>
            <p:spPr>
              <a:xfrm>
                <a:off x="4149593" y="4768645"/>
                <a:ext cx="1150375" cy="17242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5C334877-2E58-4B25-9D9C-B4DCF3281791}"/>
                  </a:ext>
                </a:extLst>
              </p:cNvPr>
              <p:cNvSpPr/>
              <p:nvPr/>
            </p:nvSpPr>
            <p:spPr>
              <a:xfrm>
                <a:off x="5545394" y="5358581"/>
                <a:ext cx="992295" cy="530942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  <p:sp>
          <p:nvSpPr>
            <p:cNvPr id="8" name="Arrow: Circular 7">
              <a:extLst>
                <a:ext uri="{FF2B5EF4-FFF2-40B4-BE49-F238E27FC236}">
                  <a16:creationId xmlns:a16="http://schemas.microsoft.com/office/drawing/2014/main" id="{4E2CBB38-D8C5-4389-B650-269E197FA3BA}"/>
                </a:ext>
              </a:extLst>
            </p:cNvPr>
            <p:cNvSpPr/>
            <p:nvPr/>
          </p:nvSpPr>
          <p:spPr>
            <a:xfrm rot="5400000" flipV="1">
              <a:off x="-308298" y="3112422"/>
              <a:ext cx="3274142" cy="2330245"/>
            </a:xfrm>
            <a:prstGeom prst="circularArrow">
              <a:avLst>
                <a:gd name="adj1" fmla="val 8057"/>
                <a:gd name="adj2" fmla="val 1142319"/>
                <a:gd name="adj3" fmla="val 20351567"/>
                <a:gd name="adj4" fmla="val 10800000"/>
                <a:gd name="adj5" fmla="val 2011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29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7650-EF26-4931-9B50-9EA551E4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DAY 2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9095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B31011F-714C-4063-AE01-9BB01C55A216}"/>
              </a:ext>
            </a:extLst>
          </p:cNvPr>
          <p:cNvGrpSpPr/>
          <p:nvPr/>
        </p:nvGrpSpPr>
        <p:grpSpPr>
          <a:xfrm>
            <a:off x="2568616" y="1547614"/>
            <a:ext cx="6948032" cy="4703902"/>
            <a:chOff x="2568616" y="1547614"/>
            <a:chExt cx="6948032" cy="47039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69C4DDD-D823-46C4-BE96-4884A1D658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6000"/>
                      </a14:imgEffect>
                    </a14:imgLayer>
                  </a14:imgProps>
                </a:ext>
              </a:extLst>
            </a:blip>
            <a:srcRect l="34000" t="13629" r="21400" b="17780"/>
            <a:stretch/>
          </p:blipFill>
          <p:spPr>
            <a:xfrm>
              <a:off x="2568616" y="1547614"/>
              <a:ext cx="5437632" cy="4703902"/>
            </a:xfrm>
            <a:prstGeom prst="rect">
              <a:avLst/>
            </a:prstGeom>
          </p:spPr>
        </p:pic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828812D4-9CC6-4A6D-890E-CEE9E8539ADB}"/>
                </a:ext>
              </a:extLst>
            </p:cNvPr>
            <p:cNvSpPr/>
            <p:nvPr/>
          </p:nvSpPr>
          <p:spPr>
            <a:xfrm>
              <a:off x="8006248" y="3954026"/>
              <a:ext cx="165232" cy="1969254"/>
            </a:xfrm>
            <a:prstGeom prst="rightBrac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2F9FD790-5DF5-4E43-86CA-B9AA3B0CCC03}"/>
                </a:ext>
              </a:extLst>
            </p:cNvPr>
            <p:cNvSpPr/>
            <p:nvPr/>
          </p:nvSpPr>
          <p:spPr>
            <a:xfrm>
              <a:off x="8006248" y="1796042"/>
              <a:ext cx="165232" cy="1969254"/>
            </a:xfrm>
            <a:prstGeom prst="rightBrac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CBDA4D-ABE5-4BB0-A3F7-4CD907DBB0D0}"/>
                </a:ext>
              </a:extLst>
            </p:cNvPr>
            <p:cNvSpPr txBox="1"/>
            <p:nvPr/>
          </p:nvSpPr>
          <p:spPr>
            <a:xfrm>
              <a:off x="8201864" y="4675631"/>
              <a:ext cx="1314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LEVEL 0</a:t>
              </a:r>
              <a:endParaRPr lang="fi-FI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F9748D-E8E5-4E0F-82C4-D4DA422AEAB5}"/>
                </a:ext>
              </a:extLst>
            </p:cNvPr>
            <p:cNvSpPr txBox="1"/>
            <p:nvPr/>
          </p:nvSpPr>
          <p:spPr>
            <a:xfrm>
              <a:off x="8201864" y="2517647"/>
              <a:ext cx="1314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LEVEL 1</a:t>
              </a:r>
              <a:endParaRPr lang="fi-FI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9DFDB8-F63C-4D31-866A-62F64F05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Neural Networks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E0BD9E-AFC7-476D-8FE1-F007E1E3CA8C}"/>
              </a:ext>
            </a:extLst>
          </p:cNvPr>
          <p:cNvSpPr/>
          <p:nvPr/>
        </p:nvSpPr>
        <p:spPr>
          <a:xfrm>
            <a:off x="7941056" y="1493520"/>
            <a:ext cx="2438400" cy="4517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CFE1A-8F89-4B03-977D-374ACA933B93}"/>
              </a:ext>
            </a:extLst>
          </p:cNvPr>
          <p:cNvSpPr/>
          <p:nvPr/>
        </p:nvSpPr>
        <p:spPr>
          <a:xfrm>
            <a:off x="2078437" y="1547615"/>
            <a:ext cx="7687355" cy="237414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91E7BB-7963-4DD5-88AB-4CBBA4D179FE}"/>
              </a:ext>
            </a:extLst>
          </p:cNvPr>
          <p:cNvSpPr txBox="1"/>
          <p:nvPr/>
        </p:nvSpPr>
        <p:spPr>
          <a:xfrm>
            <a:off x="1213243" y="3412468"/>
            <a:ext cx="1052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outputs:[  0       1       1       0       1 </a:t>
            </a:r>
            <a:r>
              <a:rPr lang="en-US" sz="1200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0  ]  &lt;&lt; Feed Forward Algorithm</a:t>
            </a:r>
            <a:endParaRPr lang="fi-FI" dirty="0">
              <a:solidFill>
                <a:srgbClr val="00FF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0B4138C-F447-4AC7-843D-D5CFB9C503B3}"/>
              </a:ext>
            </a:extLst>
          </p:cNvPr>
          <p:cNvGrpSpPr/>
          <p:nvPr/>
        </p:nvGrpSpPr>
        <p:grpSpPr>
          <a:xfrm>
            <a:off x="1464773" y="3740206"/>
            <a:ext cx="6749395" cy="2447496"/>
            <a:chOff x="1464773" y="3740206"/>
            <a:chExt cx="6749395" cy="244749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D74C814-1465-496C-AA96-944579549EC9}"/>
                </a:ext>
              </a:extLst>
            </p:cNvPr>
            <p:cNvSpPr/>
            <p:nvPr/>
          </p:nvSpPr>
          <p:spPr>
            <a:xfrm>
              <a:off x="1464773" y="3740206"/>
              <a:ext cx="6749395" cy="2447496"/>
            </a:xfrm>
            <a:prstGeom prst="rect">
              <a:avLst/>
            </a:prstGeom>
            <a:solidFill>
              <a:srgbClr val="000000">
                <a:alpha val="5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3462594-86AC-4233-9EBA-2BE4DAC5E6FB}"/>
                </a:ext>
              </a:extLst>
            </p:cNvPr>
            <p:cNvGrpSpPr/>
            <p:nvPr/>
          </p:nvGrpSpPr>
          <p:grpSpPr>
            <a:xfrm>
              <a:off x="1606390" y="3924324"/>
              <a:ext cx="5456973" cy="1869262"/>
              <a:chOff x="5151289" y="541456"/>
              <a:chExt cx="5456973" cy="1869262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B0CFB56-F7F3-4C7B-B543-F54CA9F555CE}"/>
                  </a:ext>
                </a:extLst>
              </p:cNvPr>
              <p:cNvSpPr txBox="1"/>
              <p:nvPr/>
            </p:nvSpPr>
            <p:spPr>
              <a:xfrm>
                <a:off x="6751116" y="933390"/>
                <a:ext cx="3857146" cy="147732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-1    0.5 -0.5  0.2  0    0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0    0.7  0    0.3  0.7  0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0.3  0.7 -0.3 -0.7 -0.2  0.2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0.4 -0.2  0.8 -1   -0.4  0.2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-0.1  0.7  0.6  0.9 -0.3  1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CD0E31B-35DF-4CEF-B07E-6ACB30D5A9A5}"/>
                  </a:ext>
                </a:extLst>
              </p:cNvPr>
              <p:cNvSpPr txBox="1"/>
              <p:nvPr/>
            </p:nvSpPr>
            <p:spPr>
              <a:xfrm>
                <a:off x="7786202" y="541456"/>
                <a:ext cx="1577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chemeClr val="bg1"/>
                    </a:solidFill>
                    <a:latin typeface="Consolas" panose="020B0609020204030204" pitchFamily="49" charset="0"/>
                  </a:rPr>
                  <a:t>outputCount</a:t>
                </a:r>
                <a:endParaRPr lang="en-US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4AC2367-1EC3-4A69-87BD-D729FF76A7E8}"/>
                  </a:ext>
                </a:extLst>
              </p:cNvPr>
              <p:cNvSpPr txBox="1"/>
              <p:nvPr/>
            </p:nvSpPr>
            <p:spPr>
              <a:xfrm rot="16200000">
                <a:off x="5840931" y="1486026"/>
                <a:ext cx="1451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chemeClr val="bg1"/>
                    </a:solidFill>
                    <a:latin typeface="Consolas" panose="020B0609020204030204" pitchFamily="49" charset="0"/>
                  </a:rPr>
                  <a:t>inputCount</a:t>
                </a:r>
                <a:endParaRPr lang="en-US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85A9B0-D928-41A6-ACA2-9EC34D6FDEF5}"/>
                  </a:ext>
                </a:extLst>
              </p:cNvPr>
              <p:cNvSpPr txBox="1"/>
              <p:nvPr/>
            </p:nvSpPr>
            <p:spPr>
              <a:xfrm>
                <a:off x="5151289" y="1414063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weights: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CE74AA1-D607-4CDE-842C-F438D5B0F776}"/>
              </a:ext>
            </a:extLst>
          </p:cNvPr>
          <p:cNvSpPr txBox="1"/>
          <p:nvPr/>
        </p:nvSpPr>
        <p:spPr>
          <a:xfrm>
            <a:off x="917862" y="582834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inputCount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=5</a:t>
            </a:r>
            <a:endParaRPr lang="fi-FI" dirty="0">
              <a:solidFill>
                <a:srgbClr val="00FF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88E9B6-390A-47E7-B083-4802FFF95E99}"/>
              </a:ext>
            </a:extLst>
          </p:cNvPr>
          <p:cNvSpPr txBox="1"/>
          <p:nvPr/>
        </p:nvSpPr>
        <p:spPr>
          <a:xfrm>
            <a:off x="791225" y="376401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outputCount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=6</a:t>
            </a:r>
            <a:endParaRPr lang="fi-FI" dirty="0">
              <a:solidFill>
                <a:srgbClr val="00FF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6DFED9-F0DE-4E3D-8438-7E500758E2FA}"/>
              </a:ext>
            </a:extLst>
          </p:cNvPr>
          <p:cNvGrpSpPr/>
          <p:nvPr/>
        </p:nvGrpSpPr>
        <p:grpSpPr>
          <a:xfrm>
            <a:off x="1338898" y="5310384"/>
            <a:ext cx="8485963" cy="1352517"/>
            <a:chOff x="1338898" y="5310384"/>
            <a:chExt cx="8485963" cy="13525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43C2B4-D52D-464D-9438-6543B2D03396}"/>
                </a:ext>
              </a:extLst>
            </p:cNvPr>
            <p:cNvSpPr txBox="1"/>
            <p:nvPr/>
          </p:nvSpPr>
          <p:spPr>
            <a:xfrm>
              <a:off x="1338898" y="6104371"/>
              <a:ext cx="6896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FF00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inputs:[ 0.8       0.7        0         0         0 ]</a:t>
              </a:r>
              <a:endParaRPr lang="fi-FI" dirty="0">
                <a:solidFill>
                  <a:srgbClr val="00FF00"/>
                </a:solidFill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A0D6C59-DF90-44AE-A9F7-98A4475FE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7018" y="5310384"/>
              <a:ext cx="1387843" cy="1352517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7FAF962-2D3B-414E-809D-22DF44F3DC02}"/>
              </a:ext>
            </a:extLst>
          </p:cNvPr>
          <p:cNvSpPr txBox="1"/>
          <p:nvPr/>
        </p:nvSpPr>
        <p:spPr>
          <a:xfrm>
            <a:off x="1337949" y="2951771"/>
            <a:ext cx="698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biases:[-0.7    -0.6    -0.7      1      -1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0.5 ]</a:t>
            </a:r>
            <a:endParaRPr lang="fi-FI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1BB06C-2802-4C78-9224-38C583798267}"/>
              </a:ext>
            </a:extLst>
          </p:cNvPr>
          <p:cNvGrpSpPr/>
          <p:nvPr/>
        </p:nvGrpSpPr>
        <p:grpSpPr>
          <a:xfrm>
            <a:off x="5762068" y="314394"/>
            <a:ext cx="4222784" cy="1869262"/>
            <a:chOff x="5762068" y="314394"/>
            <a:chExt cx="4222784" cy="186926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924AEA-7087-48B0-9B6D-C4256479B762}"/>
                </a:ext>
              </a:extLst>
            </p:cNvPr>
            <p:cNvSpPr txBox="1"/>
            <p:nvPr/>
          </p:nvSpPr>
          <p:spPr>
            <a:xfrm>
              <a:off x="6131399" y="706328"/>
              <a:ext cx="3853453" cy="1477328"/>
            </a:xfrm>
            <a:prstGeom prst="rect">
              <a:avLst/>
            </a:prstGeom>
            <a:noFill/>
            <a:ln>
              <a:solidFill>
                <a:srgbClr val="00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FF00"/>
                  </a:solidFill>
                  <a:latin typeface="Consolas" panose="020B0609020204030204" pitchFamily="49" charset="0"/>
                </a:rPr>
                <a:t>-0.8  0.4 -0.4  0.2  0    0</a:t>
              </a:r>
            </a:p>
            <a:p>
              <a:r>
                <a:rPr lang="en-US" dirty="0">
                  <a:solidFill>
                    <a:srgbClr val="00FF00"/>
                  </a:solidFill>
                  <a:latin typeface="Consolas" panose="020B0609020204030204" pitchFamily="49" charset="0"/>
                </a:rPr>
                <a:t> 0    0.5  0    0.2  0.5  0</a:t>
              </a:r>
            </a:p>
            <a:p>
              <a:r>
                <a:rPr lang="en-US" dirty="0">
                  <a:solidFill>
                    <a:srgbClr val="00FF00"/>
                  </a:solidFill>
                  <a:latin typeface="Consolas" panose="020B0609020204030204" pitchFamily="49" charset="0"/>
                </a:rPr>
                <a:t> 0    0    0    0    0    0</a:t>
              </a:r>
            </a:p>
            <a:p>
              <a:r>
                <a:rPr lang="en-US" dirty="0">
                  <a:solidFill>
                    <a:srgbClr val="00FF00"/>
                  </a:solidFill>
                  <a:latin typeface="Consolas" panose="020B0609020204030204" pitchFamily="49" charset="0"/>
                </a:rPr>
                <a:t> 0    0    0    0    0    0</a:t>
              </a:r>
            </a:p>
            <a:p>
              <a:r>
                <a:rPr lang="en-US" dirty="0">
                  <a:solidFill>
                    <a:srgbClr val="00FF00"/>
                  </a:solidFill>
                  <a:latin typeface="Consolas" panose="020B0609020204030204" pitchFamily="49" charset="0"/>
                </a:rPr>
                <a:t> 0    0    0    0    0    0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AAFF3F-5EDB-4AA2-B372-2CE8CEF6157D}"/>
                </a:ext>
              </a:extLst>
            </p:cNvPr>
            <p:cNvSpPr txBox="1"/>
            <p:nvPr/>
          </p:nvSpPr>
          <p:spPr>
            <a:xfrm>
              <a:off x="7166486" y="314394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FF00"/>
                  </a:solidFill>
                  <a:latin typeface="Consolas" panose="020B0609020204030204" pitchFamily="49" charset="0"/>
                </a:rPr>
                <a:t>outputCount</a:t>
              </a:r>
              <a:endParaRPr lang="en-US" dirty="0">
                <a:solidFill>
                  <a:srgbClr val="00FF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254195C-0A9E-42D8-BC11-7EA18E2E2AC7}"/>
                </a:ext>
              </a:extLst>
            </p:cNvPr>
            <p:cNvSpPr txBox="1"/>
            <p:nvPr/>
          </p:nvSpPr>
          <p:spPr>
            <a:xfrm rot="16200000">
              <a:off x="5221215" y="125896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FF00"/>
                  </a:solidFill>
                  <a:latin typeface="Consolas" panose="020B0609020204030204" pitchFamily="49" charset="0"/>
                </a:rPr>
                <a:t>inputCount</a:t>
              </a:r>
              <a:endParaRPr lang="en-US" dirty="0">
                <a:solidFill>
                  <a:srgbClr val="00FF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41C3E5E-901C-455D-A911-FDE12E2BE0E5}"/>
              </a:ext>
            </a:extLst>
          </p:cNvPr>
          <p:cNvSpPr txBox="1"/>
          <p:nvPr/>
        </p:nvSpPr>
        <p:spPr>
          <a:xfrm>
            <a:off x="4547221" y="1208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1B3AC3-5726-48AA-8E88-13A7CB28B728}"/>
              </a:ext>
            </a:extLst>
          </p:cNvPr>
          <p:cNvGrpSpPr/>
          <p:nvPr/>
        </p:nvGrpSpPr>
        <p:grpSpPr>
          <a:xfrm>
            <a:off x="5602562" y="2243888"/>
            <a:ext cx="4387012" cy="377415"/>
            <a:chOff x="5602562" y="2243888"/>
            <a:chExt cx="4387012" cy="37741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80C409-7C1B-406C-908F-2B53C3CF2281}"/>
                </a:ext>
              </a:extLst>
            </p:cNvPr>
            <p:cNvSpPr txBox="1"/>
            <p:nvPr/>
          </p:nvSpPr>
          <p:spPr>
            <a:xfrm>
              <a:off x="6131400" y="2251971"/>
              <a:ext cx="3858174" cy="369332"/>
            </a:xfrm>
            <a:prstGeom prst="rect">
              <a:avLst/>
            </a:prstGeom>
            <a:noFill/>
            <a:ln>
              <a:solidFill>
                <a:srgbClr val="00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FF00"/>
                  </a:solidFill>
                  <a:latin typeface="Consolas" panose="020B0609020204030204" pitchFamily="49" charset="0"/>
                </a:rPr>
                <a:t>-0.8  0.9 -0.4  0.4  0.5  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59C602-98A5-484C-97F7-CFB60FE566DE}"/>
                </a:ext>
              </a:extLst>
            </p:cNvPr>
            <p:cNvSpPr txBox="1"/>
            <p:nvPr/>
          </p:nvSpPr>
          <p:spPr>
            <a:xfrm>
              <a:off x="5602562" y="224388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FF00"/>
                  </a:solidFill>
                  <a:latin typeface="Consolas" panose="020B0609020204030204" pitchFamily="49" charset="0"/>
                </a:rPr>
                <a:t>sum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38FC15-11CF-47B8-AD58-DA5137A0C54B}"/>
              </a:ext>
            </a:extLst>
          </p:cNvPr>
          <p:cNvGrpSpPr/>
          <p:nvPr/>
        </p:nvGrpSpPr>
        <p:grpSpPr>
          <a:xfrm>
            <a:off x="2950234" y="2587924"/>
            <a:ext cx="6573005" cy="457201"/>
            <a:chOff x="2950234" y="2587924"/>
            <a:chExt cx="6573005" cy="457201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DF2574B-6F45-4470-AD6D-4D68434AC3AE}"/>
                </a:ext>
              </a:extLst>
            </p:cNvPr>
            <p:cNvSpPr/>
            <p:nvPr/>
          </p:nvSpPr>
          <p:spPr>
            <a:xfrm>
              <a:off x="2950234" y="2587925"/>
              <a:ext cx="3536830" cy="422694"/>
            </a:xfrm>
            <a:custGeom>
              <a:avLst/>
              <a:gdLst>
                <a:gd name="connsiteX0" fmla="*/ 3536830 w 3536830"/>
                <a:gd name="connsiteY0" fmla="*/ 0 h 422694"/>
                <a:gd name="connsiteX1" fmla="*/ 0 w 3536830"/>
                <a:gd name="connsiteY1" fmla="*/ 422694 h 42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6830" h="422694">
                  <a:moveTo>
                    <a:pt x="3536830" y="0"/>
                  </a:moveTo>
                  <a:lnTo>
                    <a:pt x="0" y="422694"/>
                  </a:lnTo>
                </a:path>
              </a:pathLst>
            </a:custGeom>
            <a:noFill/>
            <a:ln w="25400" cap="rnd">
              <a:solidFill>
                <a:srgbClr val="00FF00"/>
              </a:solidFill>
              <a:round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EFE204C-87C0-407D-975E-6C01E5FE103C}"/>
                </a:ext>
              </a:extLst>
            </p:cNvPr>
            <p:cNvSpPr/>
            <p:nvPr/>
          </p:nvSpPr>
          <p:spPr>
            <a:xfrm>
              <a:off x="3966436" y="2587924"/>
              <a:ext cx="3183147" cy="405441"/>
            </a:xfrm>
            <a:custGeom>
              <a:avLst/>
              <a:gdLst>
                <a:gd name="connsiteX0" fmla="*/ 3536830 w 3536830"/>
                <a:gd name="connsiteY0" fmla="*/ 0 h 422694"/>
                <a:gd name="connsiteX1" fmla="*/ 0 w 3536830"/>
                <a:gd name="connsiteY1" fmla="*/ 422694 h 422694"/>
                <a:gd name="connsiteX0" fmla="*/ 3183147 w 3183147"/>
                <a:gd name="connsiteY0" fmla="*/ 0 h 405441"/>
                <a:gd name="connsiteX1" fmla="*/ 0 w 3183147"/>
                <a:gd name="connsiteY1" fmla="*/ 405441 h 40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83147" h="405441">
                  <a:moveTo>
                    <a:pt x="3183147" y="0"/>
                  </a:moveTo>
                  <a:lnTo>
                    <a:pt x="0" y="405441"/>
                  </a:lnTo>
                </a:path>
              </a:pathLst>
            </a:custGeom>
            <a:noFill/>
            <a:ln w="25400" cap="rnd">
              <a:solidFill>
                <a:srgbClr val="00FF00"/>
              </a:solidFill>
              <a:round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F8F7744-246D-4725-AB0C-EC39EAEEE185}"/>
                </a:ext>
              </a:extLst>
            </p:cNvPr>
            <p:cNvSpPr/>
            <p:nvPr/>
          </p:nvSpPr>
          <p:spPr>
            <a:xfrm>
              <a:off x="5807664" y="2587925"/>
              <a:ext cx="2579298" cy="457200"/>
            </a:xfrm>
            <a:custGeom>
              <a:avLst/>
              <a:gdLst>
                <a:gd name="connsiteX0" fmla="*/ 3536830 w 3536830"/>
                <a:gd name="connsiteY0" fmla="*/ 0 h 422694"/>
                <a:gd name="connsiteX1" fmla="*/ 0 w 3536830"/>
                <a:gd name="connsiteY1" fmla="*/ 422694 h 422694"/>
                <a:gd name="connsiteX0" fmla="*/ 2579298 w 2579298"/>
                <a:gd name="connsiteY0" fmla="*/ 0 h 457200"/>
                <a:gd name="connsiteX1" fmla="*/ 0 w 2579298"/>
                <a:gd name="connsiteY1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9298" h="457200">
                  <a:moveTo>
                    <a:pt x="2579298" y="0"/>
                  </a:moveTo>
                  <a:lnTo>
                    <a:pt x="0" y="457200"/>
                  </a:lnTo>
                </a:path>
              </a:pathLst>
            </a:custGeom>
            <a:noFill/>
            <a:ln w="25400" cap="rnd">
              <a:solidFill>
                <a:srgbClr val="00FF00"/>
              </a:solidFill>
              <a:round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102C5F1-5EE4-4645-8DAD-1E7BBD8E433B}"/>
                </a:ext>
              </a:extLst>
            </p:cNvPr>
            <p:cNvSpPr/>
            <p:nvPr/>
          </p:nvSpPr>
          <p:spPr>
            <a:xfrm>
              <a:off x="4950124" y="2587925"/>
              <a:ext cx="2838091" cy="439947"/>
            </a:xfrm>
            <a:custGeom>
              <a:avLst/>
              <a:gdLst>
                <a:gd name="connsiteX0" fmla="*/ 3536830 w 3536830"/>
                <a:gd name="connsiteY0" fmla="*/ 0 h 422694"/>
                <a:gd name="connsiteX1" fmla="*/ 0 w 3536830"/>
                <a:gd name="connsiteY1" fmla="*/ 422694 h 422694"/>
                <a:gd name="connsiteX0" fmla="*/ 2838091 w 2838091"/>
                <a:gd name="connsiteY0" fmla="*/ 0 h 439947"/>
                <a:gd name="connsiteX1" fmla="*/ 0 w 2838091"/>
                <a:gd name="connsiteY1" fmla="*/ 439947 h 4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38091" h="439947">
                  <a:moveTo>
                    <a:pt x="2838091" y="0"/>
                  </a:moveTo>
                  <a:lnTo>
                    <a:pt x="0" y="439947"/>
                  </a:lnTo>
                </a:path>
              </a:pathLst>
            </a:custGeom>
            <a:noFill/>
            <a:ln w="25400" cap="rnd">
              <a:solidFill>
                <a:srgbClr val="00FF00"/>
              </a:solidFill>
              <a:round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243C1E3-77C2-4FD5-8693-1F408D38CE46}"/>
                </a:ext>
              </a:extLst>
            </p:cNvPr>
            <p:cNvSpPr/>
            <p:nvPr/>
          </p:nvSpPr>
          <p:spPr>
            <a:xfrm>
              <a:off x="6815008" y="2587925"/>
              <a:ext cx="2208362" cy="422694"/>
            </a:xfrm>
            <a:custGeom>
              <a:avLst/>
              <a:gdLst>
                <a:gd name="connsiteX0" fmla="*/ 3536830 w 3536830"/>
                <a:gd name="connsiteY0" fmla="*/ 0 h 422694"/>
                <a:gd name="connsiteX1" fmla="*/ 0 w 3536830"/>
                <a:gd name="connsiteY1" fmla="*/ 422694 h 422694"/>
                <a:gd name="connsiteX0" fmla="*/ 2208362 w 2208362"/>
                <a:gd name="connsiteY0" fmla="*/ 0 h 422694"/>
                <a:gd name="connsiteX1" fmla="*/ 0 w 2208362"/>
                <a:gd name="connsiteY1" fmla="*/ 422694 h 42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08362" h="422694">
                  <a:moveTo>
                    <a:pt x="2208362" y="0"/>
                  </a:moveTo>
                  <a:lnTo>
                    <a:pt x="0" y="422694"/>
                  </a:lnTo>
                </a:path>
              </a:pathLst>
            </a:custGeom>
            <a:noFill/>
            <a:ln w="25400" cap="rnd">
              <a:solidFill>
                <a:srgbClr val="00FF00"/>
              </a:solidFill>
              <a:round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6380362-587C-4AD1-9F8E-2D4822EE6E36}"/>
                </a:ext>
              </a:extLst>
            </p:cNvPr>
            <p:cNvSpPr/>
            <p:nvPr/>
          </p:nvSpPr>
          <p:spPr>
            <a:xfrm>
              <a:off x="7875594" y="2587924"/>
              <a:ext cx="1647645" cy="405441"/>
            </a:xfrm>
            <a:custGeom>
              <a:avLst/>
              <a:gdLst>
                <a:gd name="connsiteX0" fmla="*/ 3536830 w 3536830"/>
                <a:gd name="connsiteY0" fmla="*/ 0 h 422694"/>
                <a:gd name="connsiteX1" fmla="*/ 0 w 3536830"/>
                <a:gd name="connsiteY1" fmla="*/ 422694 h 422694"/>
                <a:gd name="connsiteX0" fmla="*/ 1647645 w 1647645"/>
                <a:gd name="connsiteY0" fmla="*/ 0 h 405441"/>
                <a:gd name="connsiteX1" fmla="*/ 0 w 1647645"/>
                <a:gd name="connsiteY1" fmla="*/ 405441 h 40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7645" h="405441">
                  <a:moveTo>
                    <a:pt x="1647645" y="0"/>
                  </a:moveTo>
                  <a:lnTo>
                    <a:pt x="0" y="405441"/>
                  </a:lnTo>
                </a:path>
              </a:pathLst>
            </a:custGeom>
            <a:noFill/>
            <a:ln w="25400" cap="rnd">
              <a:solidFill>
                <a:srgbClr val="00FF00"/>
              </a:solidFill>
              <a:round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0429E4D-A2E3-4305-BFDA-D741B4EA7EBF}"/>
              </a:ext>
            </a:extLst>
          </p:cNvPr>
          <p:cNvGrpSpPr/>
          <p:nvPr/>
        </p:nvGrpSpPr>
        <p:grpSpPr>
          <a:xfrm>
            <a:off x="1298330" y="1896975"/>
            <a:ext cx="3245440" cy="778765"/>
            <a:chOff x="1298330" y="1896975"/>
            <a:chExt cx="3245440" cy="77876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7D73862-150C-4B72-814B-2450CAE3A073}"/>
                </a:ext>
              </a:extLst>
            </p:cNvPr>
            <p:cNvSpPr/>
            <p:nvPr/>
          </p:nvSpPr>
          <p:spPr>
            <a:xfrm>
              <a:off x="1681743" y="1949711"/>
              <a:ext cx="2583900" cy="254792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B4876D-2BAD-4AEE-8827-B82CFC186AD8}"/>
                </a:ext>
              </a:extLst>
            </p:cNvPr>
            <p:cNvSpPr/>
            <p:nvPr/>
          </p:nvSpPr>
          <p:spPr>
            <a:xfrm>
              <a:off x="1681743" y="2345430"/>
              <a:ext cx="2583900" cy="254792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tx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2B8B85B-8C28-4381-8AC7-3573BF3D2099}"/>
                </a:ext>
              </a:extLst>
            </p:cNvPr>
            <p:cNvSpPr txBox="1"/>
            <p:nvPr/>
          </p:nvSpPr>
          <p:spPr>
            <a:xfrm>
              <a:off x="1298330" y="230640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+1</a:t>
              </a:r>
              <a:endParaRPr lang="fi-FI" b="1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37A6424-573B-46B5-9D89-42C396952749}"/>
                </a:ext>
              </a:extLst>
            </p:cNvPr>
            <p:cNvSpPr txBox="1"/>
            <p:nvPr/>
          </p:nvSpPr>
          <p:spPr>
            <a:xfrm>
              <a:off x="1298330" y="189697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-1</a:t>
              </a:r>
              <a:endParaRPr lang="fi-FI" b="1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61D45FB-614B-4343-8346-DC4B0EF81434}"/>
                </a:ext>
              </a:extLst>
            </p:cNvPr>
            <p:cNvSpPr txBox="1"/>
            <p:nvPr/>
          </p:nvSpPr>
          <p:spPr>
            <a:xfrm>
              <a:off x="4232466" y="230640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0</a:t>
              </a:r>
              <a:endParaRPr lang="fi-FI" b="1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DF3BD1B-4D98-4592-A953-287E59BC1870}"/>
                </a:ext>
              </a:extLst>
            </p:cNvPr>
            <p:cNvSpPr txBox="1"/>
            <p:nvPr/>
          </p:nvSpPr>
          <p:spPr>
            <a:xfrm>
              <a:off x="4232466" y="189697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endParaRPr lang="fi-FI" b="1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0" name="Arrow: Bent-Up 59">
            <a:extLst>
              <a:ext uri="{FF2B5EF4-FFF2-40B4-BE49-F238E27FC236}">
                <a16:creationId xmlns:a16="http://schemas.microsoft.com/office/drawing/2014/main" id="{1DD9EE2F-38C1-40FE-8240-D53D5A9E99B6}"/>
              </a:ext>
            </a:extLst>
          </p:cNvPr>
          <p:cNvSpPr/>
          <p:nvPr/>
        </p:nvSpPr>
        <p:spPr>
          <a:xfrm rot="16200000">
            <a:off x="9313302" y="2053317"/>
            <a:ext cx="1962322" cy="476056"/>
          </a:xfrm>
          <a:prstGeom prst="bentUpArrow">
            <a:avLst>
              <a:gd name="adj1" fmla="val 25000"/>
              <a:gd name="adj2" fmla="val 28998"/>
              <a:gd name="adj3" fmla="val 46323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7A75A1B-B531-4866-8D0B-0C53BD1313DD}"/>
              </a:ext>
            </a:extLst>
          </p:cNvPr>
          <p:cNvGrpSpPr/>
          <p:nvPr/>
        </p:nvGrpSpPr>
        <p:grpSpPr>
          <a:xfrm>
            <a:off x="5762164" y="314960"/>
            <a:ext cx="4226478" cy="1869262"/>
            <a:chOff x="6381784" y="541456"/>
            <a:chExt cx="4226478" cy="186926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4769772-540C-46B9-BA2B-7ABA4D5A2689}"/>
                </a:ext>
              </a:extLst>
            </p:cNvPr>
            <p:cNvSpPr txBox="1"/>
            <p:nvPr/>
          </p:nvSpPr>
          <p:spPr>
            <a:xfrm>
              <a:off x="6751116" y="933390"/>
              <a:ext cx="3857146" cy="147732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-1    0.5 -0.5  0.2  0    0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 0    0.7  0    0.3  0.7  0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 0.3  0.7 -0.3 -0.7 -0.2  0.2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 0.4 -0.2  0.8 -1   -0.4  0.2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-0.1  0.7  0.6  0.9 -0.3  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9DC0DC-DCFB-4B31-B9C6-73286C2EBCC5}"/>
                </a:ext>
              </a:extLst>
            </p:cNvPr>
            <p:cNvSpPr txBox="1"/>
            <p:nvPr/>
          </p:nvSpPr>
          <p:spPr>
            <a:xfrm>
              <a:off x="7786202" y="541456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outputCount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18D3CF7-F60B-42DD-991E-CB34E6A86D1B}"/>
                </a:ext>
              </a:extLst>
            </p:cNvPr>
            <p:cNvSpPr txBox="1"/>
            <p:nvPr/>
          </p:nvSpPr>
          <p:spPr>
            <a:xfrm rot="16200000">
              <a:off x="5840931" y="1486026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inputCount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6F00120-E3E9-412D-B066-F9E09F63674F}"/>
              </a:ext>
            </a:extLst>
          </p:cNvPr>
          <p:cNvGrpSpPr/>
          <p:nvPr/>
        </p:nvGrpSpPr>
        <p:grpSpPr>
          <a:xfrm>
            <a:off x="10021608" y="316523"/>
            <a:ext cx="1058990" cy="1867699"/>
            <a:chOff x="10021608" y="316523"/>
            <a:chExt cx="1058990" cy="186769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35EB48D-65C2-4007-A63A-8528BBCAD940}"/>
                </a:ext>
              </a:extLst>
            </p:cNvPr>
            <p:cNvGrpSpPr/>
            <p:nvPr/>
          </p:nvGrpSpPr>
          <p:grpSpPr>
            <a:xfrm>
              <a:off x="10021608" y="706894"/>
              <a:ext cx="869035" cy="1477328"/>
              <a:chOff x="10021608" y="706894"/>
              <a:chExt cx="869035" cy="1477328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482529B-6C18-4BBB-9297-2BC77E4758CC}"/>
                  </a:ext>
                </a:extLst>
              </p:cNvPr>
              <p:cNvSpPr txBox="1"/>
              <p:nvPr/>
            </p:nvSpPr>
            <p:spPr>
              <a:xfrm>
                <a:off x="10326065" y="706894"/>
                <a:ext cx="564578" cy="1477328"/>
              </a:xfrm>
              <a:prstGeom prst="rect">
                <a:avLst/>
              </a:prstGeom>
              <a:noFill/>
              <a:ln>
                <a:solidFill>
                  <a:srgbClr val="00FF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FF00"/>
                    </a:solidFill>
                    <a:latin typeface="Consolas" panose="020B0609020204030204" pitchFamily="49" charset="0"/>
                  </a:rPr>
                  <a:t>0.8</a:t>
                </a:r>
              </a:p>
              <a:p>
                <a:r>
                  <a:rPr lang="en-US" dirty="0">
                    <a:solidFill>
                      <a:srgbClr val="00FF00"/>
                    </a:solidFill>
                    <a:latin typeface="Consolas" panose="020B0609020204030204" pitchFamily="49" charset="0"/>
                  </a:rPr>
                  <a:t>0.7</a:t>
                </a:r>
              </a:p>
              <a:p>
                <a:r>
                  <a:rPr lang="en-US" dirty="0">
                    <a:solidFill>
                      <a:srgbClr val="00FF00"/>
                    </a:solidFill>
                    <a:latin typeface="Consolas" panose="020B0609020204030204" pitchFamily="49" charset="0"/>
                  </a:rPr>
                  <a:t>0</a:t>
                </a:r>
              </a:p>
              <a:p>
                <a:r>
                  <a:rPr lang="en-US" dirty="0">
                    <a:solidFill>
                      <a:srgbClr val="00FF00"/>
                    </a:solidFill>
                    <a:latin typeface="Consolas" panose="020B0609020204030204" pitchFamily="49" charset="0"/>
                  </a:rPr>
                  <a:t>0</a:t>
                </a:r>
              </a:p>
              <a:p>
                <a:r>
                  <a:rPr lang="en-US" dirty="0">
                    <a:solidFill>
                      <a:srgbClr val="00FF00"/>
                    </a:solidFill>
                    <a:latin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94D3C61-7813-4F9A-8096-FA23CE1D80D7}"/>
                  </a:ext>
                </a:extLst>
              </p:cNvPr>
              <p:cNvSpPr txBox="1"/>
              <p:nvPr/>
            </p:nvSpPr>
            <p:spPr>
              <a:xfrm>
                <a:off x="10021608" y="706894"/>
                <a:ext cx="311304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FF00"/>
                    </a:solidFill>
                    <a:latin typeface="Consolas" panose="020B0609020204030204" pitchFamily="49" charset="0"/>
                  </a:rPr>
                  <a:t>×</a:t>
                </a:r>
              </a:p>
              <a:p>
                <a:r>
                  <a:rPr lang="en-US" dirty="0">
                    <a:solidFill>
                      <a:srgbClr val="00FF00"/>
                    </a:solidFill>
                    <a:latin typeface="Consolas" panose="020B0609020204030204" pitchFamily="49" charset="0"/>
                  </a:rPr>
                  <a:t>×</a:t>
                </a:r>
              </a:p>
              <a:p>
                <a:r>
                  <a:rPr lang="en-US" dirty="0">
                    <a:solidFill>
                      <a:srgbClr val="00FF00"/>
                    </a:solidFill>
                    <a:latin typeface="Consolas" panose="020B0609020204030204" pitchFamily="49" charset="0"/>
                  </a:rPr>
                  <a:t>×</a:t>
                </a:r>
              </a:p>
              <a:p>
                <a:r>
                  <a:rPr lang="en-US" dirty="0">
                    <a:solidFill>
                      <a:srgbClr val="00FF00"/>
                    </a:solidFill>
                    <a:latin typeface="Consolas" panose="020B0609020204030204" pitchFamily="49" charset="0"/>
                  </a:rPr>
                  <a:t>×</a:t>
                </a:r>
              </a:p>
              <a:p>
                <a:r>
                  <a:rPr lang="en-US" dirty="0">
                    <a:solidFill>
                      <a:srgbClr val="00FF00"/>
                    </a:solidFill>
                    <a:latin typeface="Consolas" panose="020B0609020204030204" pitchFamily="49" charset="0"/>
                  </a:rPr>
                  <a:t>×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8E663D8-4925-4767-8498-4DEAF958A820}"/>
                </a:ext>
              </a:extLst>
            </p:cNvPr>
            <p:cNvSpPr txBox="1"/>
            <p:nvPr/>
          </p:nvSpPr>
          <p:spPr>
            <a:xfrm>
              <a:off x="10136109" y="316523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FF00"/>
                  </a:solidFill>
                  <a:latin typeface="Consolas" panose="020B0609020204030204" pitchFamily="49" charset="0"/>
                </a:rPr>
                <a:t>inputs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0404695-9468-4899-B6E1-6CC5A17165C9}"/>
              </a:ext>
            </a:extLst>
          </p:cNvPr>
          <p:cNvGrpSpPr/>
          <p:nvPr/>
        </p:nvGrpSpPr>
        <p:grpSpPr>
          <a:xfrm>
            <a:off x="2658034" y="3281471"/>
            <a:ext cx="5157392" cy="188559"/>
            <a:chOff x="2658034" y="3281471"/>
            <a:chExt cx="5157392" cy="188559"/>
          </a:xfrm>
        </p:grpSpPr>
        <p:sp>
          <p:nvSpPr>
            <p:cNvPr id="89" name="Arrow: Down 88">
              <a:extLst>
                <a:ext uri="{FF2B5EF4-FFF2-40B4-BE49-F238E27FC236}">
                  <a16:creationId xmlns:a16="http://schemas.microsoft.com/office/drawing/2014/main" id="{2D997F3E-27EE-4C36-B09E-814DCFC598CB}"/>
                </a:ext>
              </a:extLst>
            </p:cNvPr>
            <p:cNvSpPr/>
            <p:nvPr/>
          </p:nvSpPr>
          <p:spPr>
            <a:xfrm>
              <a:off x="2658034" y="3281471"/>
              <a:ext cx="181979" cy="188559"/>
            </a:xfrm>
            <a:prstGeom prst="downArrow">
              <a:avLst/>
            </a:prstGeom>
            <a:solidFill>
              <a:srgbClr val="0000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1" name="Arrow: Down 90">
              <a:extLst>
                <a:ext uri="{FF2B5EF4-FFF2-40B4-BE49-F238E27FC236}">
                  <a16:creationId xmlns:a16="http://schemas.microsoft.com/office/drawing/2014/main" id="{A268BEFF-7D99-468A-9F2D-ADD42A887E0E}"/>
                </a:ext>
              </a:extLst>
            </p:cNvPr>
            <p:cNvSpPr/>
            <p:nvPr/>
          </p:nvSpPr>
          <p:spPr>
            <a:xfrm>
              <a:off x="3653117" y="3281471"/>
              <a:ext cx="181979" cy="188559"/>
            </a:xfrm>
            <a:prstGeom prst="downArrow">
              <a:avLst/>
            </a:prstGeom>
            <a:solidFill>
              <a:srgbClr val="0000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2" name="Arrow: Down 91">
              <a:extLst>
                <a:ext uri="{FF2B5EF4-FFF2-40B4-BE49-F238E27FC236}">
                  <a16:creationId xmlns:a16="http://schemas.microsoft.com/office/drawing/2014/main" id="{49F81423-CB49-4321-93B5-F4483E817BA4}"/>
                </a:ext>
              </a:extLst>
            </p:cNvPr>
            <p:cNvSpPr/>
            <p:nvPr/>
          </p:nvSpPr>
          <p:spPr>
            <a:xfrm>
              <a:off x="4657165" y="3281471"/>
              <a:ext cx="181979" cy="188559"/>
            </a:xfrm>
            <a:prstGeom prst="downArrow">
              <a:avLst/>
            </a:prstGeom>
            <a:solidFill>
              <a:srgbClr val="0000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3" name="Arrow: Down 92">
              <a:extLst>
                <a:ext uri="{FF2B5EF4-FFF2-40B4-BE49-F238E27FC236}">
                  <a16:creationId xmlns:a16="http://schemas.microsoft.com/office/drawing/2014/main" id="{7E363936-29E9-4043-952A-8A5600520041}"/>
                </a:ext>
              </a:extLst>
            </p:cNvPr>
            <p:cNvSpPr/>
            <p:nvPr/>
          </p:nvSpPr>
          <p:spPr>
            <a:xfrm>
              <a:off x="5661212" y="3281471"/>
              <a:ext cx="181979" cy="188559"/>
            </a:xfrm>
            <a:prstGeom prst="downArrow">
              <a:avLst/>
            </a:prstGeom>
            <a:solidFill>
              <a:srgbClr val="0000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4" name="Arrow: Down 93">
              <a:extLst>
                <a:ext uri="{FF2B5EF4-FFF2-40B4-BE49-F238E27FC236}">
                  <a16:creationId xmlns:a16="http://schemas.microsoft.com/office/drawing/2014/main" id="{267B95D1-02ED-4A4A-A9E8-5F33D04A0CF4}"/>
                </a:ext>
              </a:extLst>
            </p:cNvPr>
            <p:cNvSpPr/>
            <p:nvPr/>
          </p:nvSpPr>
          <p:spPr>
            <a:xfrm>
              <a:off x="6656294" y="3281471"/>
              <a:ext cx="181979" cy="188559"/>
            </a:xfrm>
            <a:prstGeom prst="downArrow">
              <a:avLst/>
            </a:prstGeom>
            <a:solidFill>
              <a:srgbClr val="0000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200893EA-D946-4C23-A456-059B17DE62C2}"/>
                </a:ext>
              </a:extLst>
            </p:cNvPr>
            <p:cNvSpPr/>
            <p:nvPr/>
          </p:nvSpPr>
          <p:spPr>
            <a:xfrm>
              <a:off x="7633447" y="3281471"/>
              <a:ext cx="181979" cy="188559"/>
            </a:xfrm>
            <a:prstGeom prst="downArrow">
              <a:avLst/>
            </a:prstGeom>
            <a:solidFill>
              <a:srgbClr val="0000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37290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4" grpId="0"/>
      <p:bldP spid="12" grpId="0"/>
      <p:bldP spid="12" grpId="1"/>
      <p:bldP spid="17" grpId="0"/>
      <p:bldP spid="17" grpId="1"/>
      <p:bldP spid="36" grpId="0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22BF79-B50D-471E-AC8B-150A6EF41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6000"/>
                    </a14:imgEffect>
                  </a14:imgLayer>
                </a14:imgProps>
              </a:ext>
            </a:extLst>
          </a:blip>
          <a:srcRect l="34000" t="13629" r="21400" b="17780"/>
          <a:stretch/>
        </p:blipFill>
        <p:spPr>
          <a:xfrm>
            <a:off x="2568616" y="1547614"/>
            <a:ext cx="5437632" cy="47039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9DFDB8-F63C-4D31-866A-62F64F05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Neural Networks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6B14B-7D51-468B-A9F8-596B18D1CFC6}"/>
              </a:ext>
            </a:extLst>
          </p:cNvPr>
          <p:cNvSpPr txBox="1"/>
          <p:nvPr/>
        </p:nvSpPr>
        <p:spPr>
          <a:xfrm>
            <a:off x="2631897" y="6220871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neuronCounts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[ 5, 6, 4 ]</a:t>
            </a:r>
            <a:endParaRPr lang="fi-FI" sz="28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AEC0B7-95EA-4319-8B56-76864AB57D8A}"/>
              </a:ext>
            </a:extLst>
          </p:cNvPr>
          <p:cNvSpPr txBox="1"/>
          <p:nvPr/>
        </p:nvSpPr>
        <p:spPr>
          <a:xfrm>
            <a:off x="8036279" y="1570674"/>
            <a:ext cx="3818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endParaRPr lang="fi-FI" sz="28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69C941-E464-4A9A-9155-6DB1F4BB9061}"/>
              </a:ext>
            </a:extLst>
          </p:cNvPr>
          <p:cNvGrpSpPr/>
          <p:nvPr/>
        </p:nvGrpSpPr>
        <p:grpSpPr>
          <a:xfrm>
            <a:off x="1194522" y="3680415"/>
            <a:ext cx="6769071" cy="2556472"/>
            <a:chOff x="1194522" y="3680415"/>
            <a:chExt cx="6769071" cy="255647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BDF6335-92E0-4488-8BC7-87C1ED740C26}"/>
                </a:ext>
              </a:extLst>
            </p:cNvPr>
            <p:cNvGrpSpPr/>
            <p:nvPr/>
          </p:nvGrpSpPr>
          <p:grpSpPr>
            <a:xfrm>
              <a:off x="1337882" y="5775222"/>
              <a:ext cx="6625711" cy="461665"/>
              <a:chOff x="1337882" y="5775222"/>
              <a:chExt cx="6625711" cy="461665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52F79E6-C7FB-4B10-B2E4-EA9194C8EBEF}"/>
                  </a:ext>
                </a:extLst>
              </p:cNvPr>
              <p:cNvSpPr/>
              <p:nvPr/>
            </p:nvSpPr>
            <p:spPr>
              <a:xfrm>
                <a:off x="2568616" y="5835535"/>
                <a:ext cx="5394977" cy="365760"/>
              </a:xfrm>
              <a:prstGeom prst="roundRect">
                <a:avLst/>
              </a:prstGeom>
              <a:solidFill>
                <a:schemeClr val="bg1"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073FDD-A4D6-486E-8ACB-A6B1A27936B4}"/>
                  </a:ext>
                </a:extLst>
              </p:cNvPr>
              <p:cNvSpPr txBox="1"/>
              <p:nvPr/>
            </p:nvSpPr>
            <p:spPr>
              <a:xfrm>
                <a:off x="1337882" y="5775222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inputs</a:t>
                </a:r>
                <a:endParaRPr lang="fi-FI" sz="24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66E1F4-FEE7-4AB2-BE98-9A98286AD7C7}"/>
                </a:ext>
              </a:extLst>
            </p:cNvPr>
            <p:cNvGrpSpPr/>
            <p:nvPr/>
          </p:nvGrpSpPr>
          <p:grpSpPr>
            <a:xfrm>
              <a:off x="1194522" y="3680415"/>
              <a:ext cx="6769071" cy="461665"/>
              <a:chOff x="1194522" y="5775222"/>
              <a:chExt cx="6769071" cy="461665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6475E59F-9879-4CEC-883F-5DCD76961E45}"/>
                  </a:ext>
                </a:extLst>
              </p:cNvPr>
              <p:cNvSpPr/>
              <p:nvPr/>
            </p:nvSpPr>
            <p:spPr>
              <a:xfrm>
                <a:off x="2568616" y="5835535"/>
                <a:ext cx="5394977" cy="365760"/>
              </a:xfrm>
              <a:prstGeom prst="roundRect">
                <a:avLst/>
              </a:prstGeom>
              <a:solidFill>
                <a:schemeClr val="bg1"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2E881-9AEB-42D9-A857-82A3F60693FE}"/>
                  </a:ext>
                </a:extLst>
              </p:cNvPr>
              <p:cNvSpPr txBox="1"/>
              <p:nvPr/>
            </p:nvSpPr>
            <p:spPr>
              <a:xfrm>
                <a:off x="1194522" y="5775222"/>
                <a:ext cx="13740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outputs</a:t>
                </a:r>
                <a:endParaRPr lang="fi-FI" sz="24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888F9E08-9B09-4438-9D81-DC7642231692}"/>
              </a:ext>
            </a:extLst>
          </p:cNvPr>
          <p:cNvSpPr/>
          <p:nvPr/>
        </p:nvSpPr>
        <p:spPr>
          <a:xfrm>
            <a:off x="8527334" y="3954026"/>
            <a:ext cx="165232" cy="1969254"/>
          </a:xfrm>
          <a:prstGeom prst="rightBrace">
            <a:avLst/>
          </a:prstGeom>
          <a:ln w="762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9BD3F5DF-6B7F-4C83-8A09-2431F2B8A7AB}"/>
              </a:ext>
            </a:extLst>
          </p:cNvPr>
          <p:cNvSpPr/>
          <p:nvPr/>
        </p:nvSpPr>
        <p:spPr>
          <a:xfrm>
            <a:off x="8527334" y="1796042"/>
            <a:ext cx="165232" cy="1969254"/>
          </a:xfrm>
          <a:prstGeom prst="rightBrace">
            <a:avLst/>
          </a:prstGeom>
          <a:ln w="762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8D608C-EAB1-4BBC-81A5-90978F37B0E9}"/>
              </a:ext>
            </a:extLst>
          </p:cNvPr>
          <p:cNvSpPr txBox="1"/>
          <p:nvPr/>
        </p:nvSpPr>
        <p:spPr>
          <a:xfrm>
            <a:off x="8722950" y="4675631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LEVEL 0</a:t>
            </a:r>
            <a:endParaRPr lang="fi-FI" sz="28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12CD83-16F2-4E17-8ADF-F60CDD22A527}"/>
              </a:ext>
            </a:extLst>
          </p:cNvPr>
          <p:cNvSpPr txBox="1"/>
          <p:nvPr/>
        </p:nvSpPr>
        <p:spPr>
          <a:xfrm>
            <a:off x="8722950" y="2517647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LEVEL 1</a:t>
            </a:r>
            <a:endParaRPr lang="fi-FI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-8.33333E-7 -0.3108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422D-771D-4C5E-A345-175C883A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 OF DAY 2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312B-32F6-424A-BF58-E2FEAAB86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Self-study material: 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tabLst>
                <a:tab pos="4686300" algn="l"/>
              </a:tabLst>
            </a:pPr>
            <a:r>
              <a:rPr lang="en-US" sz="3200" dirty="0">
                <a:solidFill>
                  <a:schemeClr val="bg1"/>
                </a:solidFill>
              </a:rPr>
              <a:t>Live Stream (curves)</a:t>
            </a:r>
            <a:r>
              <a:rPr lang="en-US" sz="3200" dirty="0"/>
              <a:t>	</a:t>
            </a:r>
            <a:r>
              <a:rPr lang="en-US" sz="3200" dirty="0">
                <a:hlinkClick r:id="rId2"/>
              </a:rPr>
              <a:t>https://youtu.be/NUjN2Mln_Gg</a:t>
            </a:r>
            <a:endParaRPr lang="en-US" sz="3600" dirty="0"/>
          </a:p>
          <a:p>
            <a:pPr lvl="1">
              <a:tabLst>
                <a:tab pos="4686300" algn="l"/>
              </a:tabLst>
            </a:pPr>
            <a:r>
              <a:rPr lang="en-US" sz="3200" dirty="0">
                <a:solidFill>
                  <a:schemeClr val="bg1"/>
                </a:solidFill>
              </a:rPr>
              <a:t>Fine-tuning 	</a:t>
            </a:r>
            <a:r>
              <a:rPr lang="en-US" sz="3200" dirty="0">
                <a:hlinkClick r:id="rId3"/>
              </a:rPr>
              <a:t>https://youtu.be/SL6PfDpSjao</a:t>
            </a:r>
            <a:endParaRPr lang="en-US" sz="3200" dirty="0"/>
          </a:p>
          <a:p>
            <a:pPr lvl="1">
              <a:tabLst>
                <a:tab pos="4686300" algn="l"/>
              </a:tabLst>
            </a:pPr>
            <a:r>
              <a:rPr lang="en-US" sz="3200" dirty="0">
                <a:solidFill>
                  <a:schemeClr val="bg1"/>
                </a:solidFill>
              </a:rPr>
              <a:t>NN Visualizer </a:t>
            </a:r>
            <a:r>
              <a:rPr lang="en-US" sz="3200" dirty="0"/>
              <a:t>	</a:t>
            </a:r>
            <a:r>
              <a:rPr lang="en-US" sz="3200" dirty="0">
                <a:hlinkClick r:id="rId4"/>
              </a:rPr>
              <a:t>https://youtu.be/lok3RVBwSqE</a:t>
            </a:r>
            <a:r>
              <a:rPr lang="en-US" sz="3200" dirty="0"/>
              <a:t>  </a:t>
            </a:r>
          </a:p>
          <a:p>
            <a:pPr lvl="1">
              <a:tabLst>
                <a:tab pos="4686300" algn="l"/>
              </a:tabLst>
            </a:pPr>
            <a:r>
              <a:rPr lang="en-US" sz="3200" dirty="0">
                <a:solidFill>
                  <a:schemeClr val="bg1"/>
                </a:solidFill>
              </a:rPr>
              <a:t>Play With: </a:t>
            </a:r>
          </a:p>
          <a:p>
            <a:pPr lvl="2">
              <a:tabLst>
                <a:tab pos="4686300" algn="l"/>
              </a:tabLst>
            </a:pPr>
            <a:r>
              <a:rPr lang="en-US" sz="2800" dirty="0">
                <a:solidFill>
                  <a:schemeClr val="bg1"/>
                </a:solidFill>
              </a:rPr>
              <a:t>Mutation amount</a:t>
            </a:r>
          </a:p>
          <a:p>
            <a:pPr lvl="2">
              <a:tabLst>
                <a:tab pos="4686300" algn="l"/>
              </a:tabLst>
            </a:pPr>
            <a:r>
              <a:rPr lang="en-US" sz="2800" dirty="0">
                <a:solidFill>
                  <a:schemeClr val="bg1"/>
                </a:solidFill>
              </a:rPr>
              <a:t>Sensor count, length &amp; spread</a:t>
            </a:r>
          </a:p>
          <a:p>
            <a:pPr lvl="2">
              <a:tabLst>
                <a:tab pos="4686300" algn="l"/>
              </a:tabLst>
            </a:pPr>
            <a:r>
              <a:rPr lang="en-US" sz="2800" dirty="0">
                <a:solidFill>
                  <a:schemeClr val="bg1"/>
                </a:solidFill>
              </a:rPr>
              <a:t>Number of neurons </a:t>
            </a:r>
          </a:p>
          <a:p>
            <a:pPr marL="914400" lvl="2" indent="0">
              <a:buNone/>
              <a:tabLst>
                <a:tab pos="4686300" algn="l"/>
              </a:tabLst>
            </a:pPr>
            <a:r>
              <a:rPr lang="en-US" sz="2800" dirty="0">
                <a:solidFill>
                  <a:schemeClr val="bg1"/>
                </a:solidFill>
              </a:rPr>
              <a:t>[ REMEMBER TO discard(); ]</a:t>
            </a:r>
          </a:p>
        </p:txBody>
      </p:sp>
      <p:pic>
        <p:nvPicPr>
          <p:cNvPr id="1026" name="Picture 2" descr="Discord logo and symbol, meaning, history, PNG">
            <a:extLst>
              <a:ext uri="{FF2B5EF4-FFF2-40B4-BE49-F238E27FC236}">
                <a16:creationId xmlns:a16="http://schemas.microsoft.com/office/drawing/2014/main" id="{511C1EA0-7662-4BB7-B44A-4A21CFF9B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34" y="3584448"/>
            <a:ext cx="3912277" cy="220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0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7650-EF26-4931-9B50-9EA551E4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EXTRA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6975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A765-6B49-454F-9D11-D8C9EDFF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0859E-3453-43B9-BA2D-151ECC0D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HTML, CSS, JavaScript</a:t>
            </a:r>
          </a:p>
          <a:p>
            <a:r>
              <a:rPr lang="en-US" dirty="0"/>
              <a:t>Math:</a:t>
            </a:r>
          </a:p>
          <a:p>
            <a:pPr lvl="1"/>
            <a:r>
              <a:rPr lang="en-US" dirty="0"/>
              <a:t>Interpolation </a:t>
            </a:r>
            <a:r>
              <a:rPr lang="en-US" dirty="0">
                <a:hlinkClick r:id="rId2"/>
              </a:rPr>
              <a:t>https://youtu.be/J_puRs40GhM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Trigonometry </a:t>
            </a:r>
            <a:r>
              <a:rPr lang="en-US" dirty="0">
                <a:hlinkClick r:id="rId3"/>
              </a:rPr>
              <a:t>https://youtu.be/xK3vKWMFVgw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Segment Intersection </a:t>
            </a:r>
            <a:r>
              <a:rPr lang="en-US" dirty="0">
                <a:hlinkClick r:id="rId4"/>
              </a:rPr>
              <a:t>https://youtu.be/fHOLQJo0FjQ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EDE92D-1008-4CA5-BC54-A7BFB43EED06}"/>
              </a:ext>
            </a:extLst>
          </p:cNvPr>
          <p:cNvGrpSpPr/>
          <p:nvPr/>
        </p:nvGrpSpPr>
        <p:grpSpPr>
          <a:xfrm>
            <a:off x="4084320" y="4196080"/>
            <a:ext cx="3749040" cy="1371600"/>
            <a:chOff x="4084320" y="4196080"/>
            <a:chExt cx="3749040" cy="13716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0313DC6-C700-4BCB-B656-B18B9339F4EB}"/>
                </a:ext>
              </a:extLst>
            </p:cNvPr>
            <p:cNvSpPr/>
            <p:nvPr/>
          </p:nvSpPr>
          <p:spPr>
            <a:xfrm>
              <a:off x="4084320" y="4196080"/>
              <a:ext cx="3749040" cy="137160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F01639-30F6-4461-92EF-BAF203F7D96D}"/>
                </a:ext>
              </a:extLst>
            </p:cNvPr>
            <p:cNvSpPr txBox="1"/>
            <p:nvPr/>
          </p:nvSpPr>
          <p:spPr>
            <a:xfrm>
              <a:off x="4102915" y="4258627"/>
              <a:ext cx="37118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/>
                <a:t>Download Package</a:t>
              </a:r>
            </a:p>
            <a:p>
              <a:pPr algn="ctr"/>
              <a:r>
                <a:rPr lang="en-US" sz="3600" dirty="0"/>
                <a:t>(</a:t>
              </a:r>
              <a:r>
                <a:rPr lang="en-US" sz="3600" b="1" dirty="0">
                  <a:solidFill>
                    <a:srgbClr val="FF0000"/>
                  </a:solidFill>
                </a:rPr>
                <a:t>Important!</a:t>
              </a:r>
              <a:r>
                <a:rPr lang="en-US" sz="3600" dirty="0"/>
                <a:t>)</a:t>
              </a:r>
              <a:endParaRPr lang="fi-FI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632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58E8F13-9568-40AF-985B-0A47057CDC06}"/>
              </a:ext>
            </a:extLst>
          </p:cNvPr>
          <p:cNvSpPr/>
          <p:nvPr/>
        </p:nvSpPr>
        <p:spPr>
          <a:xfrm>
            <a:off x="4711718" y="1143000"/>
            <a:ext cx="2768562" cy="4562475"/>
          </a:xfrm>
          <a:custGeom>
            <a:avLst/>
            <a:gdLst>
              <a:gd name="connsiteX0" fmla="*/ 1384282 w 2768562"/>
              <a:gd name="connsiteY0" fmla="*/ 0 h 4562475"/>
              <a:gd name="connsiteX1" fmla="*/ 2755882 w 2768562"/>
              <a:gd name="connsiteY1" fmla="*/ 1176338 h 4562475"/>
              <a:gd name="connsiteX2" fmla="*/ 2694218 w 2768562"/>
              <a:gd name="connsiteY2" fmla="*/ 1526145 h 4562475"/>
              <a:gd name="connsiteX3" fmla="*/ 2672850 w 2768562"/>
              <a:gd name="connsiteY3" fmla="*/ 1576217 h 4562475"/>
              <a:gd name="connsiteX4" fmla="*/ 2744834 w 2768562"/>
              <a:gd name="connsiteY4" fmla="*/ 1642165 h 4562475"/>
              <a:gd name="connsiteX5" fmla="*/ 2768562 w 2768562"/>
              <a:gd name="connsiteY5" fmla="*/ 1811578 h 4562475"/>
              <a:gd name="connsiteX6" fmla="*/ 2641582 w 2768562"/>
              <a:gd name="connsiteY6" fmla="*/ 1734196 h 4562475"/>
              <a:gd name="connsiteX7" fmla="*/ 2641582 w 2768562"/>
              <a:gd name="connsiteY7" fmla="*/ 2943865 h 4562475"/>
              <a:gd name="connsiteX8" fmla="*/ 2680505 w 2768562"/>
              <a:gd name="connsiteY8" fmla="*/ 3047709 h 4562475"/>
              <a:gd name="connsiteX9" fmla="*/ 2755882 w 2768562"/>
              <a:gd name="connsiteY9" fmla="*/ 3590925 h 4562475"/>
              <a:gd name="connsiteX10" fmla="*/ 2314557 w 2768562"/>
              <a:gd name="connsiteY10" fmla="*/ 4562475 h 4562475"/>
              <a:gd name="connsiteX11" fmla="*/ 454007 w 2768562"/>
              <a:gd name="connsiteY11" fmla="*/ 4562475 h 4562475"/>
              <a:gd name="connsiteX12" fmla="*/ 12682 w 2768562"/>
              <a:gd name="connsiteY12" fmla="*/ 3590925 h 4562475"/>
              <a:gd name="connsiteX13" fmla="*/ 88060 w 2768562"/>
              <a:gd name="connsiteY13" fmla="*/ 3047709 h 4562475"/>
              <a:gd name="connsiteX14" fmla="*/ 126982 w 2768562"/>
              <a:gd name="connsiteY14" fmla="*/ 2943865 h 4562475"/>
              <a:gd name="connsiteX15" fmla="*/ 126982 w 2768562"/>
              <a:gd name="connsiteY15" fmla="*/ 1734193 h 4562475"/>
              <a:gd name="connsiteX16" fmla="*/ 0 w 2768562"/>
              <a:gd name="connsiteY16" fmla="*/ 1811577 h 4562475"/>
              <a:gd name="connsiteX17" fmla="*/ 23729 w 2768562"/>
              <a:gd name="connsiteY17" fmla="*/ 1642164 h 4562475"/>
              <a:gd name="connsiteX18" fmla="*/ 95714 w 2768562"/>
              <a:gd name="connsiteY18" fmla="*/ 1576215 h 4562475"/>
              <a:gd name="connsiteX19" fmla="*/ 74346 w 2768562"/>
              <a:gd name="connsiteY19" fmla="*/ 1526145 h 4562475"/>
              <a:gd name="connsiteX20" fmla="*/ 12682 w 2768562"/>
              <a:gd name="connsiteY20" fmla="*/ 1176338 h 4562475"/>
              <a:gd name="connsiteX21" fmla="*/ 1384282 w 2768562"/>
              <a:gd name="connsiteY21" fmla="*/ 0 h 456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8562" h="4562475">
                <a:moveTo>
                  <a:pt x="1384282" y="0"/>
                </a:moveTo>
                <a:cubicBezTo>
                  <a:pt x="2141796" y="0"/>
                  <a:pt x="2755882" y="526664"/>
                  <a:pt x="2755882" y="1176338"/>
                </a:cubicBezTo>
                <a:cubicBezTo>
                  <a:pt x="2755882" y="1298152"/>
                  <a:pt x="2734294" y="1415642"/>
                  <a:pt x="2694218" y="1526145"/>
                </a:cubicBezTo>
                <a:lnTo>
                  <a:pt x="2672850" y="1576217"/>
                </a:lnTo>
                <a:lnTo>
                  <a:pt x="2744834" y="1642165"/>
                </a:lnTo>
                <a:lnTo>
                  <a:pt x="2768562" y="1811578"/>
                </a:lnTo>
                <a:lnTo>
                  <a:pt x="2641582" y="1734196"/>
                </a:lnTo>
                <a:lnTo>
                  <a:pt x="2641582" y="2943865"/>
                </a:lnTo>
                <a:lnTo>
                  <a:pt x="2680505" y="3047709"/>
                </a:lnTo>
                <a:cubicBezTo>
                  <a:pt x="2728093" y="3202769"/>
                  <a:pt x="2755882" y="3389700"/>
                  <a:pt x="2755882" y="3590925"/>
                </a:cubicBezTo>
                <a:cubicBezTo>
                  <a:pt x="2755882" y="4127527"/>
                  <a:pt x="2558270" y="4562475"/>
                  <a:pt x="2314557" y="4562475"/>
                </a:cubicBezTo>
                <a:lnTo>
                  <a:pt x="454007" y="4562475"/>
                </a:lnTo>
                <a:cubicBezTo>
                  <a:pt x="210294" y="4562475"/>
                  <a:pt x="12682" y="4127527"/>
                  <a:pt x="12682" y="3590925"/>
                </a:cubicBezTo>
                <a:cubicBezTo>
                  <a:pt x="12682" y="3389700"/>
                  <a:pt x="40471" y="3202769"/>
                  <a:pt x="88060" y="3047709"/>
                </a:cubicBezTo>
                <a:lnTo>
                  <a:pt x="126982" y="2943865"/>
                </a:lnTo>
                <a:lnTo>
                  <a:pt x="126982" y="1734193"/>
                </a:lnTo>
                <a:lnTo>
                  <a:pt x="0" y="1811577"/>
                </a:lnTo>
                <a:lnTo>
                  <a:pt x="23729" y="1642164"/>
                </a:lnTo>
                <a:lnTo>
                  <a:pt x="95714" y="1576215"/>
                </a:lnTo>
                <a:lnTo>
                  <a:pt x="74346" y="1526145"/>
                </a:lnTo>
                <a:cubicBezTo>
                  <a:pt x="34271" y="1415642"/>
                  <a:pt x="12682" y="1298152"/>
                  <a:pt x="12682" y="1176338"/>
                </a:cubicBezTo>
                <a:cubicBezTo>
                  <a:pt x="12682" y="526664"/>
                  <a:pt x="626768" y="0"/>
                  <a:pt x="1384282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6000"/>
                </a:schemeClr>
              </a:gs>
              <a:gs pos="60000">
                <a:schemeClr val="tx1">
                  <a:alpha val="40000"/>
                </a:schemeClr>
              </a:gs>
              <a:gs pos="100000">
                <a:schemeClr val="tx1">
                  <a:alpha val="11000"/>
                </a:schemeClr>
              </a:gs>
            </a:gsLst>
            <a:lin ang="5400000" scaled="1"/>
          </a:gra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FA1579-018E-43B1-BD91-325DE86F1052}"/>
              </a:ext>
            </a:extLst>
          </p:cNvPr>
          <p:cNvGrpSpPr/>
          <p:nvPr/>
        </p:nvGrpSpPr>
        <p:grpSpPr>
          <a:xfrm>
            <a:off x="5029200" y="2434591"/>
            <a:ext cx="2133600" cy="2338386"/>
            <a:chOff x="5334000" y="2419351"/>
            <a:chExt cx="2133600" cy="2338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D65C07-1A52-4D0F-BEB3-41201F371B11}"/>
                </a:ext>
              </a:extLst>
            </p:cNvPr>
            <p:cNvGrpSpPr/>
            <p:nvPr/>
          </p:nvGrpSpPr>
          <p:grpSpPr>
            <a:xfrm>
              <a:off x="5438775" y="2419351"/>
              <a:ext cx="1924050" cy="2338386"/>
              <a:chOff x="5133975" y="2419351"/>
              <a:chExt cx="1924050" cy="2338386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53BB477-7C94-41A0-9476-6CDF55F6E1E9}"/>
                  </a:ext>
                </a:extLst>
              </p:cNvPr>
              <p:cNvSpPr/>
              <p:nvPr/>
            </p:nvSpPr>
            <p:spPr>
              <a:xfrm>
                <a:off x="5133975" y="2419351"/>
                <a:ext cx="1924050" cy="714374"/>
              </a:xfrm>
              <a:custGeom>
                <a:avLst/>
                <a:gdLst>
                  <a:gd name="connsiteX0" fmla="*/ 922709 w 1845417"/>
                  <a:gd name="connsiteY0" fmla="*/ 0 h 990600"/>
                  <a:gd name="connsiteX1" fmla="*/ 1795174 w 1845417"/>
                  <a:gd name="connsiteY1" fmla="*/ 113102 h 990600"/>
                  <a:gd name="connsiteX2" fmla="*/ 1845417 w 1845417"/>
                  <a:gd name="connsiteY2" fmla="*/ 129592 h 990600"/>
                  <a:gd name="connsiteX3" fmla="*/ 1496205 w 1845417"/>
                  <a:gd name="connsiteY3" fmla="*/ 943914 h 990600"/>
                  <a:gd name="connsiteX4" fmla="*/ 1456598 w 1845417"/>
                  <a:gd name="connsiteY4" fmla="*/ 951677 h 990600"/>
                  <a:gd name="connsiteX5" fmla="*/ 922709 w 1845417"/>
                  <a:gd name="connsiteY5" fmla="*/ 990600 h 990600"/>
                  <a:gd name="connsiteX6" fmla="*/ 388820 w 1845417"/>
                  <a:gd name="connsiteY6" fmla="*/ 951677 h 990600"/>
                  <a:gd name="connsiteX7" fmla="*/ 349213 w 1845417"/>
                  <a:gd name="connsiteY7" fmla="*/ 943914 h 990600"/>
                  <a:gd name="connsiteX8" fmla="*/ 0 w 1845417"/>
                  <a:gd name="connsiteY8" fmla="*/ 129593 h 990600"/>
                  <a:gd name="connsiteX9" fmla="*/ 50244 w 1845417"/>
                  <a:gd name="connsiteY9" fmla="*/ 113102 h 990600"/>
                  <a:gd name="connsiteX10" fmla="*/ 922709 w 1845417"/>
                  <a:gd name="connsiteY10" fmla="*/ 0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45417" h="990600">
                    <a:moveTo>
                      <a:pt x="922709" y="0"/>
                    </a:moveTo>
                    <a:cubicBezTo>
                      <a:pt x="1254121" y="0"/>
                      <a:pt x="1558081" y="42445"/>
                      <a:pt x="1795174" y="113102"/>
                    </a:cubicBezTo>
                    <a:lnTo>
                      <a:pt x="1845417" y="129592"/>
                    </a:lnTo>
                    <a:lnTo>
                      <a:pt x="1496205" y="943914"/>
                    </a:lnTo>
                    <a:lnTo>
                      <a:pt x="1456598" y="951677"/>
                    </a:lnTo>
                    <a:cubicBezTo>
                      <a:pt x="1292502" y="976741"/>
                      <a:pt x="1112088" y="990600"/>
                      <a:pt x="922709" y="990600"/>
                    </a:cubicBezTo>
                    <a:cubicBezTo>
                      <a:pt x="733331" y="990600"/>
                      <a:pt x="552916" y="976741"/>
                      <a:pt x="388820" y="951677"/>
                    </a:cubicBezTo>
                    <a:lnTo>
                      <a:pt x="349213" y="943914"/>
                    </a:lnTo>
                    <a:lnTo>
                      <a:pt x="0" y="129593"/>
                    </a:lnTo>
                    <a:lnTo>
                      <a:pt x="50244" y="113102"/>
                    </a:lnTo>
                    <a:cubicBezTo>
                      <a:pt x="287337" y="42445"/>
                      <a:pt x="591297" y="0"/>
                      <a:pt x="92270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0" cap="flat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B8D546C-BF33-4E23-8CFB-FCF458DB003C}"/>
                  </a:ext>
                </a:extLst>
              </p:cNvPr>
              <p:cNvSpPr/>
              <p:nvPr/>
            </p:nvSpPr>
            <p:spPr>
              <a:xfrm flipV="1">
                <a:off x="5133975" y="4505325"/>
                <a:ext cx="1924050" cy="252412"/>
              </a:xfrm>
              <a:custGeom>
                <a:avLst/>
                <a:gdLst>
                  <a:gd name="connsiteX0" fmla="*/ 922709 w 1845417"/>
                  <a:gd name="connsiteY0" fmla="*/ 0 h 990600"/>
                  <a:gd name="connsiteX1" fmla="*/ 1795174 w 1845417"/>
                  <a:gd name="connsiteY1" fmla="*/ 113102 h 990600"/>
                  <a:gd name="connsiteX2" fmla="*/ 1845417 w 1845417"/>
                  <a:gd name="connsiteY2" fmla="*/ 129592 h 990600"/>
                  <a:gd name="connsiteX3" fmla="*/ 1496205 w 1845417"/>
                  <a:gd name="connsiteY3" fmla="*/ 943914 h 990600"/>
                  <a:gd name="connsiteX4" fmla="*/ 1456598 w 1845417"/>
                  <a:gd name="connsiteY4" fmla="*/ 951677 h 990600"/>
                  <a:gd name="connsiteX5" fmla="*/ 922709 w 1845417"/>
                  <a:gd name="connsiteY5" fmla="*/ 990600 h 990600"/>
                  <a:gd name="connsiteX6" fmla="*/ 388820 w 1845417"/>
                  <a:gd name="connsiteY6" fmla="*/ 951677 h 990600"/>
                  <a:gd name="connsiteX7" fmla="*/ 349213 w 1845417"/>
                  <a:gd name="connsiteY7" fmla="*/ 943914 h 990600"/>
                  <a:gd name="connsiteX8" fmla="*/ 0 w 1845417"/>
                  <a:gd name="connsiteY8" fmla="*/ 129593 h 990600"/>
                  <a:gd name="connsiteX9" fmla="*/ 50244 w 1845417"/>
                  <a:gd name="connsiteY9" fmla="*/ 113102 h 990600"/>
                  <a:gd name="connsiteX10" fmla="*/ 922709 w 1845417"/>
                  <a:gd name="connsiteY10" fmla="*/ 0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45417" h="990600">
                    <a:moveTo>
                      <a:pt x="922709" y="0"/>
                    </a:moveTo>
                    <a:cubicBezTo>
                      <a:pt x="1254121" y="0"/>
                      <a:pt x="1558081" y="42445"/>
                      <a:pt x="1795174" y="113102"/>
                    </a:cubicBezTo>
                    <a:lnTo>
                      <a:pt x="1845417" y="129592"/>
                    </a:lnTo>
                    <a:lnTo>
                      <a:pt x="1496205" y="943914"/>
                    </a:lnTo>
                    <a:lnTo>
                      <a:pt x="1456598" y="951677"/>
                    </a:lnTo>
                    <a:cubicBezTo>
                      <a:pt x="1292502" y="976741"/>
                      <a:pt x="1112088" y="990600"/>
                      <a:pt x="922709" y="990600"/>
                    </a:cubicBezTo>
                    <a:cubicBezTo>
                      <a:pt x="733331" y="990600"/>
                      <a:pt x="552916" y="976741"/>
                      <a:pt x="388820" y="951677"/>
                    </a:cubicBezTo>
                    <a:lnTo>
                      <a:pt x="349213" y="943914"/>
                    </a:lnTo>
                    <a:lnTo>
                      <a:pt x="0" y="129593"/>
                    </a:lnTo>
                    <a:lnTo>
                      <a:pt x="50244" y="113102"/>
                    </a:lnTo>
                    <a:cubicBezTo>
                      <a:pt x="287337" y="42445"/>
                      <a:pt x="591297" y="0"/>
                      <a:pt x="92270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0" cap="flat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2A5F3DF-7C97-450B-88BA-850D979D2636}"/>
                </a:ext>
              </a:extLst>
            </p:cNvPr>
            <p:cNvSpPr/>
            <p:nvPr/>
          </p:nvSpPr>
          <p:spPr>
            <a:xfrm>
              <a:off x="7246620" y="3016806"/>
              <a:ext cx="220980" cy="1344295"/>
            </a:xfrm>
            <a:custGeom>
              <a:avLst/>
              <a:gdLst>
                <a:gd name="connsiteX0" fmla="*/ 314325 w 314325"/>
                <a:gd name="connsiteY0" fmla="*/ 0 h 1552575"/>
                <a:gd name="connsiteX1" fmla="*/ 19050 w 314325"/>
                <a:gd name="connsiteY1" fmla="*/ 381000 h 1552575"/>
                <a:gd name="connsiteX2" fmla="*/ 0 w 314325"/>
                <a:gd name="connsiteY2" fmla="*/ 1314450 h 1552575"/>
                <a:gd name="connsiteX3" fmla="*/ 304800 w 314325"/>
                <a:gd name="connsiteY3" fmla="*/ 1552575 h 1552575"/>
                <a:gd name="connsiteX4" fmla="*/ 314325 w 314325"/>
                <a:gd name="connsiteY4" fmla="*/ 0 h 1552575"/>
                <a:gd name="connsiteX0" fmla="*/ 314325 w 314325"/>
                <a:gd name="connsiteY0" fmla="*/ 0 h 1469290"/>
                <a:gd name="connsiteX1" fmla="*/ 19050 w 314325"/>
                <a:gd name="connsiteY1" fmla="*/ 381000 h 1469290"/>
                <a:gd name="connsiteX2" fmla="*/ 0 w 314325"/>
                <a:gd name="connsiteY2" fmla="*/ 1314450 h 1469290"/>
                <a:gd name="connsiteX3" fmla="*/ 297271 w 314325"/>
                <a:gd name="connsiteY3" fmla="*/ 1469290 h 1469290"/>
                <a:gd name="connsiteX4" fmla="*/ 314325 w 314325"/>
                <a:gd name="connsiteY4" fmla="*/ 0 h 1469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1469290">
                  <a:moveTo>
                    <a:pt x="314325" y="0"/>
                  </a:moveTo>
                  <a:lnTo>
                    <a:pt x="19050" y="381000"/>
                  </a:lnTo>
                  <a:lnTo>
                    <a:pt x="0" y="1314450"/>
                  </a:lnTo>
                  <a:lnTo>
                    <a:pt x="297271" y="146929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chemeClr val="tx1"/>
            </a:solidFill>
            <a:ln w="1270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24EFA1A-5F7D-4137-938C-436B32EF6D29}"/>
                </a:ext>
              </a:extLst>
            </p:cNvPr>
            <p:cNvSpPr/>
            <p:nvPr/>
          </p:nvSpPr>
          <p:spPr>
            <a:xfrm flipH="1">
              <a:off x="5334000" y="3016806"/>
              <a:ext cx="220980" cy="1344295"/>
            </a:xfrm>
            <a:custGeom>
              <a:avLst/>
              <a:gdLst>
                <a:gd name="connsiteX0" fmla="*/ 314325 w 314325"/>
                <a:gd name="connsiteY0" fmla="*/ 0 h 1552575"/>
                <a:gd name="connsiteX1" fmla="*/ 19050 w 314325"/>
                <a:gd name="connsiteY1" fmla="*/ 381000 h 1552575"/>
                <a:gd name="connsiteX2" fmla="*/ 0 w 314325"/>
                <a:gd name="connsiteY2" fmla="*/ 1314450 h 1552575"/>
                <a:gd name="connsiteX3" fmla="*/ 304800 w 314325"/>
                <a:gd name="connsiteY3" fmla="*/ 1552575 h 1552575"/>
                <a:gd name="connsiteX4" fmla="*/ 314325 w 314325"/>
                <a:gd name="connsiteY4" fmla="*/ 0 h 1552575"/>
                <a:gd name="connsiteX0" fmla="*/ 314325 w 314325"/>
                <a:gd name="connsiteY0" fmla="*/ 0 h 1469290"/>
                <a:gd name="connsiteX1" fmla="*/ 19050 w 314325"/>
                <a:gd name="connsiteY1" fmla="*/ 381000 h 1469290"/>
                <a:gd name="connsiteX2" fmla="*/ 0 w 314325"/>
                <a:gd name="connsiteY2" fmla="*/ 1314450 h 1469290"/>
                <a:gd name="connsiteX3" fmla="*/ 297271 w 314325"/>
                <a:gd name="connsiteY3" fmla="*/ 1469290 h 1469290"/>
                <a:gd name="connsiteX4" fmla="*/ 314325 w 314325"/>
                <a:gd name="connsiteY4" fmla="*/ 0 h 1469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1469290">
                  <a:moveTo>
                    <a:pt x="314325" y="0"/>
                  </a:moveTo>
                  <a:lnTo>
                    <a:pt x="19050" y="381000"/>
                  </a:lnTo>
                  <a:lnTo>
                    <a:pt x="0" y="1314450"/>
                  </a:lnTo>
                  <a:lnTo>
                    <a:pt x="297271" y="146929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chemeClr val="tx1"/>
            </a:solidFill>
            <a:ln w="1270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C82039F-C13C-4A3F-964A-419A2D8A358C}"/>
              </a:ext>
            </a:extLst>
          </p:cNvPr>
          <p:cNvSpPr/>
          <p:nvPr/>
        </p:nvSpPr>
        <p:spPr>
          <a:xfrm rot="20711752" flipH="1">
            <a:off x="5023411" y="1157376"/>
            <a:ext cx="2099457" cy="724534"/>
          </a:xfrm>
          <a:custGeom>
            <a:avLst/>
            <a:gdLst>
              <a:gd name="connsiteX0" fmla="*/ 1712701 w 2099457"/>
              <a:gd name="connsiteY0" fmla="*/ 0 h 724534"/>
              <a:gd name="connsiteX1" fmla="*/ 1701236 w 2099457"/>
              <a:gd name="connsiteY1" fmla="*/ 13328 h 724534"/>
              <a:gd name="connsiteX2" fmla="*/ 1689588 w 2099457"/>
              <a:gd name="connsiteY2" fmla="*/ 56381 h 724534"/>
              <a:gd name="connsiteX3" fmla="*/ 1948668 w 2099457"/>
              <a:gd name="connsiteY3" fmla="*/ 201161 h 724534"/>
              <a:gd name="connsiteX4" fmla="*/ 2049514 w 2099457"/>
              <a:gd name="connsiteY4" fmla="*/ 189784 h 724534"/>
              <a:gd name="connsiteX5" fmla="*/ 2099457 w 2099457"/>
              <a:gd name="connsiteY5" fmla="*/ 170967 h 724534"/>
              <a:gd name="connsiteX6" fmla="*/ 2064486 w 2099457"/>
              <a:gd name="connsiteY6" fmla="*/ 147280 h 724534"/>
              <a:gd name="connsiteX7" fmla="*/ 1724596 w 2099457"/>
              <a:gd name="connsiteY7" fmla="*/ 2131 h 724534"/>
              <a:gd name="connsiteX8" fmla="*/ 257790 w 2099457"/>
              <a:gd name="connsiteY8" fmla="*/ 380688 h 724534"/>
              <a:gd name="connsiteX9" fmla="*/ 241760 w 2099457"/>
              <a:gd name="connsiteY9" fmla="*/ 394028 h 724534"/>
              <a:gd name="connsiteX10" fmla="*/ 17966 w 2099457"/>
              <a:gd name="connsiteY10" fmla="*/ 688152 h 724534"/>
              <a:gd name="connsiteX11" fmla="*/ 0 w 2099457"/>
              <a:gd name="connsiteY11" fmla="*/ 724534 h 724534"/>
              <a:gd name="connsiteX12" fmla="*/ 64877 w 2099457"/>
              <a:gd name="connsiteY12" fmla="*/ 714301 h 724534"/>
              <a:gd name="connsiteX13" fmla="*/ 158176 w 2099457"/>
              <a:gd name="connsiteY13" fmla="*/ 674368 h 724534"/>
              <a:gd name="connsiteX14" fmla="*/ 311895 w 2099457"/>
              <a:gd name="connsiteY14" fmla="*/ 420490 h 724534"/>
              <a:gd name="connsiteX15" fmla="*/ 280497 w 2099457"/>
              <a:gd name="connsiteY15" fmla="*/ 388813 h 72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9457" h="724534">
                <a:moveTo>
                  <a:pt x="1712701" y="0"/>
                </a:moveTo>
                <a:lnTo>
                  <a:pt x="1701236" y="13328"/>
                </a:lnTo>
                <a:cubicBezTo>
                  <a:pt x="1693666" y="26928"/>
                  <a:pt x="1689588" y="41389"/>
                  <a:pt x="1689588" y="56381"/>
                </a:cubicBezTo>
                <a:cubicBezTo>
                  <a:pt x="1689588" y="136341"/>
                  <a:pt x="1805582" y="201161"/>
                  <a:pt x="1948668" y="201161"/>
                </a:cubicBezTo>
                <a:cubicBezTo>
                  <a:pt x="1984439" y="201161"/>
                  <a:pt x="2018518" y="197110"/>
                  <a:pt x="2049514" y="189784"/>
                </a:cubicBezTo>
                <a:lnTo>
                  <a:pt x="2099457" y="170967"/>
                </a:lnTo>
                <a:lnTo>
                  <a:pt x="2064486" y="147280"/>
                </a:lnTo>
                <a:cubicBezTo>
                  <a:pt x="1961145" y="84454"/>
                  <a:pt x="1846622" y="35478"/>
                  <a:pt x="1724596" y="2131"/>
                </a:cubicBezTo>
                <a:close/>
                <a:moveTo>
                  <a:pt x="257790" y="380688"/>
                </a:moveTo>
                <a:lnTo>
                  <a:pt x="241760" y="394028"/>
                </a:lnTo>
                <a:cubicBezTo>
                  <a:pt x="152143" y="483309"/>
                  <a:pt x="76772" y="582472"/>
                  <a:pt x="17966" y="688152"/>
                </a:cubicBezTo>
                <a:lnTo>
                  <a:pt x="0" y="724534"/>
                </a:lnTo>
                <a:lnTo>
                  <a:pt x="64877" y="714301"/>
                </a:lnTo>
                <a:cubicBezTo>
                  <a:pt x="95445" y="705356"/>
                  <a:pt x="127076" y="692041"/>
                  <a:pt x="158176" y="674368"/>
                </a:cubicBezTo>
                <a:cubicBezTo>
                  <a:pt x="282578" y="603674"/>
                  <a:pt x="351400" y="490009"/>
                  <a:pt x="311895" y="420490"/>
                </a:cubicBezTo>
                <a:cubicBezTo>
                  <a:pt x="304488" y="407455"/>
                  <a:pt x="293798" y="396898"/>
                  <a:pt x="280497" y="388813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0309AC-E37A-42B1-A491-C10AC6D3E6E3}"/>
              </a:ext>
            </a:extLst>
          </p:cNvPr>
          <p:cNvSpPr/>
          <p:nvPr/>
        </p:nvSpPr>
        <p:spPr>
          <a:xfrm>
            <a:off x="5250180" y="5555375"/>
            <a:ext cx="1691642" cy="150100"/>
          </a:xfrm>
          <a:custGeom>
            <a:avLst/>
            <a:gdLst>
              <a:gd name="connsiteX0" fmla="*/ 1463042 w 1691642"/>
              <a:gd name="connsiteY0" fmla="*/ 0 h 150100"/>
              <a:gd name="connsiteX1" fmla="*/ 1691642 w 1691642"/>
              <a:gd name="connsiteY1" fmla="*/ 147162 h 150100"/>
              <a:gd name="connsiteX2" fmla="*/ 1691182 w 1691642"/>
              <a:gd name="connsiteY2" fmla="*/ 150100 h 150100"/>
              <a:gd name="connsiteX3" fmla="*/ 1234902 w 1691642"/>
              <a:gd name="connsiteY3" fmla="*/ 150100 h 150100"/>
              <a:gd name="connsiteX4" fmla="*/ 1234442 w 1691642"/>
              <a:gd name="connsiteY4" fmla="*/ 147162 h 150100"/>
              <a:gd name="connsiteX5" fmla="*/ 1463042 w 1691642"/>
              <a:gd name="connsiteY5" fmla="*/ 0 h 150100"/>
              <a:gd name="connsiteX6" fmla="*/ 228600 w 1691642"/>
              <a:gd name="connsiteY6" fmla="*/ 0 h 150100"/>
              <a:gd name="connsiteX7" fmla="*/ 457200 w 1691642"/>
              <a:gd name="connsiteY7" fmla="*/ 147162 h 150100"/>
              <a:gd name="connsiteX8" fmla="*/ 456740 w 1691642"/>
              <a:gd name="connsiteY8" fmla="*/ 150100 h 150100"/>
              <a:gd name="connsiteX9" fmla="*/ 460 w 1691642"/>
              <a:gd name="connsiteY9" fmla="*/ 150100 h 150100"/>
              <a:gd name="connsiteX10" fmla="*/ 0 w 1691642"/>
              <a:gd name="connsiteY10" fmla="*/ 147162 h 150100"/>
              <a:gd name="connsiteX11" fmla="*/ 228600 w 1691642"/>
              <a:gd name="connsiteY11" fmla="*/ 0 h 15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1642" h="150100">
                <a:moveTo>
                  <a:pt x="1463042" y="0"/>
                </a:moveTo>
                <a:cubicBezTo>
                  <a:pt x="1589294" y="0"/>
                  <a:pt x="1691642" y="65887"/>
                  <a:pt x="1691642" y="147162"/>
                </a:cubicBezTo>
                <a:lnTo>
                  <a:pt x="1691182" y="150100"/>
                </a:lnTo>
                <a:lnTo>
                  <a:pt x="1234902" y="150100"/>
                </a:lnTo>
                <a:lnTo>
                  <a:pt x="1234442" y="147162"/>
                </a:lnTo>
                <a:cubicBezTo>
                  <a:pt x="1234442" y="65887"/>
                  <a:pt x="1336790" y="0"/>
                  <a:pt x="1463042" y="0"/>
                </a:cubicBezTo>
                <a:close/>
                <a:moveTo>
                  <a:pt x="228600" y="0"/>
                </a:moveTo>
                <a:cubicBezTo>
                  <a:pt x="354852" y="0"/>
                  <a:pt x="457200" y="65887"/>
                  <a:pt x="457200" y="147162"/>
                </a:cubicBezTo>
                <a:lnTo>
                  <a:pt x="456740" y="150100"/>
                </a:lnTo>
                <a:lnTo>
                  <a:pt x="460" y="150100"/>
                </a:lnTo>
                <a:lnTo>
                  <a:pt x="0" y="147162"/>
                </a:lnTo>
                <a:cubicBezTo>
                  <a:pt x="0" y="65887"/>
                  <a:pt x="102348" y="0"/>
                  <a:pt x="2286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636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89F8-CC2E-4BF7-B5BD-1F42EACB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1BED-222D-4D7A-A899-05AB2D1A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 (Morning): Driving Mechanics + Artificial Sensors</a:t>
            </a:r>
          </a:p>
          <a:p>
            <a:r>
              <a:rPr lang="en-US" dirty="0"/>
              <a:t>Day 1 (Afternoon): Collision Handling + Traffic Simulation</a:t>
            </a:r>
          </a:p>
          <a:p>
            <a:r>
              <a:rPr lang="en-US" dirty="0"/>
              <a:t>Day 2: Neural Network + Genetic Algorithm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1682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7650-EF26-4931-9B50-9EA551E4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DAY 1 (Morning)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9447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30847B-E839-4050-90CE-7CE2B83E6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328" y="3334818"/>
            <a:ext cx="889344" cy="14526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93D056-132F-47AF-9B0E-37C4F8E9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</a:t>
            </a:r>
            <a:endParaRPr lang="fi-FI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39CBE6-3560-4342-8343-104EE49C5895}"/>
              </a:ext>
            </a:extLst>
          </p:cNvPr>
          <p:cNvCxnSpPr/>
          <p:nvPr/>
        </p:nvCxnSpPr>
        <p:spPr>
          <a:xfrm>
            <a:off x="3814916" y="1828800"/>
            <a:ext cx="5417574" cy="0"/>
          </a:xfrm>
          <a:prstGeom prst="straightConnector1">
            <a:avLst/>
          </a:prstGeom>
          <a:ln w="762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9F3770-4758-42E4-ACBF-3F8C2ECB378E}"/>
              </a:ext>
            </a:extLst>
          </p:cNvPr>
          <p:cNvCxnSpPr>
            <a:cxnSpLocks/>
          </p:cNvCxnSpPr>
          <p:nvPr/>
        </p:nvCxnSpPr>
        <p:spPr>
          <a:xfrm>
            <a:off x="3814916" y="1828800"/>
            <a:ext cx="0" cy="4472609"/>
          </a:xfrm>
          <a:prstGeom prst="straightConnector1">
            <a:avLst/>
          </a:prstGeom>
          <a:ln w="762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290903-4B6C-4579-B5F2-C134B55C5A65}"/>
              </a:ext>
            </a:extLst>
          </p:cNvPr>
          <p:cNvSpPr txBox="1"/>
          <p:nvPr/>
        </p:nvSpPr>
        <p:spPr>
          <a:xfrm>
            <a:off x="3657600" y="1113413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</a:rPr>
              <a:t>0,0</a:t>
            </a:r>
            <a:endParaRPr lang="fi-FI" sz="3600" b="1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8F051F-B90F-43FC-8C65-BBC4B7DE4AD8}"/>
              </a:ext>
            </a:extLst>
          </p:cNvPr>
          <p:cNvSpPr/>
          <p:nvPr/>
        </p:nvSpPr>
        <p:spPr>
          <a:xfrm>
            <a:off x="5612296" y="3324627"/>
            <a:ext cx="967408" cy="1480954"/>
          </a:xfrm>
          <a:prstGeom prst="rect">
            <a:avLst/>
          </a:prstGeom>
          <a:solidFill>
            <a:schemeClr val="bg1">
              <a:alpha val="45000"/>
            </a:schemeClr>
          </a:solidFill>
          <a:ln w="381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543E08-EC68-4F97-880E-782BF22CC447}"/>
              </a:ext>
            </a:extLst>
          </p:cNvPr>
          <p:cNvSpPr/>
          <p:nvPr/>
        </p:nvSpPr>
        <p:spPr>
          <a:xfrm>
            <a:off x="5976732" y="3945837"/>
            <a:ext cx="238536" cy="2385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8F4EFB-0A12-4660-9C41-2D70975F3875}"/>
              </a:ext>
            </a:extLst>
          </p:cNvPr>
          <p:cNvSpPr txBox="1"/>
          <p:nvPr/>
        </p:nvSpPr>
        <p:spPr>
          <a:xfrm>
            <a:off x="5578871" y="284308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width</a:t>
            </a:r>
            <a:endParaRPr lang="fi-FI" sz="2400" b="1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1ABE2A-FDDB-4307-BD44-77F45C9A1451}"/>
              </a:ext>
            </a:extLst>
          </p:cNvPr>
          <p:cNvSpPr txBox="1"/>
          <p:nvPr/>
        </p:nvSpPr>
        <p:spPr>
          <a:xfrm rot="16200000">
            <a:off x="4745951" y="383427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height</a:t>
            </a:r>
            <a:endParaRPr lang="fi-FI" sz="2400" b="1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986CE3-F2BF-4084-B4A6-4395C53D6831}"/>
              </a:ext>
            </a:extLst>
          </p:cNvPr>
          <p:cNvSpPr txBox="1"/>
          <p:nvPr/>
        </p:nvSpPr>
        <p:spPr>
          <a:xfrm>
            <a:off x="5748789" y="403331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x,y</a:t>
            </a:r>
            <a:endParaRPr lang="fi-FI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1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38AD34A-CFFD-44A6-9704-D9A79F85CCC2}"/>
              </a:ext>
            </a:extLst>
          </p:cNvPr>
          <p:cNvGrpSpPr/>
          <p:nvPr/>
        </p:nvGrpSpPr>
        <p:grpSpPr>
          <a:xfrm>
            <a:off x="1532117" y="2267571"/>
            <a:ext cx="3657317" cy="3604334"/>
            <a:chOff x="1542946" y="2275314"/>
            <a:chExt cx="3657317" cy="360433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1D97B10-1CFF-44FF-9AC9-DA5068396863}"/>
                </a:ext>
              </a:extLst>
            </p:cNvPr>
            <p:cNvGrpSpPr/>
            <p:nvPr/>
          </p:nvGrpSpPr>
          <p:grpSpPr>
            <a:xfrm>
              <a:off x="1542946" y="2275314"/>
              <a:ext cx="3604334" cy="3604334"/>
              <a:chOff x="4293833" y="1626833"/>
              <a:chExt cx="3604334" cy="3604334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0FE31CC-FBA5-4AC9-8922-CE84A9E7713D}"/>
                  </a:ext>
                </a:extLst>
              </p:cNvPr>
              <p:cNvSpPr/>
              <p:nvPr/>
            </p:nvSpPr>
            <p:spPr>
              <a:xfrm>
                <a:off x="7138416" y="2554224"/>
                <a:ext cx="0" cy="871728"/>
              </a:xfrm>
              <a:custGeom>
                <a:avLst/>
                <a:gdLst>
                  <a:gd name="connsiteX0" fmla="*/ 0 w 0"/>
                  <a:gd name="connsiteY0" fmla="*/ 0 h 871728"/>
                  <a:gd name="connsiteX1" fmla="*/ 0 w 0"/>
                  <a:gd name="connsiteY1" fmla="*/ 871728 h 871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871728">
                    <a:moveTo>
                      <a:pt x="0" y="0"/>
                    </a:moveTo>
                    <a:lnTo>
                      <a:pt x="0" y="871728"/>
                    </a:lnTo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606542A6-407C-4630-A1EE-8F3F7F591DFE}"/>
                  </a:ext>
                </a:extLst>
              </p:cNvPr>
              <p:cNvSpPr/>
              <p:nvPr/>
            </p:nvSpPr>
            <p:spPr>
              <a:xfrm>
                <a:off x="6096000" y="2554224"/>
                <a:ext cx="1048512" cy="0"/>
              </a:xfrm>
              <a:custGeom>
                <a:avLst/>
                <a:gdLst>
                  <a:gd name="connsiteX0" fmla="*/ 1048512 w 1048512"/>
                  <a:gd name="connsiteY0" fmla="*/ 0 h 0"/>
                  <a:gd name="connsiteX1" fmla="*/ 0 w 1048512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8512">
                    <a:moveTo>
                      <a:pt x="1048512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311DDF1D-0E01-4E2F-A945-FEB16D336BAB}"/>
                  </a:ext>
                </a:extLst>
              </p:cNvPr>
              <p:cNvSpPr/>
              <p:nvPr/>
            </p:nvSpPr>
            <p:spPr>
              <a:xfrm>
                <a:off x="4733278" y="2066278"/>
                <a:ext cx="2725444" cy="27254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B0C71A8-FF16-4A2A-920A-C5CBCEF3F1B9}"/>
                  </a:ext>
                </a:extLst>
              </p:cNvPr>
              <p:cNvCxnSpPr/>
              <p:nvPr/>
            </p:nvCxnSpPr>
            <p:spPr>
              <a:xfrm>
                <a:off x="4293833" y="3429000"/>
                <a:ext cx="360433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0543B6C-1557-4DF0-8E26-0258DB270ED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293833" y="3429000"/>
                <a:ext cx="360433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71043BA-13A6-49BE-981C-66CCE825707F}"/>
                  </a:ext>
                </a:extLst>
              </p:cNvPr>
              <p:cNvSpPr/>
              <p:nvPr/>
            </p:nvSpPr>
            <p:spPr>
              <a:xfrm rot="1211740">
                <a:off x="6328536" y="3222088"/>
                <a:ext cx="181203" cy="181203"/>
              </a:xfrm>
              <a:custGeom>
                <a:avLst/>
                <a:gdLst>
                  <a:gd name="connsiteX0" fmla="*/ 0 w 523875"/>
                  <a:gd name="connsiteY0" fmla="*/ 0 h 523875"/>
                  <a:gd name="connsiteX1" fmla="*/ 523875 w 523875"/>
                  <a:gd name="connsiteY1" fmla="*/ 523875 h 523875"/>
                  <a:gd name="connsiteX0" fmla="*/ 0 w 523875"/>
                  <a:gd name="connsiteY0" fmla="*/ 0 h 523875"/>
                  <a:gd name="connsiteX1" fmla="*/ 523875 w 523875"/>
                  <a:gd name="connsiteY1" fmla="*/ 523875 h 523875"/>
                  <a:gd name="connsiteX0" fmla="*/ 0 w 523875"/>
                  <a:gd name="connsiteY0" fmla="*/ 0 h 523875"/>
                  <a:gd name="connsiteX1" fmla="*/ 523875 w 523875"/>
                  <a:gd name="connsiteY1" fmla="*/ 5238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3875" h="523875">
                    <a:moveTo>
                      <a:pt x="0" y="0"/>
                    </a:moveTo>
                    <a:cubicBezTo>
                      <a:pt x="260350" y="12700"/>
                      <a:pt x="501650" y="263525"/>
                      <a:pt x="523875" y="523875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D27854A-9C35-47A3-A5F4-1E14AFD4ED08}"/>
                  </a:ext>
                </a:extLst>
              </p:cNvPr>
              <p:cNvSpPr txBox="1"/>
              <p:nvPr/>
            </p:nvSpPr>
            <p:spPr>
              <a:xfrm>
                <a:off x="6463387" y="2873214"/>
                <a:ext cx="4459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600" dirty="0">
                    <a:solidFill>
                      <a:srgbClr val="7030A0"/>
                    </a:solidFill>
                  </a:rPr>
                  <a:t>α</a:t>
                </a:r>
                <a:endParaRPr lang="fi-FI" sz="36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176D288-91AC-4678-8050-BC0C89A808B2}"/>
                  </a:ext>
                </a:extLst>
              </p:cNvPr>
              <p:cNvSpPr/>
              <p:nvPr/>
            </p:nvSpPr>
            <p:spPr>
              <a:xfrm>
                <a:off x="6103620" y="2557273"/>
                <a:ext cx="1028702" cy="863984"/>
              </a:xfrm>
              <a:custGeom>
                <a:avLst/>
                <a:gdLst>
                  <a:gd name="connsiteX0" fmla="*/ 0 w 1036320"/>
                  <a:gd name="connsiteY0" fmla="*/ 871728 h 871728"/>
                  <a:gd name="connsiteX1" fmla="*/ 1036320 w 1036320"/>
                  <a:gd name="connsiteY1" fmla="*/ 0 h 871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6320" h="871728">
                    <a:moveTo>
                      <a:pt x="0" y="871728"/>
                    </a:moveTo>
                    <a:lnTo>
                      <a:pt x="1036320" y="0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85" name="Left Brace 84">
                <a:extLst>
                  <a:ext uri="{FF2B5EF4-FFF2-40B4-BE49-F238E27FC236}">
                    <a16:creationId xmlns:a16="http://schemas.microsoft.com/office/drawing/2014/main" id="{7C0A19E9-620E-4D9F-A2F2-5ABC884F758F}"/>
                  </a:ext>
                </a:extLst>
              </p:cNvPr>
              <p:cNvSpPr/>
              <p:nvPr/>
            </p:nvSpPr>
            <p:spPr>
              <a:xfrm>
                <a:off x="6008702" y="2574265"/>
                <a:ext cx="45719" cy="822960"/>
              </a:xfrm>
              <a:prstGeom prst="leftBrace">
                <a:avLst/>
              </a:prstGeom>
              <a:ln w="19050" cap="rnd">
                <a:solidFill>
                  <a:srgbClr val="0000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4D53CF8-1036-4802-902E-11F69A16112F}"/>
                  </a:ext>
                </a:extLst>
              </p:cNvPr>
              <p:cNvSpPr txBox="1"/>
              <p:nvPr/>
            </p:nvSpPr>
            <p:spPr>
              <a:xfrm>
                <a:off x="6218057" y="355636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Cos(</a:t>
                </a:r>
                <a:r>
                  <a:rPr lang="el-GR" dirty="0">
                    <a:solidFill>
                      <a:srgbClr val="FF0000"/>
                    </a:solidFill>
                  </a:rPr>
                  <a:t>α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  <a:endParaRPr lang="fi-FI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27D2CA-9275-419A-B687-8627BB08A2B5}"/>
                  </a:ext>
                </a:extLst>
              </p:cNvPr>
              <p:cNvSpPr txBox="1"/>
              <p:nvPr/>
            </p:nvSpPr>
            <p:spPr>
              <a:xfrm>
                <a:off x="5305196" y="2783934"/>
                <a:ext cx="737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Sin(</a:t>
                </a:r>
                <a:r>
                  <a:rPr lang="el-GR" dirty="0">
                    <a:solidFill>
                      <a:srgbClr val="0000FF"/>
                    </a:solidFill>
                  </a:rPr>
                  <a:t>α</a:t>
                </a:r>
                <a:r>
                  <a:rPr lang="en-US" dirty="0">
                    <a:solidFill>
                      <a:srgbClr val="0000FF"/>
                    </a:solidFill>
                  </a:rPr>
                  <a:t>)</a:t>
                </a:r>
                <a:endParaRPr lang="fi-FI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3" name="Left Brace 112">
                <a:extLst>
                  <a:ext uri="{FF2B5EF4-FFF2-40B4-BE49-F238E27FC236}">
                    <a16:creationId xmlns:a16="http://schemas.microsoft.com/office/drawing/2014/main" id="{C71AEACA-5505-4BDC-A0B5-642647085A23}"/>
                  </a:ext>
                </a:extLst>
              </p:cNvPr>
              <p:cNvSpPr/>
              <p:nvPr/>
            </p:nvSpPr>
            <p:spPr>
              <a:xfrm rot="16200000">
                <a:off x="6598618" y="2997155"/>
                <a:ext cx="49805" cy="987123"/>
              </a:xfrm>
              <a:prstGeom prst="leftBrace">
                <a:avLst/>
              </a:prstGeom>
              <a:ln w="19050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1E4AAF8-8304-4E2F-B4D0-E2B4D00D6B85}"/>
                </a:ext>
              </a:extLst>
            </p:cNvPr>
            <p:cNvSpPr txBox="1"/>
            <p:nvPr/>
          </p:nvSpPr>
          <p:spPr>
            <a:xfrm>
              <a:off x="4754191" y="366214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7030A0"/>
                  </a:solidFill>
                </a:rPr>
                <a:t>0</a:t>
              </a:r>
              <a:endParaRPr lang="fi-FI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E2C55A8-3F4D-4E43-9F9B-814040740101}"/>
                </a:ext>
              </a:extLst>
            </p:cNvPr>
            <p:cNvSpPr txBox="1"/>
            <p:nvPr/>
          </p:nvSpPr>
          <p:spPr>
            <a:xfrm>
              <a:off x="2709202" y="2312066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b="1" dirty="0">
                  <a:solidFill>
                    <a:srgbClr val="7030A0"/>
                  </a:solidFill>
                </a:rPr>
                <a:t>π</a:t>
              </a:r>
              <a:r>
                <a:rPr lang="en-US" sz="2400" b="1" dirty="0">
                  <a:solidFill>
                    <a:srgbClr val="7030A0"/>
                  </a:solidFill>
                </a:rPr>
                <a:t>/2</a:t>
              </a:r>
              <a:endParaRPr lang="fi-FI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CFDA4AD-F405-4F8A-8875-409E6AE8C3F9}"/>
                </a:ext>
              </a:extLst>
            </p:cNvPr>
            <p:cNvSpPr txBox="1"/>
            <p:nvPr/>
          </p:nvSpPr>
          <p:spPr>
            <a:xfrm>
              <a:off x="1637349" y="401442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b="1" dirty="0">
                  <a:solidFill>
                    <a:srgbClr val="7030A0"/>
                  </a:solidFill>
                </a:rPr>
                <a:t>π</a:t>
              </a:r>
              <a:endParaRPr lang="fi-FI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CFBE83D-F79C-4C94-8F49-37F08863A479}"/>
                </a:ext>
              </a:extLst>
            </p:cNvPr>
            <p:cNvSpPr txBox="1"/>
            <p:nvPr/>
          </p:nvSpPr>
          <p:spPr>
            <a:xfrm>
              <a:off x="3337492" y="5382168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7030A0"/>
                  </a:solidFill>
                </a:rPr>
                <a:t>3</a:t>
              </a:r>
              <a:r>
                <a:rPr lang="el-GR" sz="2400" b="1" dirty="0">
                  <a:solidFill>
                    <a:srgbClr val="7030A0"/>
                  </a:solidFill>
                </a:rPr>
                <a:t>π</a:t>
              </a:r>
              <a:r>
                <a:rPr lang="en-US" sz="2400" b="1" dirty="0">
                  <a:solidFill>
                    <a:srgbClr val="7030A0"/>
                  </a:solidFill>
                </a:rPr>
                <a:t>/2</a:t>
              </a:r>
              <a:endParaRPr lang="fi-FI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52B007E-1200-48A5-B996-7CCCEC4D31DE}"/>
                </a:ext>
              </a:extLst>
            </p:cNvPr>
            <p:cNvSpPr/>
            <p:nvPr/>
          </p:nvSpPr>
          <p:spPr>
            <a:xfrm rot="5400000">
              <a:off x="4384428" y="3222911"/>
              <a:ext cx="629265" cy="324465"/>
            </a:xfrm>
            <a:custGeom>
              <a:avLst/>
              <a:gdLst>
                <a:gd name="connsiteX0" fmla="*/ 629265 w 629265"/>
                <a:gd name="connsiteY0" fmla="*/ 0 h 324465"/>
                <a:gd name="connsiteX1" fmla="*/ 285136 w 629265"/>
                <a:gd name="connsiteY1" fmla="*/ 117987 h 324465"/>
                <a:gd name="connsiteX2" fmla="*/ 0 w 629265"/>
                <a:gd name="connsiteY2" fmla="*/ 324465 h 3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265" h="324465">
                  <a:moveTo>
                    <a:pt x="629265" y="0"/>
                  </a:moveTo>
                  <a:cubicBezTo>
                    <a:pt x="509639" y="31955"/>
                    <a:pt x="390013" y="63910"/>
                    <a:pt x="285136" y="117987"/>
                  </a:cubicBezTo>
                  <a:cubicBezTo>
                    <a:pt x="180258" y="172065"/>
                    <a:pt x="90129" y="248265"/>
                    <a:pt x="0" y="324465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DEDF858-63CF-49DC-A884-63CA9468A2EB}"/>
                </a:ext>
              </a:extLst>
            </p:cNvPr>
            <p:cNvSpPr/>
            <p:nvPr/>
          </p:nvSpPr>
          <p:spPr>
            <a:xfrm rot="4728829" flipH="1">
              <a:off x="4474189" y="4317942"/>
              <a:ext cx="629265" cy="324465"/>
            </a:xfrm>
            <a:custGeom>
              <a:avLst/>
              <a:gdLst>
                <a:gd name="connsiteX0" fmla="*/ 629265 w 629265"/>
                <a:gd name="connsiteY0" fmla="*/ 0 h 324465"/>
                <a:gd name="connsiteX1" fmla="*/ 285136 w 629265"/>
                <a:gd name="connsiteY1" fmla="*/ 117987 h 324465"/>
                <a:gd name="connsiteX2" fmla="*/ 0 w 629265"/>
                <a:gd name="connsiteY2" fmla="*/ 324465 h 3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265" h="324465">
                  <a:moveTo>
                    <a:pt x="629265" y="0"/>
                  </a:moveTo>
                  <a:cubicBezTo>
                    <a:pt x="509639" y="31955"/>
                    <a:pt x="390013" y="63910"/>
                    <a:pt x="285136" y="117987"/>
                  </a:cubicBezTo>
                  <a:cubicBezTo>
                    <a:pt x="180258" y="172065"/>
                    <a:pt x="90129" y="248265"/>
                    <a:pt x="0" y="324465"/>
                  </a:cubicBezTo>
                </a:path>
              </a:pathLst>
            </a:custGeom>
            <a:noFill/>
            <a:ln w="76200">
              <a:solidFill>
                <a:srgbClr val="CC66FF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rgbClr val="CC66FF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C9CBB89-36BE-4C73-AE34-87A4860B21A6}"/>
                </a:ext>
              </a:extLst>
            </p:cNvPr>
            <p:cNvSpPr txBox="1"/>
            <p:nvPr/>
          </p:nvSpPr>
          <p:spPr>
            <a:xfrm>
              <a:off x="4758049" y="297682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7030A0"/>
                  </a:solidFill>
                </a:rPr>
                <a:t>+</a:t>
              </a:r>
              <a:endParaRPr lang="fi-FI" sz="4000" b="1" dirty="0">
                <a:solidFill>
                  <a:srgbClr val="7030A0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4097D6F-C271-4324-9B1D-15DBBC6EFA96}"/>
                </a:ext>
              </a:extLst>
            </p:cNvPr>
            <p:cNvSpPr txBox="1"/>
            <p:nvPr/>
          </p:nvSpPr>
          <p:spPr>
            <a:xfrm>
              <a:off x="4826443" y="3996723"/>
              <a:ext cx="3738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rgbClr val="CC66FF"/>
                  </a:solidFill>
                </a:rPr>
                <a:t>-</a:t>
              </a:r>
              <a:endParaRPr lang="fi-FI" sz="4800" b="1" dirty="0">
                <a:solidFill>
                  <a:srgbClr val="CC66FF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D3BE7B6-6315-4879-A3D7-AC9CC5A5C00E}"/>
              </a:ext>
            </a:extLst>
          </p:cNvPr>
          <p:cNvSpPr/>
          <p:nvPr/>
        </p:nvSpPr>
        <p:spPr>
          <a:xfrm>
            <a:off x="1051560" y="1690688"/>
            <a:ext cx="5042089" cy="4641532"/>
          </a:xfrm>
          <a:prstGeom prst="rect">
            <a:avLst/>
          </a:prstGeom>
          <a:solidFill>
            <a:srgbClr val="FFFFF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0C7D7-E5E5-4DCA-BF46-A795A446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Unit Circle</a:t>
            </a:r>
            <a:endParaRPr lang="fi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112EC2-3A8F-43E3-A272-DA01BE175017}"/>
              </a:ext>
            </a:extLst>
          </p:cNvPr>
          <p:cNvGrpSpPr/>
          <p:nvPr/>
        </p:nvGrpSpPr>
        <p:grpSpPr>
          <a:xfrm>
            <a:off x="6453810" y="1324273"/>
            <a:ext cx="4518281" cy="4555375"/>
            <a:chOff x="6453810" y="1324273"/>
            <a:chExt cx="4518281" cy="4555375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2921872-181A-46BB-8818-3AD56FF088CE}"/>
                </a:ext>
              </a:extLst>
            </p:cNvPr>
            <p:cNvSpPr/>
            <p:nvPr/>
          </p:nvSpPr>
          <p:spPr>
            <a:xfrm rot="16200000">
              <a:off x="8386628" y="2599201"/>
              <a:ext cx="0" cy="871728"/>
            </a:xfrm>
            <a:custGeom>
              <a:avLst/>
              <a:gdLst>
                <a:gd name="connsiteX0" fmla="*/ 0 w 0"/>
                <a:gd name="connsiteY0" fmla="*/ 0 h 871728"/>
                <a:gd name="connsiteX1" fmla="*/ 0 w 0"/>
                <a:gd name="connsiteY1" fmla="*/ 871728 h 87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871728">
                  <a:moveTo>
                    <a:pt x="0" y="0"/>
                  </a:moveTo>
                  <a:lnTo>
                    <a:pt x="0" y="871728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AACDC1F-796B-4AC3-880F-2C42119F47D1}"/>
                </a:ext>
              </a:extLst>
            </p:cNvPr>
            <p:cNvSpPr/>
            <p:nvPr/>
          </p:nvSpPr>
          <p:spPr>
            <a:xfrm rot="16200000">
              <a:off x="7426508" y="3553225"/>
              <a:ext cx="1048512" cy="0"/>
            </a:xfrm>
            <a:custGeom>
              <a:avLst/>
              <a:gdLst>
                <a:gd name="connsiteX0" fmla="*/ 1048512 w 1048512"/>
                <a:gd name="connsiteY0" fmla="*/ 0 h 0"/>
                <a:gd name="connsiteX1" fmla="*/ 0 w 10485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8512">
                  <a:moveTo>
                    <a:pt x="1048512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854F2F5-3E5B-4061-B778-42C65C9D4A8C}"/>
                </a:ext>
              </a:extLst>
            </p:cNvPr>
            <p:cNvSpPr/>
            <p:nvPr/>
          </p:nvSpPr>
          <p:spPr>
            <a:xfrm rot="16200000">
              <a:off x="7462818" y="2714759"/>
              <a:ext cx="2725444" cy="27254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BB97D9-7EA5-4E78-8626-2CE58A5D2B6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23373" y="4077481"/>
              <a:ext cx="360433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F7CE7E4-6522-4E12-92F7-7796D3CDC90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023373" y="4077481"/>
              <a:ext cx="360433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5461A7F-B8B4-427E-A472-575C69DD8D94}"/>
                </a:ext>
              </a:extLst>
            </p:cNvPr>
            <p:cNvSpPr/>
            <p:nvPr/>
          </p:nvSpPr>
          <p:spPr>
            <a:xfrm rot="17411740">
              <a:off x="8618630" y="3663744"/>
              <a:ext cx="181203" cy="181203"/>
            </a:xfrm>
            <a:custGeom>
              <a:avLst/>
              <a:gdLst>
                <a:gd name="connsiteX0" fmla="*/ 0 w 523875"/>
                <a:gd name="connsiteY0" fmla="*/ 0 h 523875"/>
                <a:gd name="connsiteX1" fmla="*/ 523875 w 523875"/>
                <a:gd name="connsiteY1" fmla="*/ 523875 h 523875"/>
                <a:gd name="connsiteX0" fmla="*/ 0 w 523875"/>
                <a:gd name="connsiteY0" fmla="*/ 0 h 523875"/>
                <a:gd name="connsiteX1" fmla="*/ 523875 w 523875"/>
                <a:gd name="connsiteY1" fmla="*/ 523875 h 523875"/>
                <a:gd name="connsiteX0" fmla="*/ 0 w 523875"/>
                <a:gd name="connsiteY0" fmla="*/ 0 h 523875"/>
                <a:gd name="connsiteX1" fmla="*/ 523875 w 523875"/>
                <a:gd name="connsiteY1" fmla="*/ 5238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 h="523875">
                  <a:moveTo>
                    <a:pt x="0" y="0"/>
                  </a:moveTo>
                  <a:cubicBezTo>
                    <a:pt x="260350" y="12700"/>
                    <a:pt x="501650" y="263525"/>
                    <a:pt x="523875" y="52387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D6B1213-93CF-43FA-9B17-D0379B6973C8}"/>
                </a:ext>
              </a:extLst>
            </p:cNvPr>
            <p:cNvSpPr txBox="1"/>
            <p:nvPr/>
          </p:nvSpPr>
          <p:spPr>
            <a:xfrm>
              <a:off x="8400406" y="3139185"/>
              <a:ext cx="4459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>
                  <a:solidFill>
                    <a:srgbClr val="7030A0"/>
                  </a:solidFill>
                </a:rPr>
                <a:t>α</a:t>
              </a:r>
              <a:endParaRPr lang="fi-FI" sz="3600" dirty="0">
                <a:solidFill>
                  <a:srgbClr val="7030A0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B3D8505-35F1-431B-867B-83A77265E5DD}"/>
                </a:ext>
              </a:extLst>
            </p:cNvPr>
            <p:cNvSpPr/>
            <p:nvPr/>
          </p:nvSpPr>
          <p:spPr>
            <a:xfrm rot="16200000">
              <a:off x="7871454" y="3123518"/>
              <a:ext cx="1028702" cy="863984"/>
            </a:xfrm>
            <a:custGeom>
              <a:avLst/>
              <a:gdLst>
                <a:gd name="connsiteX0" fmla="*/ 0 w 1036320"/>
                <a:gd name="connsiteY0" fmla="*/ 871728 h 871728"/>
                <a:gd name="connsiteX1" fmla="*/ 1036320 w 1036320"/>
                <a:gd name="connsiteY1" fmla="*/ 0 h 87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320" h="871728">
                  <a:moveTo>
                    <a:pt x="0" y="871728"/>
                  </a:moveTo>
                  <a:lnTo>
                    <a:pt x="1036320" y="0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56" name="Left Brace 55">
              <a:extLst>
                <a:ext uri="{FF2B5EF4-FFF2-40B4-BE49-F238E27FC236}">
                  <a16:creationId xmlns:a16="http://schemas.microsoft.com/office/drawing/2014/main" id="{7731B3A9-E4BF-46F8-B470-ACD5859557A6}"/>
                </a:ext>
              </a:extLst>
            </p:cNvPr>
            <p:cNvSpPr/>
            <p:nvPr/>
          </p:nvSpPr>
          <p:spPr>
            <a:xfrm rot="16200000">
              <a:off x="8359428" y="3727625"/>
              <a:ext cx="45719" cy="822960"/>
            </a:xfrm>
            <a:prstGeom prst="leftBrace">
              <a:avLst/>
            </a:prstGeom>
            <a:ln w="19050" cap="rnd">
              <a:solidFill>
                <a:srgbClr val="0000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9B189A-883B-46C7-A51C-22B8BDF39B02}"/>
                </a:ext>
              </a:extLst>
            </p:cNvPr>
            <p:cNvSpPr txBox="1"/>
            <p:nvPr/>
          </p:nvSpPr>
          <p:spPr>
            <a:xfrm>
              <a:off x="8859976" y="3374655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Cos(</a:t>
              </a:r>
              <a:r>
                <a:rPr lang="el-GR" dirty="0">
                  <a:solidFill>
                    <a:srgbClr val="FF0000"/>
                  </a:solidFill>
                </a:rPr>
                <a:t>α</a:t>
              </a:r>
              <a:r>
                <a:rPr lang="en-US" dirty="0">
                  <a:solidFill>
                    <a:srgbClr val="FF0000"/>
                  </a:solidFill>
                </a:rPr>
                <a:t>)</a:t>
              </a:r>
              <a:endParaRPr lang="fi-FI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B669AA9-9306-4EE3-83E9-1ED364054550}"/>
                </a:ext>
              </a:extLst>
            </p:cNvPr>
            <p:cNvSpPr txBox="1"/>
            <p:nvPr/>
          </p:nvSpPr>
          <p:spPr>
            <a:xfrm>
              <a:off x="7996289" y="4132402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Sin(</a:t>
              </a:r>
              <a:r>
                <a:rPr lang="el-GR" dirty="0">
                  <a:solidFill>
                    <a:srgbClr val="0000FF"/>
                  </a:solidFill>
                </a:rPr>
                <a:t>α</a:t>
              </a:r>
              <a:r>
                <a:rPr lang="en-US" dirty="0">
                  <a:solidFill>
                    <a:srgbClr val="0000FF"/>
                  </a:solidFill>
                </a:rPr>
                <a:t>)</a:t>
              </a:r>
              <a:endParaRPr lang="fi-FI" dirty="0">
                <a:solidFill>
                  <a:srgbClr val="0000FF"/>
                </a:solidFill>
              </a:endParaRPr>
            </a:p>
          </p:txBody>
        </p:sp>
        <p:sp>
          <p:nvSpPr>
            <p:cNvPr id="59" name="Left Brace 58">
              <a:extLst>
                <a:ext uri="{FF2B5EF4-FFF2-40B4-BE49-F238E27FC236}">
                  <a16:creationId xmlns:a16="http://schemas.microsoft.com/office/drawing/2014/main" id="{1720D66B-E631-49DD-B09E-C469015B3199}"/>
                </a:ext>
              </a:extLst>
            </p:cNvPr>
            <p:cNvSpPr/>
            <p:nvPr/>
          </p:nvSpPr>
          <p:spPr>
            <a:xfrm rot="10800000">
              <a:off x="8856047" y="3056401"/>
              <a:ext cx="49805" cy="987123"/>
            </a:xfrm>
            <a:prstGeom prst="leftBrace">
              <a:avLst/>
            </a:prstGeom>
            <a:ln w="1905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FB23CB2-0002-4116-90B1-C73A0B5094FB}"/>
                </a:ext>
              </a:extLst>
            </p:cNvPr>
            <p:cNvSpPr txBox="1"/>
            <p:nvPr/>
          </p:nvSpPr>
          <p:spPr>
            <a:xfrm>
              <a:off x="6453810" y="1324273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i-FI" sz="3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939766F-6286-47EB-B999-F94880271860}"/>
                </a:ext>
              </a:extLst>
            </p:cNvPr>
            <p:cNvSpPr txBox="1"/>
            <p:nvPr/>
          </p:nvSpPr>
          <p:spPr>
            <a:xfrm>
              <a:off x="8524461" y="22798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7030A0"/>
                  </a:solidFill>
                </a:rPr>
                <a:t>0</a:t>
              </a:r>
              <a:endParaRPr lang="fi-FI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D357905-441C-4F27-94E1-76A510696785}"/>
                </a:ext>
              </a:extLst>
            </p:cNvPr>
            <p:cNvSpPr txBox="1"/>
            <p:nvPr/>
          </p:nvSpPr>
          <p:spPr>
            <a:xfrm>
              <a:off x="6877482" y="4014427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b="1" dirty="0">
                  <a:solidFill>
                    <a:srgbClr val="7030A0"/>
                  </a:solidFill>
                </a:rPr>
                <a:t>π</a:t>
              </a:r>
              <a:r>
                <a:rPr lang="en-US" sz="2400" b="1" dirty="0">
                  <a:solidFill>
                    <a:srgbClr val="7030A0"/>
                  </a:solidFill>
                </a:rPr>
                <a:t>/2</a:t>
              </a:r>
              <a:endParaRPr lang="fi-FI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57858BE-15AA-47A6-ABD0-9B5F2FDA8DD7}"/>
                </a:ext>
              </a:extLst>
            </p:cNvPr>
            <p:cNvSpPr txBox="1"/>
            <p:nvPr/>
          </p:nvSpPr>
          <p:spPr>
            <a:xfrm>
              <a:off x="8814978" y="5383284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b="1" dirty="0">
                  <a:solidFill>
                    <a:srgbClr val="7030A0"/>
                  </a:solidFill>
                </a:rPr>
                <a:t>π</a:t>
              </a:r>
              <a:endParaRPr lang="fi-FI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307E699-4C8D-4416-8443-1D7429048857}"/>
                </a:ext>
              </a:extLst>
            </p:cNvPr>
            <p:cNvSpPr txBox="1"/>
            <p:nvPr/>
          </p:nvSpPr>
          <p:spPr>
            <a:xfrm>
              <a:off x="10165460" y="3652630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7030A0"/>
                  </a:solidFill>
                </a:rPr>
                <a:t>3</a:t>
              </a:r>
              <a:r>
                <a:rPr lang="el-GR" sz="2400" b="1" dirty="0">
                  <a:solidFill>
                    <a:srgbClr val="7030A0"/>
                  </a:solidFill>
                </a:rPr>
                <a:t>π</a:t>
              </a:r>
              <a:r>
                <a:rPr lang="en-US" sz="2400" b="1" dirty="0">
                  <a:solidFill>
                    <a:srgbClr val="7030A0"/>
                  </a:solidFill>
                </a:rPr>
                <a:t>/2</a:t>
              </a:r>
              <a:endParaRPr lang="fi-FI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4291EE2-21E9-4AEF-8C06-4C40D09E2C3B}"/>
                </a:ext>
              </a:extLst>
            </p:cNvPr>
            <p:cNvSpPr/>
            <p:nvPr/>
          </p:nvSpPr>
          <p:spPr>
            <a:xfrm>
              <a:off x="7846673" y="2548291"/>
              <a:ext cx="629265" cy="324465"/>
            </a:xfrm>
            <a:custGeom>
              <a:avLst/>
              <a:gdLst>
                <a:gd name="connsiteX0" fmla="*/ 629265 w 629265"/>
                <a:gd name="connsiteY0" fmla="*/ 0 h 324465"/>
                <a:gd name="connsiteX1" fmla="*/ 285136 w 629265"/>
                <a:gd name="connsiteY1" fmla="*/ 117987 h 324465"/>
                <a:gd name="connsiteX2" fmla="*/ 0 w 629265"/>
                <a:gd name="connsiteY2" fmla="*/ 324465 h 3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265" h="324465">
                  <a:moveTo>
                    <a:pt x="629265" y="0"/>
                  </a:moveTo>
                  <a:cubicBezTo>
                    <a:pt x="509639" y="31955"/>
                    <a:pt x="390013" y="63910"/>
                    <a:pt x="285136" y="117987"/>
                  </a:cubicBezTo>
                  <a:cubicBezTo>
                    <a:pt x="180258" y="172065"/>
                    <a:pt x="90129" y="248265"/>
                    <a:pt x="0" y="324465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BB17CD9-68D4-4A98-9A22-983D8AAE9E32}"/>
                </a:ext>
              </a:extLst>
            </p:cNvPr>
            <p:cNvSpPr/>
            <p:nvPr/>
          </p:nvSpPr>
          <p:spPr>
            <a:xfrm rot="21272664" flipH="1">
              <a:off x="9008908" y="2488657"/>
              <a:ext cx="629265" cy="324465"/>
            </a:xfrm>
            <a:custGeom>
              <a:avLst/>
              <a:gdLst>
                <a:gd name="connsiteX0" fmla="*/ 629265 w 629265"/>
                <a:gd name="connsiteY0" fmla="*/ 0 h 324465"/>
                <a:gd name="connsiteX1" fmla="*/ 285136 w 629265"/>
                <a:gd name="connsiteY1" fmla="*/ 117987 h 324465"/>
                <a:gd name="connsiteX2" fmla="*/ 0 w 629265"/>
                <a:gd name="connsiteY2" fmla="*/ 324465 h 3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265" h="324465">
                  <a:moveTo>
                    <a:pt x="629265" y="0"/>
                  </a:moveTo>
                  <a:cubicBezTo>
                    <a:pt x="509639" y="31955"/>
                    <a:pt x="390013" y="63910"/>
                    <a:pt x="285136" y="117987"/>
                  </a:cubicBezTo>
                  <a:cubicBezTo>
                    <a:pt x="180258" y="172065"/>
                    <a:pt x="90129" y="248265"/>
                    <a:pt x="0" y="324465"/>
                  </a:cubicBezTo>
                </a:path>
              </a:pathLst>
            </a:custGeom>
            <a:noFill/>
            <a:ln w="76200">
              <a:solidFill>
                <a:srgbClr val="CC66FF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1BEFF1-1E3A-495A-B296-1347C34718A9}"/>
                </a:ext>
              </a:extLst>
            </p:cNvPr>
            <p:cNvSpPr txBox="1"/>
            <p:nvPr/>
          </p:nvSpPr>
          <p:spPr>
            <a:xfrm>
              <a:off x="7919033" y="2051309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7030A0"/>
                  </a:solidFill>
                </a:rPr>
                <a:t>+</a:t>
              </a:r>
              <a:endParaRPr lang="fi-FI" sz="4000" b="1" dirty="0">
                <a:solidFill>
                  <a:srgbClr val="7030A0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1648FDF-5F90-4AED-AADF-3F44742A65E5}"/>
                </a:ext>
              </a:extLst>
            </p:cNvPr>
            <p:cNvSpPr txBox="1"/>
            <p:nvPr/>
          </p:nvSpPr>
          <p:spPr>
            <a:xfrm>
              <a:off x="9121608" y="1964903"/>
              <a:ext cx="3738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rgbClr val="CC66FF"/>
                  </a:solidFill>
                </a:rPr>
                <a:t>-</a:t>
              </a:r>
              <a:endParaRPr lang="fi-FI" sz="4800" b="1" dirty="0">
                <a:solidFill>
                  <a:srgbClr val="CC66FF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7FD4D38-6AC1-4D28-ACB9-6B0A3DCA9A5B}"/>
              </a:ext>
            </a:extLst>
          </p:cNvPr>
          <p:cNvGrpSpPr/>
          <p:nvPr/>
        </p:nvGrpSpPr>
        <p:grpSpPr>
          <a:xfrm>
            <a:off x="1542946" y="2275314"/>
            <a:ext cx="3657317" cy="3604334"/>
            <a:chOff x="1542946" y="2275314"/>
            <a:chExt cx="3657317" cy="360433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C2CCD86-EBA3-4D1C-9C3C-57D803DDE260}"/>
                </a:ext>
              </a:extLst>
            </p:cNvPr>
            <p:cNvGrpSpPr/>
            <p:nvPr/>
          </p:nvGrpSpPr>
          <p:grpSpPr>
            <a:xfrm>
              <a:off x="1542946" y="2275314"/>
              <a:ext cx="3604334" cy="3604334"/>
              <a:chOff x="4293833" y="1626833"/>
              <a:chExt cx="3604334" cy="3604334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D0F8A53-44DA-4CB2-BD20-412100D9E4E3}"/>
                  </a:ext>
                </a:extLst>
              </p:cNvPr>
              <p:cNvSpPr/>
              <p:nvPr/>
            </p:nvSpPr>
            <p:spPr>
              <a:xfrm>
                <a:off x="7138416" y="2554224"/>
                <a:ext cx="0" cy="871728"/>
              </a:xfrm>
              <a:custGeom>
                <a:avLst/>
                <a:gdLst>
                  <a:gd name="connsiteX0" fmla="*/ 0 w 0"/>
                  <a:gd name="connsiteY0" fmla="*/ 0 h 871728"/>
                  <a:gd name="connsiteX1" fmla="*/ 0 w 0"/>
                  <a:gd name="connsiteY1" fmla="*/ 871728 h 871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871728">
                    <a:moveTo>
                      <a:pt x="0" y="0"/>
                    </a:moveTo>
                    <a:lnTo>
                      <a:pt x="0" y="871728"/>
                    </a:lnTo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331C709-C84F-47E8-8D82-0E5A9D8C7618}"/>
                  </a:ext>
                </a:extLst>
              </p:cNvPr>
              <p:cNvSpPr/>
              <p:nvPr/>
            </p:nvSpPr>
            <p:spPr>
              <a:xfrm>
                <a:off x="6096000" y="2554224"/>
                <a:ext cx="1048512" cy="0"/>
              </a:xfrm>
              <a:custGeom>
                <a:avLst/>
                <a:gdLst>
                  <a:gd name="connsiteX0" fmla="*/ 1048512 w 1048512"/>
                  <a:gd name="connsiteY0" fmla="*/ 0 h 0"/>
                  <a:gd name="connsiteX1" fmla="*/ 0 w 1048512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8512">
                    <a:moveTo>
                      <a:pt x="1048512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1ABE458F-C075-4D2A-97F1-67CB9810B62C}"/>
                  </a:ext>
                </a:extLst>
              </p:cNvPr>
              <p:cNvSpPr/>
              <p:nvPr/>
            </p:nvSpPr>
            <p:spPr>
              <a:xfrm>
                <a:off x="4733278" y="2066278"/>
                <a:ext cx="2725444" cy="27254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AD6C794-1EE9-4483-ABEB-ADD58B33CF49}"/>
                  </a:ext>
                </a:extLst>
              </p:cNvPr>
              <p:cNvCxnSpPr/>
              <p:nvPr/>
            </p:nvCxnSpPr>
            <p:spPr>
              <a:xfrm>
                <a:off x="4293833" y="3429000"/>
                <a:ext cx="360433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DF30D54-87B1-4E56-BCEB-7A8F0DA604C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293833" y="3429000"/>
                <a:ext cx="360433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6C2E8AB-4251-4730-BE53-473EA86E8313}"/>
                  </a:ext>
                </a:extLst>
              </p:cNvPr>
              <p:cNvSpPr/>
              <p:nvPr/>
            </p:nvSpPr>
            <p:spPr>
              <a:xfrm rot="1211740">
                <a:off x="6328536" y="3222088"/>
                <a:ext cx="181203" cy="181203"/>
              </a:xfrm>
              <a:custGeom>
                <a:avLst/>
                <a:gdLst>
                  <a:gd name="connsiteX0" fmla="*/ 0 w 523875"/>
                  <a:gd name="connsiteY0" fmla="*/ 0 h 523875"/>
                  <a:gd name="connsiteX1" fmla="*/ 523875 w 523875"/>
                  <a:gd name="connsiteY1" fmla="*/ 523875 h 523875"/>
                  <a:gd name="connsiteX0" fmla="*/ 0 w 523875"/>
                  <a:gd name="connsiteY0" fmla="*/ 0 h 523875"/>
                  <a:gd name="connsiteX1" fmla="*/ 523875 w 523875"/>
                  <a:gd name="connsiteY1" fmla="*/ 523875 h 523875"/>
                  <a:gd name="connsiteX0" fmla="*/ 0 w 523875"/>
                  <a:gd name="connsiteY0" fmla="*/ 0 h 523875"/>
                  <a:gd name="connsiteX1" fmla="*/ 523875 w 523875"/>
                  <a:gd name="connsiteY1" fmla="*/ 5238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3875" h="523875">
                    <a:moveTo>
                      <a:pt x="0" y="0"/>
                    </a:moveTo>
                    <a:cubicBezTo>
                      <a:pt x="260350" y="12700"/>
                      <a:pt x="501650" y="263525"/>
                      <a:pt x="523875" y="523875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3C590D8-EEBC-458E-B8AB-A02A381C0329}"/>
                  </a:ext>
                </a:extLst>
              </p:cNvPr>
              <p:cNvSpPr txBox="1"/>
              <p:nvPr/>
            </p:nvSpPr>
            <p:spPr>
              <a:xfrm>
                <a:off x="6463387" y="2873214"/>
                <a:ext cx="4459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600" dirty="0">
                    <a:solidFill>
                      <a:srgbClr val="7030A0"/>
                    </a:solidFill>
                  </a:rPr>
                  <a:t>α</a:t>
                </a:r>
                <a:endParaRPr lang="fi-FI" sz="36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CA85A964-C32C-46FF-ACED-896295A56247}"/>
                  </a:ext>
                </a:extLst>
              </p:cNvPr>
              <p:cNvSpPr/>
              <p:nvPr/>
            </p:nvSpPr>
            <p:spPr>
              <a:xfrm>
                <a:off x="6103620" y="2557273"/>
                <a:ext cx="1028702" cy="863984"/>
              </a:xfrm>
              <a:custGeom>
                <a:avLst/>
                <a:gdLst>
                  <a:gd name="connsiteX0" fmla="*/ 0 w 1036320"/>
                  <a:gd name="connsiteY0" fmla="*/ 871728 h 871728"/>
                  <a:gd name="connsiteX1" fmla="*/ 1036320 w 1036320"/>
                  <a:gd name="connsiteY1" fmla="*/ 0 h 871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6320" h="871728">
                    <a:moveTo>
                      <a:pt x="0" y="871728"/>
                    </a:moveTo>
                    <a:lnTo>
                      <a:pt x="1036320" y="0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97" name="Left Brace 96">
                <a:extLst>
                  <a:ext uri="{FF2B5EF4-FFF2-40B4-BE49-F238E27FC236}">
                    <a16:creationId xmlns:a16="http://schemas.microsoft.com/office/drawing/2014/main" id="{F92FD160-9699-4AF7-A601-88B87EF75D87}"/>
                  </a:ext>
                </a:extLst>
              </p:cNvPr>
              <p:cNvSpPr/>
              <p:nvPr/>
            </p:nvSpPr>
            <p:spPr>
              <a:xfrm>
                <a:off x="6008702" y="2574265"/>
                <a:ext cx="45719" cy="822960"/>
              </a:xfrm>
              <a:prstGeom prst="leftBrace">
                <a:avLst/>
              </a:prstGeom>
              <a:ln w="19050" cap="rnd">
                <a:solidFill>
                  <a:srgbClr val="0000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9A1E4E4-0E18-44A2-8FC5-D69429CB0BCF}"/>
                  </a:ext>
                </a:extLst>
              </p:cNvPr>
              <p:cNvSpPr txBox="1"/>
              <p:nvPr/>
            </p:nvSpPr>
            <p:spPr>
              <a:xfrm>
                <a:off x="6218057" y="355636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Cos(</a:t>
                </a:r>
                <a:r>
                  <a:rPr lang="el-GR" dirty="0">
                    <a:solidFill>
                      <a:srgbClr val="FF0000"/>
                    </a:solidFill>
                  </a:rPr>
                  <a:t>α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  <a:endParaRPr lang="fi-FI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458F7E2-8DB9-44D1-8204-DA30C867ABF3}"/>
                  </a:ext>
                </a:extLst>
              </p:cNvPr>
              <p:cNvSpPr txBox="1"/>
              <p:nvPr/>
            </p:nvSpPr>
            <p:spPr>
              <a:xfrm>
                <a:off x="5305196" y="2783934"/>
                <a:ext cx="737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Sin(</a:t>
                </a:r>
                <a:r>
                  <a:rPr lang="el-GR" dirty="0">
                    <a:solidFill>
                      <a:srgbClr val="0000FF"/>
                    </a:solidFill>
                  </a:rPr>
                  <a:t>α</a:t>
                </a:r>
                <a:r>
                  <a:rPr lang="en-US" dirty="0">
                    <a:solidFill>
                      <a:srgbClr val="0000FF"/>
                    </a:solidFill>
                  </a:rPr>
                  <a:t>)</a:t>
                </a:r>
                <a:endParaRPr lang="fi-FI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0" name="Left Brace 99">
                <a:extLst>
                  <a:ext uri="{FF2B5EF4-FFF2-40B4-BE49-F238E27FC236}">
                    <a16:creationId xmlns:a16="http://schemas.microsoft.com/office/drawing/2014/main" id="{1DCE2FCD-A689-415A-B1F7-E5E404953670}"/>
                  </a:ext>
                </a:extLst>
              </p:cNvPr>
              <p:cNvSpPr/>
              <p:nvPr/>
            </p:nvSpPr>
            <p:spPr>
              <a:xfrm rot="16200000">
                <a:off x="6598618" y="2997155"/>
                <a:ext cx="49805" cy="987123"/>
              </a:xfrm>
              <a:prstGeom prst="leftBrace">
                <a:avLst/>
              </a:prstGeom>
              <a:ln w="19050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C8CF6EB-955B-48FD-81CE-B8FD32758C57}"/>
                </a:ext>
              </a:extLst>
            </p:cNvPr>
            <p:cNvSpPr txBox="1"/>
            <p:nvPr/>
          </p:nvSpPr>
          <p:spPr>
            <a:xfrm>
              <a:off x="4754191" y="366214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7030A0"/>
                  </a:solidFill>
                </a:rPr>
                <a:t>0</a:t>
              </a:r>
              <a:endParaRPr lang="fi-FI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E5CEA30-9762-40B0-AC56-C1EC9B8BFCD8}"/>
                </a:ext>
              </a:extLst>
            </p:cNvPr>
            <p:cNvSpPr txBox="1"/>
            <p:nvPr/>
          </p:nvSpPr>
          <p:spPr>
            <a:xfrm>
              <a:off x="2709202" y="2312066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b="1" dirty="0">
                  <a:solidFill>
                    <a:srgbClr val="7030A0"/>
                  </a:solidFill>
                </a:rPr>
                <a:t>π</a:t>
              </a:r>
              <a:r>
                <a:rPr lang="en-US" sz="2400" b="1" dirty="0">
                  <a:solidFill>
                    <a:srgbClr val="7030A0"/>
                  </a:solidFill>
                </a:rPr>
                <a:t>/2</a:t>
              </a:r>
              <a:endParaRPr lang="fi-FI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950A013-3FC2-4717-9E93-7FF429F803D6}"/>
                </a:ext>
              </a:extLst>
            </p:cNvPr>
            <p:cNvSpPr txBox="1"/>
            <p:nvPr/>
          </p:nvSpPr>
          <p:spPr>
            <a:xfrm>
              <a:off x="1637349" y="401442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b="1" dirty="0">
                  <a:solidFill>
                    <a:srgbClr val="7030A0"/>
                  </a:solidFill>
                </a:rPr>
                <a:t>π</a:t>
              </a:r>
              <a:endParaRPr lang="fi-FI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3E9ECAA-D1C4-4938-A792-2C4E145B5BCC}"/>
                </a:ext>
              </a:extLst>
            </p:cNvPr>
            <p:cNvSpPr txBox="1"/>
            <p:nvPr/>
          </p:nvSpPr>
          <p:spPr>
            <a:xfrm>
              <a:off x="3337492" y="5382168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7030A0"/>
                  </a:solidFill>
                </a:rPr>
                <a:t>3</a:t>
              </a:r>
              <a:r>
                <a:rPr lang="el-GR" sz="2400" b="1" dirty="0">
                  <a:solidFill>
                    <a:srgbClr val="7030A0"/>
                  </a:solidFill>
                </a:rPr>
                <a:t>π</a:t>
              </a:r>
              <a:r>
                <a:rPr lang="en-US" sz="2400" b="1" dirty="0">
                  <a:solidFill>
                    <a:srgbClr val="7030A0"/>
                  </a:solidFill>
                </a:rPr>
                <a:t>/2</a:t>
              </a:r>
              <a:endParaRPr lang="fi-FI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0113A82-0D10-4DEA-8B3F-6D8FCDFE2393}"/>
                </a:ext>
              </a:extLst>
            </p:cNvPr>
            <p:cNvSpPr/>
            <p:nvPr/>
          </p:nvSpPr>
          <p:spPr>
            <a:xfrm rot="5400000">
              <a:off x="4384428" y="3222911"/>
              <a:ext cx="629265" cy="324465"/>
            </a:xfrm>
            <a:custGeom>
              <a:avLst/>
              <a:gdLst>
                <a:gd name="connsiteX0" fmla="*/ 629265 w 629265"/>
                <a:gd name="connsiteY0" fmla="*/ 0 h 324465"/>
                <a:gd name="connsiteX1" fmla="*/ 285136 w 629265"/>
                <a:gd name="connsiteY1" fmla="*/ 117987 h 324465"/>
                <a:gd name="connsiteX2" fmla="*/ 0 w 629265"/>
                <a:gd name="connsiteY2" fmla="*/ 324465 h 3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265" h="324465">
                  <a:moveTo>
                    <a:pt x="629265" y="0"/>
                  </a:moveTo>
                  <a:cubicBezTo>
                    <a:pt x="509639" y="31955"/>
                    <a:pt x="390013" y="63910"/>
                    <a:pt x="285136" y="117987"/>
                  </a:cubicBezTo>
                  <a:cubicBezTo>
                    <a:pt x="180258" y="172065"/>
                    <a:pt x="90129" y="248265"/>
                    <a:pt x="0" y="324465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AE2B43B-F96E-4EC1-9A6F-E22C0CD7C31B}"/>
                </a:ext>
              </a:extLst>
            </p:cNvPr>
            <p:cNvSpPr/>
            <p:nvPr/>
          </p:nvSpPr>
          <p:spPr>
            <a:xfrm rot="4728829" flipH="1">
              <a:off x="4474189" y="4317942"/>
              <a:ext cx="629265" cy="324465"/>
            </a:xfrm>
            <a:custGeom>
              <a:avLst/>
              <a:gdLst>
                <a:gd name="connsiteX0" fmla="*/ 629265 w 629265"/>
                <a:gd name="connsiteY0" fmla="*/ 0 h 324465"/>
                <a:gd name="connsiteX1" fmla="*/ 285136 w 629265"/>
                <a:gd name="connsiteY1" fmla="*/ 117987 h 324465"/>
                <a:gd name="connsiteX2" fmla="*/ 0 w 629265"/>
                <a:gd name="connsiteY2" fmla="*/ 324465 h 3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265" h="324465">
                  <a:moveTo>
                    <a:pt x="629265" y="0"/>
                  </a:moveTo>
                  <a:cubicBezTo>
                    <a:pt x="509639" y="31955"/>
                    <a:pt x="390013" y="63910"/>
                    <a:pt x="285136" y="117987"/>
                  </a:cubicBezTo>
                  <a:cubicBezTo>
                    <a:pt x="180258" y="172065"/>
                    <a:pt x="90129" y="248265"/>
                    <a:pt x="0" y="324465"/>
                  </a:cubicBezTo>
                </a:path>
              </a:pathLst>
            </a:custGeom>
            <a:noFill/>
            <a:ln w="76200">
              <a:solidFill>
                <a:srgbClr val="CC66FF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rgbClr val="CC66FF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324DD1A-93B9-4283-8D6A-9552A2F892D9}"/>
                </a:ext>
              </a:extLst>
            </p:cNvPr>
            <p:cNvSpPr txBox="1"/>
            <p:nvPr/>
          </p:nvSpPr>
          <p:spPr>
            <a:xfrm>
              <a:off x="4758049" y="297682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7030A0"/>
                  </a:solidFill>
                </a:rPr>
                <a:t>+</a:t>
              </a:r>
              <a:endParaRPr lang="fi-FI" sz="4000" b="1" dirty="0">
                <a:solidFill>
                  <a:srgbClr val="7030A0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65699D0-FBCD-417B-BFDA-190021F03774}"/>
                </a:ext>
              </a:extLst>
            </p:cNvPr>
            <p:cNvSpPr txBox="1"/>
            <p:nvPr/>
          </p:nvSpPr>
          <p:spPr>
            <a:xfrm>
              <a:off x="4826443" y="3996723"/>
              <a:ext cx="3738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rgbClr val="CC66FF"/>
                  </a:solidFill>
                </a:rPr>
                <a:t>-</a:t>
              </a:r>
              <a:endParaRPr lang="fi-FI" sz="4800" b="1" dirty="0">
                <a:solidFill>
                  <a:srgbClr val="CC66FF"/>
                </a:solidFill>
              </a:endParaRPr>
            </a:p>
          </p:txBody>
        </p:sp>
      </p:grpSp>
      <p:sp>
        <p:nvSpPr>
          <p:cNvPr id="123" name="Title 1">
            <a:extLst>
              <a:ext uri="{FF2B5EF4-FFF2-40B4-BE49-F238E27FC236}">
                <a16:creationId xmlns:a16="http://schemas.microsoft.com/office/drawing/2014/main" id="{187E4B4D-6507-4C81-AA6D-7F04496E3BB9}"/>
              </a:ext>
            </a:extLst>
          </p:cNvPr>
          <p:cNvSpPr txBox="1">
            <a:spLocks/>
          </p:cNvSpPr>
          <p:nvPr/>
        </p:nvSpPr>
        <p:spPr>
          <a:xfrm>
            <a:off x="6564225" y="365125"/>
            <a:ext cx="46832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Rotated Unit Circle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0680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44987 -4.44444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987 -4.44444E-6 L 0.43985 -0.0189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" y="-94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6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C7D7-E5E5-4DCA-BF46-A795A446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Unit Circle</a:t>
            </a:r>
            <a:endParaRPr lang="fi-FI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2921872-181A-46BB-8818-3AD56FF088CE}"/>
              </a:ext>
            </a:extLst>
          </p:cNvPr>
          <p:cNvSpPr/>
          <p:nvPr/>
        </p:nvSpPr>
        <p:spPr>
          <a:xfrm rot="16200000">
            <a:off x="8386628" y="2599201"/>
            <a:ext cx="0" cy="871728"/>
          </a:xfrm>
          <a:custGeom>
            <a:avLst/>
            <a:gdLst>
              <a:gd name="connsiteX0" fmla="*/ 0 w 0"/>
              <a:gd name="connsiteY0" fmla="*/ 0 h 871728"/>
              <a:gd name="connsiteX1" fmla="*/ 0 w 0"/>
              <a:gd name="connsiteY1" fmla="*/ 871728 h 87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71728">
                <a:moveTo>
                  <a:pt x="0" y="0"/>
                </a:moveTo>
                <a:lnTo>
                  <a:pt x="0" y="871728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AACDC1F-796B-4AC3-880F-2C42119F47D1}"/>
              </a:ext>
            </a:extLst>
          </p:cNvPr>
          <p:cNvSpPr/>
          <p:nvPr/>
        </p:nvSpPr>
        <p:spPr>
          <a:xfrm rot="16200000">
            <a:off x="7426508" y="3553225"/>
            <a:ext cx="1048512" cy="0"/>
          </a:xfrm>
          <a:custGeom>
            <a:avLst/>
            <a:gdLst>
              <a:gd name="connsiteX0" fmla="*/ 1048512 w 1048512"/>
              <a:gd name="connsiteY0" fmla="*/ 0 h 0"/>
              <a:gd name="connsiteX1" fmla="*/ 0 w 104851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8512">
                <a:moveTo>
                  <a:pt x="1048512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854F2F5-3E5B-4061-B778-42C65C9D4A8C}"/>
              </a:ext>
            </a:extLst>
          </p:cNvPr>
          <p:cNvSpPr/>
          <p:nvPr/>
        </p:nvSpPr>
        <p:spPr>
          <a:xfrm rot="16200000">
            <a:off x="7462818" y="2714759"/>
            <a:ext cx="2725444" cy="27254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5BB97D9-7EA5-4E78-8626-2CE58A5D2B65}"/>
              </a:ext>
            </a:extLst>
          </p:cNvPr>
          <p:cNvCxnSpPr>
            <a:cxnSpLocks/>
          </p:cNvCxnSpPr>
          <p:nvPr/>
        </p:nvCxnSpPr>
        <p:spPr>
          <a:xfrm rot="16200000">
            <a:off x="7023373" y="4077481"/>
            <a:ext cx="360433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F7CE7E4-6522-4E12-92F7-7796D3CDC90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023373" y="4077481"/>
            <a:ext cx="360433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5461A7F-B8B4-427E-A472-575C69DD8D94}"/>
              </a:ext>
            </a:extLst>
          </p:cNvPr>
          <p:cNvSpPr/>
          <p:nvPr/>
        </p:nvSpPr>
        <p:spPr>
          <a:xfrm rot="17411740">
            <a:off x="8618630" y="3663744"/>
            <a:ext cx="181203" cy="181203"/>
          </a:xfrm>
          <a:custGeom>
            <a:avLst/>
            <a:gdLst>
              <a:gd name="connsiteX0" fmla="*/ 0 w 523875"/>
              <a:gd name="connsiteY0" fmla="*/ 0 h 523875"/>
              <a:gd name="connsiteX1" fmla="*/ 523875 w 523875"/>
              <a:gd name="connsiteY1" fmla="*/ 523875 h 523875"/>
              <a:gd name="connsiteX0" fmla="*/ 0 w 523875"/>
              <a:gd name="connsiteY0" fmla="*/ 0 h 523875"/>
              <a:gd name="connsiteX1" fmla="*/ 523875 w 523875"/>
              <a:gd name="connsiteY1" fmla="*/ 523875 h 523875"/>
              <a:gd name="connsiteX0" fmla="*/ 0 w 523875"/>
              <a:gd name="connsiteY0" fmla="*/ 0 h 523875"/>
              <a:gd name="connsiteX1" fmla="*/ 523875 w 523875"/>
              <a:gd name="connsiteY1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3875" h="523875">
                <a:moveTo>
                  <a:pt x="0" y="0"/>
                </a:moveTo>
                <a:cubicBezTo>
                  <a:pt x="260350" y="12700"/>
                  <a:pt x="501650" y="263525"/>
                  <a:pt x="523875" y="523875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6B1213-93CF-43FA-9B17-D0379B6973C8}"/>
              </a:ext>
            </a:extLst>
          </p:cNvPr>
          <p:cNvSpPr txBox="1"/>
          <p:nvPr/>
        </p:nvSpPr>
        <p:spPr>
          <a:xfrm>
            <a:off x="8400406" y="3139185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>
                <a:solidFill>
                  <a:srgbClr val="7030A0"/>
                </a:solidFill>
              </a:rPr>
              <a:t>α</a:t>
            </a:r>
            <a:endParaRPr lang="fi-FI" sz="3600" dirty="0">
              <a:solidFill>
                <a:srgbClr val="7030A0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B3D8505-35F1-431B-867B-83A77265E5DD}"/>
              </a:ext>
            </a:extLst>
          </p:cNvPr>
          <p:cNvSpPr/>
          <p:nvPr/>
        </p:nvSpPr>
        <p:spPr>
          <a:xfrm rot="16200000">
            <a:off x="7871454" y="3123518"/>
            <a:ext cx="1028702" cy="863984"/>
          </a:xfrm>
          <a:custGeom>
            <a:avLst/>
            <a:gdLst>
              <a:gd name="connsiteX0" fmla="*/ 0 w 1036320"/>
              <a:gd name="connsiteY0" fmla="*/ 871728 h 871728"/>
              <a:gd name="connsiteX1" fmla="*/ 1036320 w 1036320"/>
              <a:gd name="connsiteY1" fmla="*/ 0 h 87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6320" h="871728">
                <a:moveTo>
                  <a:pt x="0" y="871728"/>
                </a:moveTo>
                <a:lnTo>
                  <a:pt x="1036320" y="0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7731B3A9-E4BF-46F8-B470-ACD5859557A6}"/>
              </a:ext>
            </a:extLst>
          </p:cNvPr>
          <p:cNvSpPr/>
          <p:nvPr/>
        </p:nvSpPr>
        <p:spPr>
          <a:xfrm rot="16200000">
            <a:off x="8359428" y="3727625"/>
            <a:ext cx="45719" cy="822960"/>
          </a:xfrm>
          <a:prstGeom prst="leftBrace">
            <a:avLst/>
          </a:prstGeom>
          <a:ln w="19050" cap="rnd">
            <a:solidFill>
              <a:srgbClr val="00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9B189A-883B-46C7-A51C-22B8BDF39B02}"/>
              </a:ext>
            </a:extLst>
          </p:cNvPr>
          <p:cNvSpPr txBox="1"/>
          <p:nvPr/>
        </p:nvSpPr>
        <p:spPr>
          <a:xfrm>
            <a:off x="8859976" y="337465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Cos(</a:t>
            </a:r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fi-FI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69AA9-9306-4EE3-83E9-1ED364054550}"/>
              </a:ext>
            </a:extLst>
          </p:cNvPr>
          <p:cNvSpPr txBox="1"/>
          <p:nvPr/>
        </p:nvSpPr>
        <p:spPr>
          <a:xfrm>
            <a:off x="7996289" y="413240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Sin(</a:t>
            </a:r>
            <a:r>
              <a:rPr lang="el-GR" dirty="0">
                <a:solidFill>
                  <a:srgbClr val="0000FF"/>
                </a:solidFill>
              </a:rPr>
              <a:t>α</a:t>
            </a:r>
            <a:r>
              <a:rPr lang="en-US" dirty="0">
                <a:solidFill>
                  <a:srgbClr val="0000FF"/>
                </a:solidFill>
              </a:rPr>
              <a:t>)</a:t>
            </a:r>
            <a:endParaRPr lang="fi-FI" dirty="0">
              <a:solidFill>
                <a:srgbClr val="0000FF"/>
              </a:solidFill>
            </a:endParaRP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1720D66B-E631-49DD-B09E-C469015B3199}"/>
              </a:ext>
            </a:extLst>
          </p:cNvPr>
          <p:cNvSpPr/>
          <p:nvPr/>
        </p:nvSpPr>
        <p:spPr>
          <a:xfrm rot="10800000">
            <a:off x="8856047" y="3056401"/>
            <a:ext cx="49805" cy="987123"/>
          </a:xfrm>
          <a:prstGeom prst="leftBrace">
            <a:avLst/>
          </a:prstGeom>
          <a:ln w="190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402ECF-6836-4F41-B2E2-91D7FC8CCF38}"/>
              </a:ext>
            </a:extLst>
          </p:cNvPr>
          <p:cNvSpPr txBox="1"/>
          <p:nvPr/>
        </p:nvSpPr>
        <p:spPr>
          <a:xfrm>
            <a:off x="7035521" y="3639823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+1</a:t>
            </a:r>
            <a:endParaRPr lang="fi-FI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E03B51-37FA-4A7D-8F68-C3A31AC3F3B1}"/>
              </a:ext>
            </a:extLst>
          </p:cNvPr>
          <p:cNvSpPr txBox="1"/>
          <p:nvPr/>
        </p:nvSpPr>
        <p:spPr>
          <a:xfrm>
            <a:off x="8768606" y="2272738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+1</a:t>
            </a:r>
            <a:endParaRPr lang="fi-FI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38A71A-C4EB-4457-816F-0BD9DE78C44C}"/>
              </a:ext>
            </a:extLst>
          </p:cNvPr>
          <p:cNvSpPr txBox="1"/>
          <p:nvPr/>
        </p:nvSpPr>
        <p:spPr>
          <a:xfrm>
            <a:off x="10147282" y="403005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  <a:endParaRPr lang="fi-FI" sz="2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6AE6606-B3C7-4598-93CF-11C2B7CF6024}"/>
              </a:ext>
            </a:extLst>
          </p:cNvPr>
          <p:cNvSpPr txBox="1"/>
          <p:nvPr/>
        </p:nvSpPr>
        <p:spPr>
          <a:xfrm>
            <a:off x="8445026" y="539090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  <a:endParaRPr lang="fi-FI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B23CB2-0002-4116-90B1-C73A0B5094FB}"/>
              </a:ext>
            </a:extLst>
          </p:cNvPr>
          <p:cNvSpPr txBox="1"/>
          <p:nvPr/>
        </p:nvSpPr>
        <p:spPr>
          <a:xfrm>
            <a:off x="6453810" y="132427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C2CCD86-EBA3-4D1C-9C3C-57D803DDE260}"/>
              </a:ext>
            </a:extLst>
          </p:cNvPr>
          <p:cNvGrpSpPr/>
          <p:nvPr/>
        </p:nvGrpSpPr>
        <p:grpSpPr>
          <a:xfrm>
            <a:off x="1542946" y="2275314"/>
            <a:ext cx="3623102" cy="3604334"/>
            <a:chOff x="4293833" y="1626833"/>
            <a:chExt cx="3623102" cy="3604334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D0F8A53-44DA-4CB2-BD20-412100D9E4E3}"/>
                </a:ext>
              </a:extLst>
            </p:cNvPr>
            <p:cNvSpPr/>
            <p:nvPr/>
          </p:nvSpPr>
          <p:spPr>
            <a:xfrm>
              <a:off x="7138416" y="2554224"/>
              <a:ext cx="0" cy="871728"/>
            </a:xfrm>
            <a:custGeom>
              <a:avLst/>
              <a:gdLst>
                <a:gd name="connsiteX0" fmla="*/ 0 w 0"/>
                <a:gd name="connsiteY0" fmla="*/ 0 h 871728"/>
                <a:gd name="connsiteX1" fmla="*/ 0 w 0"/>
                <a:gd name="connsiteY1" fmla="*/ 871728 h 87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871728">
                  <a:moveTo>
                    <a:pt x="0" y="0"/>
                  </a:moveTo>
                  <a:lnTo>
                    <a:pt x="0" y="871728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331C709-C84F-47E8-8D82-0E5A9D8C7618}"/>
                </a:ext>
              </a:extLst>
            </p:cNvPr>
            <p:cNvSpPr/>
            <p:nvPr/>
          </p:nvSpPr>
          <p:spPr>
            <a:xfrm>
              <a:off x="6096000" y="2554224"/>
              <a:ext cx="1048512" cy="0"/>
            </a:xfrm>
            <a:custGeom>
              <a:avLst/>
              <a:gdLst>
                <a:gd name="connsiteX0" fmla="*/ 1048512 w 1048512"/>
                <a:gd name="connsiteY0" fmla="*/ 0 h 0"/>
                <a:gd name="connsiteX1" fmla="*/ 0 w 10485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8512">
                  <a:moveTo>
                    <a:pt x="1048512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ABE458F-C075-4D2A-97F1-67CB9810B62C}"/>
                </a:ext>
              </a:extLst>
            </p:cNvPr>
            <p:cNvSpPr/>
            <p:nvPr/>
          </p:nvSpPr>
          <p:spPr>
            <a:xfrm>
              <a:off x="4733278" y="2066278"/>
              <a:ext cx="2725444" cy="27254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AD6C794-1EE9-4483-ABEB-ADD58B33CF49}"/>
                </a:ext>
              </a:extLst>
            </p:cNvPr>
            <p:cNvCxnSpPr/>
            <p:nvPr/>
          </p:nvCxnSpPr>
          <p:spPr>
            <a:xfrm>
              <a:off x="4293833" y="3429000"/>
              <a:ext cx="360433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DF30D54-87B1-4E56-BCEB-7A8F0DA604C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293833" y="3429000"/>
              <a:ext cx="360433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6C2E8AB-4251-4730-BE53-473EA86E8313}"/>
                </a:ext>
              </a:extLst>
            </p:cNvPr>
            <p:cNvSpPr/>
            <p:nvPr/>
          </p:nvSpPr>
          <p:spPr>
            <a:xfrm rot="1211740">
              <a:off x="6328536" y="3222088"/>
              <a:ext cx="181203" cy="181203"/>
            </a:xfrm>
            <a:custGeom>
              <a:avLst/>
              <a:gdLst>
                <a:gd name="connsiteX0" fmla="*/ 0 w 523875"/>
                <a:gd name="connsiteY0" fmla="*/ 0 h 523875"/>
                <a:gd name="connsiteX1" fmla="*/ 523875 w 523875"/>
                <a:gd name="connsiteY1" fmla="*/ 523875 h 523875"/>
                <a:gd name="connsiteX0" fmla="*/ 0 w 523875"/>
                <a:gd name="connsiteY0" fmla="*/ 0 h 523875"/>
                <a:gd name="connsiteX1" fmla="*/ 523875 w 523875"/>
                <a:gd name="connsiteY1" fmla="*/ 523875 h 523875"/>
                <a:gd name="connsiteX0" fmla="*/ 0 w 523875"/>
                <a:gd name="connsiteY0" fmla="*/ 0 h 523875"/>
                <a:gd name="connsiteX1" fmla="*/ 523875 w 523875"/>
                <a:gd name="connsiteY1" fmla="*/ 5238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 h="523875">
                  <a:moveTo>
                    <a:pt x="0" y="0"/>
                  </a:moveTo>
                  <a:cubicBezTo>
                    <a:pt x="260350" y="12700"/>
                    <a:pt x="501650" y="263525"/>
                    <a:pt x="523875" y="52387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3C590D8-EEBC-458E-B8AB-A02A381C0329}"/>
                </a:ext>
              </a:extLst>
            </p:cNvPr>
            <p:cNvSpPr txBox="1"/>
            <p:nvPr/>
          </p:nvSpPr>
          <p:spPr>
            <a:xfrm>
              <a:off x="6463387" y="2873214"/>
              <a:ext cx="4459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>
                  <a:solidFill>
                    <a:srgbClr val="7030A0"/>
                  </a:solidFill>
                </a:rPr>
                <a:t>α</a:t>
              </a:r>
              <a:endParaRPr lang="fi-FI" sz="3600" dirty="0">
                <a:solidFill>
                  <a:srgbClr val="7030A0"/>
                </a:solidFill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A85A964-C32C-46FF-ACED-896295A56247}"/>
                </a:ext>
              </a:extLst>
            </p:cNvPr>
            <p:cNvSpPr/>
            <p:nvPr/>
          </p:nvSpPr>
          <p:spPr>
            <a:xfrm>
              <a:off x="6103620" y="2557273"/>
              <a:ext cx="1028702" cy="863984"/>
            </a:xfrm>
            <a:custGeom>
              <a:avLst/>
              <a:gdLst>
                <a:gd name="connsiteX0" fmla="*/ 0 w 1036320"/>
                <a:gd name="connsiteY0" fmla="*/ 871728 h 871728"/>
                <a:gd name="connsiteX1" fmla="*/ 1036320 w 1036320"/>
                <a:gd name="connsiteY1" fmla="*/ 0 h 87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320" h="871728">
                  <a:moveTo>
                    <a:pt x="0" y="871728"/>
                  </a:moveTo>
                  <a:lnTo>
                    <a:pt x="1036320" y="0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7" name="Left Brace 96">
              <a:extLst>
                <a:ext uri="{FF2B5EF4-FFF2-40B4-BE49-F238E27FC236}">
                  <a16:creationId xmlns:a16="http://schemas.microsoft.com/office/drawing/2014/main" id="{F92FD160-9699-4AF7-A601-88B87EF75D87}"/>
                </a:ext>
              </a:extLst>
            </p:cNvPr>
            <p:cNvSpPr/>
            <p:nvPr/>
          </p:nvSpPr>
          <p:spPr>
            <a:xfrm>
              <a:off x="6008702" y="2574265"/>
              <a:ext cx="45719" cy="822960"/>
            </a:xfrm>
            <a:prstGeom prst="leftBrace">
              <a:avLst/>
            </a:prstGeom>
            <a:ln w="19050" cap="rnd">
              <a:solidFill>
                <a:srgbClr val="0000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9A1E4E4-0E18-44A2-8FC5-D69429CB0BCF}"/>
                </a:ext>
              </a:extLst>
            </p:cNvPr>
            <p:cNvSpPr txBox="1"/>
            <p:nvPr/>
          </p:nvSpPr>
          <p:spPr>
            <a:xfrm>
              <a:off x="6218057" y="3556361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Cos(</a:t>
              </a:r>
              <a:r>
                <a:rPr lang="el-GR" dirty="0">
                  <a:solidFill>
                    <a:srgbClr val="FF0000"/>
                  </a:solidFill>
                </a:rPr>
                <a:t>α</a:t>
              </a:r>
              <a:r>
                <a:rPr lang="en-US" dirty="0">
                  <a:solidFill>
                    <a:srgbClr val="FF0000"/>
                  </a:solidFill>
                </a:rPr>
                <a:t>)</a:t>
              </a:r>
              <a:endParaRPr lang="fi-FI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458F7E2-8DB9-44D1-8204-DA30C867ABF3}"/>
                </a:ext>
              </a:extLst>
            </p:cNvPr>
            <p:cNvSpPr txBox="1"/>
            <p:nvPr/>
          </p:nvSpPr>
          <p:spPr>
            <a:xfrm>
              <a:off x="5305196" y="27839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Sin(</a:t>
              </a:r>
              <a:r>
                <a:rPr lang="el-GR" dirty="0">
                  <a:solidFill>
                    <a:srgbClr val="0000FF"/>
                  </a:solidFill>
                </a:rPr>
                <a:t>α</a:t>
              </a:r>
              <a:r>
                <a:rPr lang="en-US" dirty="0">
                  <a:solidFill>
                    <a:srgbClr val="0000FF"/>
                  </a:solidFill>
                </a:rPr>
                <a:t>)</a:t>
              </a:r>
              <a:endParaRPr lang="fi-FI" dirty="0">
                <a:solidFill>
                  <a:srgbClr val="0000FF"/>
                </a:solidFill>
              </a:endParaRPr>
            </a:p>
          </p:txBody>
        </p:sp>
        <p:sp>
          <p:nvSpPr>
            <p:cNvPr id="100" name="Left Brace 99">
              <a:extLst>
                <a:ext uri="{FF2B5EF4-FFF2-40B4-BE49-F238E27FC236}">
                  <a16:creationId xmlns:a16="http://schemas.microsoft.com/office/drawing/2014/main" id="{1DCE2FCD-A689-415A-B1F7-E5E404953670}"/>
                </a:ext>
              </a:extLst>
            </p:cNvPr>
            <p:cNvSpPr/>
            <p:nvPr/>
          </p:nvSpPr>
          <p:spPr>
            <a:xfrm rot="16200000">
              <a:off x="6598618" y="2997155"/>
              <a:ext cx="49805" cy="987123"/>
            </a:xfrm>
            <a:prstGeom prst="leftBrace">
              <a:avLst/>
            </a:prstGeom>
            <a:ln w="1905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469D47F-EF50-4022-B985-7C5992BF72E3}"/>
                </a:ext>
              </a:extLst>
            </p:cNvPr>
            <p:cNvSpPr txBox="1"/>
            <p:nvPr/>
          </p:nvSpPr>
          <p:spPr>
            <a:xfrm>
              <a:off x="6055805" y="1655171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+1</a:t>
              </a:r>
              <a:endParaRPr lang="fi-FI" sz="24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E3A9513-E81D-4D5A-A9BA-199FC51FE9BE}"/>
                </a:ext>
              </a:extLst>
            </p:cNvPr>
            <p:cNvSpPr txBox="1"/>
            <p:nvPr/>
          </p:nvSpPr>
          <p:spPr>
            <a:xfrm>
              <a:off x="7422889" y="3388256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+1</a:t>
              </a:r>
              <a:endParaRPr lang="fi-FI" sz="2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9C86938-44EB-4470-9860-3BFCA59CE263}"/>
                </a:ext>
              </a:extLst>
            </p:cNvPr>
            <p:cNvSpPr txBox="1"/>
            <p:nvPr/>
          </p:nvSpPr>
          <p:spPr>
            <a:xfrm>
              <a:off x="5695225" y="4737276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-1</a:t>
              </a:r>
              <a:endParaRPr lang="fi-FI" sz="24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4E1C11-2A48-4DD8-A218-FF37CF44A004}"/>
                </a:ext>
              </a:extLst>
            </p:cNvPr>
            <p:cNvSpPr txBox="1"/>
            <p:nvPr/>
          </p:nvSpPr>
          <p:spPr>
            <a:xfrm>
              <a:off x="4334378" y="3035020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-1</a:t>
              </a:r>
              <a:endParaRPr lang="fi-FI" sz="2400" dirty="0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B1135FD-D045-45B3-A981-8178838242C0}"/>
              </a:ext>
            </a:extLst>
          </p:cNvPr>
          <p:cNvSpPr/>
          <p:nvPr/>
        </p:nvSpPr>
        <p:spPr>
          <a:xfrm>
            <a:off x="1051560" y="1690688"/>
            <a:ext cx="5042089" cy="4641532"/>
          </a:xfrm>
          <a:prstGeom prst="rect">
            <a:avLst/>
          </a:prstGeom>
          <a:solidFill>
            <a:srgbClr val="FFFFF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4" name="Title 1">
            <a:extLst>
              <a:ext uri="{FF2B5EF4-FFF2-40B4-BE49-F238E27FC236}">
                <a16:creationId xmlns:a16="http://schemas.microsoft.com/office/drawing/2014/main" id="{E8A46CC8-8C79-4C96-81BC-656702738909}"/>
              </a:ext>
            </a:extLst>
          </p:cNvPr>
          <p:cNvSpPr txBox="1">
            <a:spLocks/>
          </p:cNvSpPr>
          <p:nvPr/>
        </p:nvSpPr>
        <p:spPr>
          <a:xfrm>
            <a:off x="6564225" y="365125"/>
            <a:ext cx="46832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Rotated Unit Circle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0726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8B3D05-4DDB-4020-A72E-92FE556A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090" y="414266"/>
            <a:ext cx="1316850" cy="60294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38C794-5587-4489-836E-3907CFB76A94}"/>
              </a:ext>
            </a:extLst>
          </p:cNvPr>
          <p:cNvSpPr txBox="1"/>
          <p:nvPr/>
        </p:nvSpPr>
        <p:spPr>
          <a:xfrm>
            <a:off x="6100386" y="383031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width</a:t>
            </a:r>
            <a:endParaRPr lang="fi-FI" sz="2400" b="1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F4E6CE-C570-465D-B23E-5FE84339306F}"/>
              </a:ext>
            </a:extLst>
          </p:cNvPr>
          <p:cNvSpPr txBox="1"/>
          <p:nvPr/>
        </p:nvSpPr>
        <p:spPr>
          <a:xfrm>
            <a:off x="6453259" y="28952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x</a:t>
            </a:r>
            <a:endParaRPr lang="fi-FI" sz="2400" b="1" dirty="0">
              <a:latin typeface="Consolas" panose="020B06090202040302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79CE4A-31C9-464E-A239-29D4B87C622A}"/>
              </a:ext>
            </a:extLst>
          </p:cNvPr>
          <p:cNvSpPr/>
          <p:nvPr/>
        </p:nvSpPr>
        <p:spPr>
          <a:xfrm>
            <a:off x="6506542" y="3313064"/>
            <a:ext cx="238536" cy="2385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46BA65-1507-48EF-96DF-2ABEF018FB57}"/>
              </a:ext>
            </a:extLst>
          </p:cNvPr>
          <p:cNvCxnSpPr>
            <a:cxnSpLocks/>
          </p:cNvCxnSpPr>
          <p:nvPr/>
        </p:nvCxnSpPr>
        <p:spPr>
          <a:xfrm>
            <a:off x="6035915" y="3830314"/>
            <a:ext cx="117555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556E28-69B0-424E-A019-3A5F30AD4FFF}"/>
              </a:ext>
            </a:extLst>
          </p:cNvPr>
          <p:cNvSpPr txBox="1"/>
          <p:nvPr/>
        </p:nvSpPr>
        <p:spPr>
          <a:xfrm>
            <a:off x="2737263" y="1804120"/>
            <a:ext cx="4511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lane indices </a:t>
            </a:r>
            <a:r>
              <a:rPr lang="en-US" sz="2800" b="1" dirty="0">
                <a:latin typeface="Consolas" panose="020B0609020204030204" pitchFamily="49" charset="0"/>
                <a:sym typeface="Wingdings" panose="05000000000000000000" pitchFamily="2" charset="2"/>
              </a:rPr>
              <a:t>  </a:t>
            </a:r>
            <a:r>
              <a:rPr lang="en-US" sz="2800" b="1" dirty="0">
                <a:latin typeface="Consolas" panose="020B0609020204030204" pitchFamily="49" charset="0"/>
              </a:rPr>
              <a:t>0 1 2</a:t>
            </a:r>
            <a:endParaRPr lang="fi-FI" sz="2800" b="1" dirty="0">
              <a:latin typeface="Consolas" panose="020B0609020204030204" pitchFamily="49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82B35B-D708-4182-8BAD-D070F97F04C4}"/>
              </a:ext>
            </a:extLst>
          </p:cNvPr>
          <p:cNvGrpSpPr/>
          <p:nvPr/>
        </p:nvGrpSpPr>
        <p:grpSpPr>
          <a:xfrm>
            <a:off x="6361853" y="359539"/>
            <a:ext cx="536695" cy="6176800"/>
            <a:chOff x="7449006" y="15548"/>
            <a:chExt cx="536695" cy="617680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561783-4580-467B-A862-66593DC4FEED}"/>
                </a:ext>
              </a:extLst>
            </p:cNvPr>
            <p:cNvSpPr txBox="1"/>
            <p:nvPr/>
          </p:nvSpPr>
          <p:spPr>
            <a:xfrm>
              <a:off x="7449006" y="15548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anose="020B0609020204030204" pitchFamily="49" charset="0"/>
                </a:rPr>
                <a:t>-∞</a:t>
              </a:r>
              <a:endParaRPr lang="fi-FI" sz="2400" b="1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D16A9E-B5A2-4C58-A10F-E79F9D6508A8}"/>
                </a:ext>
              </a:extLst>
            </p:cNvPr>
            <p:cNvSpPr txBox="1"/>
            <p:nvPr/>
          </p:nvSpPr>
          <p:spPr>
            <a:xfrm>
              <a:off x="7461198" y="5730683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anose="020B0609020204030204" pitchFamily="49" charset="0"/>
                </a:rPr>
                <a:t>+∞</a:t>
              </a:r>
              <a:endParaRPr lang="fi-FI" sz="24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2FE04DC-ED5B-4D26-9487-A52092470F86}"/>
              </a:ext>
            </a:extLst>
          </p:cNvPr>
          <p:cNvGrpSpPr/>
          <p:nvPr/>
        </p:nvGrpSpPr>
        <p:grpSpPr>
          <a:xfrm>
            <a:off x="4098848" y="525063"/>
            <a:ext cx="5190774" cy="5811017"/>
            <a:chOff x="6101077" y="525063"/>
            <a:chExt cx="5190774" cy="581101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648FD44-524E-4F52-90BA-120D4A2E3394}"/>
                </a:ext>
              </a:extLst>
            </p:cNvPr>
            <p:cNvGrpSpPr/>
            <p:nvPr/>
          </p:nvGrpSpPr>
          <p:grpSpPr>
            <a:xfrm>
              <a:off x="6507477" y="525063"/>
              <a:ext cx="1471400" cy="543852"/>
              <a:chOff x="6507477" y="525063"/>
              <a:chExt cx="1471400" cy="543852"/>
            </a:xfrm>
          </p:grpSpPr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C07AEAE6-E3E4-4398-A274-ACEADBBC2AFB}"/>
                  </a:ext>
                </a:extLst>
              </p:cNvPr>
              <p:cNvSpPr/>
              <p:nvPr/>
            </p:nvSpPr>
            <p:spPr>
              <a:xfrm rot="19134040">
                <a:off x="7506929" y="525063"/>
                <a:ext cx="471948" cy="143531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210397-E5C9-4936-B31B-B98267954C34}"/>
                  </a:ext>
                </a:extLst>
              </p:cNvPr>
              <p:cNvSpPr txBox="1"/>
              <p:nvPr/>
            </p:nvSpPr>
            <p:spPr>
              <a:xfrm>
                <a:off x="6507477" y="668805"/>
                <a:ext cx="1172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>
                    <a:latin typeface="Consolas" panose="020B0609020204030204" pitchFamily="49" charset="0"/>
                  </a:rPr>
                  <a:t>topLeft</a:t>
                </a:r>
                <a:endParaRPr lang="fi-FI" sz="2000" b="1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D39C8946-AFA6-4BCC-A76F-D76A1BB55BA9}"/>
                </a:ext>
              </a:extLst>
            </p:cNvPr>
            <p:cNvSpPr/>
            <p:nvPr/>
          </p:nvSpPr>
          <p:spPr>
            <a:xfrm rot="2465960" flipH="1">
              <a:off x="9254450" y="525063"/>
              <a:ext cx="471948" cy="14353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A5BAA0-7221-43A2-807D-D6BC97A01D9B}"/>
                </a:ext>
              </a:extLst>
            </p:cNvPr>
            <p:cNvSpPr txBox="1"/>
            <p:nvPr/>
          </p:nvSpPr>
          <p:spPr>
            <a:xfrm>
              <a:off x="9555478" y="668805"/>
              <a:ext cx="13131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latin typeface="Consolas" panose="020B0609020204030204" pitchFamily="49" charset="0"/>
                </a:rPr>
                <a:t>topRight</a:t>
              </a:r>
              <a:endParaRPr lang="fi-FI" sz="2000" b="1" dirty="0">
                <a:latin typeface="Consolas" panose="020B0609020204030204" pitchFamily="49" charset="0"/>
              </a:endParaRP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1AC59B7D-126F-43BB-A7B2-135931875FBE}"/>
                </a:ext>
              </a:extLst>
            </p:cNvPr>
            <p:cNvSpPr/>
            <p:nvPr/>
          </p:nvSpPr>
          <p:spPr>
            <a:xfrm rot="2465960" flipV="1">
              <a:off x="7506929" y="6192549"/>
              <a:ext cx="471948" cy="14353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C9170E-CAAD-4215-9BEC-A78E1F968E55}"/>
                </a:ext>
              </a:extLst>
            </p:cNvPr>
            <p:cNvSpPr txBox="1"/>
            <p:nvPr/>
          </p:nvSpPr>
          <p:spPr>
            <a:xfrm>
              <a:off x="6101077" y="5757170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latin typeface="Consolas" panose="020B0609020204030204" pitchFamily="49" charset="0"/>
                </a:rPr>
                <a:t>bottomLeft</a:t>
              </a:r>
              <a:endParaRPr lang="fi-FI" sz="2000" b="1" dirty="0">
                <a:latin typeface="Consolas" panose="020B0609020204030204" pitchFamily="49" charset="0"/>
              </a:endParaRP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B89CE961-2D4F-4134-A5F8-7B011C75F503}"/>
                </a:ext>
              </a:extLst>
            </p:cNvPr>
            <p:cNvSpPr/>
            <p:nvPr/>
          </p:nvSpPr>
          <p:spPr>
            <a:xfrm rot="19134040" flipH="1" flipV="1">
              <a:off x="9254450" y="6192549"/>
              <a:ext cx="471948" cy="14353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62A9E9-0716-4A70-A40B-119838A82EC5}"/>
                </a:ext>
              </a:extLst>
            </p:cNvPr>
            <p:cNvSpPr txBox="1"/>
            <p:nvPr/>
          </p:nvSpPr>
          <p:spPr>
            <a:xfrm>
              <a:off x="9555478" y="5757170"/>
              <a:ext cx="17363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latin typeface="Consolas" panose="020B0609020204030204" pitchFamily="49" charset="0"/>
                </a:rPr>
                <a:t>bottomRight</a:t>
              </a:r>
              <a:endParaRPr lang="fi-FI" sz="20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3D9A4C54-8DAF-4146-B80B-A418ADA5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Road</a:t>
            </a:r>
            <a:endParaRPr lang="fi-FI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0A31AAC-5852-4462-ADD6-68FA10EE51D4}"/>
              </a:ext>
            </a:extLst>
          </p:cNvPr>
          <p:cNvGrpSpPr/>
          <p:nvPr/>
        </p:nvGrpSpPr>
        <p:grpSpPr>
          <a:xfrm>
            <a:off x="5178054" y="31742"/>
            <a:ext cx="2984792" cy="6749037"/>
            <a:chOff x="7180283" y="31742"/>
            <a:chExt cx="2984792" cy="67490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DA7A69-E26E-4863-933B-EAA927817A2D}"/>
                </a:ext>
              </a:extLst>
            </p:cNvPr>
            <p:cNvSpPr txBox="1"/>
            <p:nvPr/>
          </p:nvSpPr>
          <p:spPr>
            <a:xfrm>
              <a:off x="8320457" y="31742"/>
              <a:ext cx="607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Consolas" panose="020B0609020204030204" pitchFamily="49" charset="0"/>
                </a:rPr>
                <a:t>top</a:t>
              </a:r>
              <a:endParaRPr lang="fi-FI" sz="2000" b="1" dirty="0">
                <a:latin typeface="Consolas" panose="020B06090202040302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9DB155-CE17-4C2A-B4DE-B75F6215707C}"/>
                </a:ext>
              </a:extLst>
            </p:cNvPr>
            <p:cNvSpPr txBox="1"/>
            <p:nvPr/>
          </p:nvSpPr>
          <p:spPr>
            <a:xfrm>
              <a:off x="8108862" y="6380669"/>
              <a:ext cx="1031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Consolas" panose="020B0609020204030204" pitchFamily="49" charset="0"/>
                </a:rPr>
                <a:t>bottom</a:t>
              </a:r>
              <a:endParaRPr lang="fi-FI" sz="2000" b="1" dirty="0">
                <a:latin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3B653E-37CC-44C4-8840-9F4648A09FD1}"/>
                </a:ext>
              </a:extLst>
            </p:cNvPr>
            <p:cNvSpPr txBox="1"/>
            <p:nvPr/>
          </p:nvSpPr>
          <p:spPr>
            <a:xfrm>
              <a:off x="7180283" y="3594356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Consolas" panose="020B0609020204030204" pitchFamily="49" charset="0"/>
                </a:rPr>
                <a:t>left</a:t>
              </a:r>
              <a:endParaRPr lang="fi-FI" sz="2000" b="1" dirty="0"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D6291F6-6D79-49E4-A81F-46D2D200BDCB}"/>
                </a:ext>
              </a:extLst>
            </p:cNvPr>
            <p:cNvSpPr txBox="1"/>
            <p:nvPr/>
          </p:nvSpPr>
          <p:spPr>
            <a:xfrm>
              <a:off x="9275088" y="3594356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Consolas" panose="020B0609020204030204" pitchFamily="49" charset="0"/>
                </a:rPr>
                <a:t>right</a:t>
              </a:r>
              <a:endParaRPr lang="fi-FI" sz="2000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98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3D9A4C54-8DAF-4146-B80B-A418ADA5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sz="4000" dirty="0"/>
              <a:t>ensors (Ray Casting)</a:t>
            </a:r>
            <a:endParaRPr lang="fi-FI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07B563-230C-4A6B-A4BF-B080A5FA3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31" t="32137" r="6923" b="36752"/>
          <a:stretch/>
        </p:blipFill>
        <p:spPr>
          <a:xfrm>
            <a:off x="3725036" y="2673799"/>
            <a:ext cx="2297724" cy="21336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B8BC9D1-EBBF-4D7D-879A-36C584ABE539}"/>
              </a:ext>
            </a:extLst>
          </p:cNvPr>
          <p:cNvSpPr txBox="1"/>
          <p:nvPr/>
        </p:nvSpPr>
        <p:spPr>
          <a:xfrm rot="4082421">
            <a:off x="3832572" y="350976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length</a:t>
            </a:r>
            <a:endParaRPr lang="fi-FI" sz="2400" b="1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5966D7-64DE-40D3-8ACA-E451F215FE59}"/>
              </a:ext>
            </a:extLst>
          </p:cNvPr>
          <p:cNvGrpSpPr/>
          <p:nvPr/>
        </p:nvGrpSpPr>
        <p:grpSpPr>
          <a:xfrm>
            <a:off x="3989978" y="1490354"/>
            <a:ext cx="1776549" cy="1041931"/>
            <a:chOff x="3989978" y="1490354"/>
            <a:chExt cx="1776549" cy="1041931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246EEF34-BC03-496B-877D-665081355565}"/>
                </a:ext>
              </a:extLst>
            </p:cNvPr>
            <p:cNvSpPr/>
            <p:nvPr/>
          </p:nvSpPr>
          <p:spPr>
            <a:xfrm>
              <a:off x="3989978" y="2022776"/>
              <a:ext cx="1776549" cy="509509"/>
            </a:xfrm>
            <a:custGeom>
              <a:avLst/>
              <a:gdLst>
                <a:gd name="connsiteX0" fmla="*/ 0 w 1776549"/>
                <a:gd name="connsiteY0" fmla="*/ 509509 h 509509"/>
                <a:gd name="connsiteX1" fmla="*/ 888274 w 1776549"/>
                <a:gd name="connsiteY1" fmla="*/ 57 h 509509"/>
                <a:gd name="connsiteX2" fmla="*/ 1776549 w 1776549"/>
                <a:gd name="connsiteY2" fmla="*/ 483383 h 50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6549" h="509509">
                  <a:moveTo>
                    <a:pt x="0" y="509509"/>
                  </a:moveTo>
                  <a:cubicBezTo>
                    <a:pt x="296091" y="256960"/>
                    <a:pt x="592183" y="4411"/>
                    <a:pt x="888274" y="57"/>
                  </a:cubicBezTo>
                  <a:cubicBezTo>
                    <a:pt x="1184365" y="-4297"/>
                    <a:pt x="1480457" y="239543"/>
                    <a:pt x="1776549" y="48338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C88CBC-9C1D-4AA2-8F10-8BEC3409B482}"/>
                </a:ext>
              </a:extLst>
            </p:cNvPr>
            <p:cNvSpPr txBox="1"/>
            <p:nvPr/>
          </p:nvSpPr>
          <p:spPr>
            <a:xfrm>
              <a:off x="4271810" y="1490354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anose="020B0609020204030204" pitchFamily="49" charset="0"/>
                </a:rPr>
                <a:t>spread</a:t>
              </a:r>
              <a:endParaRPr lang="fi-FI" sz="24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B89F111-01C6-4F0F-9810-17AE3CF4DDEF}"/>
              </a:ext>
            </a:extLst>
          </p:cNvPr>
          <p:cNvSpPr txBox="1"/>
          <p:nvPr/>
        </p:nvSpPr>
        <p:spPr>
          <a:xfrm>
            <a:off x="4013278" y="47985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count = 3</a:t>
            </a:r>
            <a:endParaRPr lang="fi-FI" sz="2400" b="1" dirty="0">
              <a:latin typeface="Consolas" panose="020B0609020204030204" pitchFamily="49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728A4AD-2B2D-4002-92A6-6C3072A245D1}"/>
              </a:ext>
            </a:extLst>
          </p:cNvPr>
          <p:cNvGrpSpPr/>
          <p:nvPr/>
        </p:nvGrpSpPr>
        <p:grpSpPr>
          <a:xfrm>
            <a:off x="6293146" y="702481"/>
            <a:ext cx="4518281" cy="4555375"/>
            <a:chOff x="3216834" y="702481"/>
            <a:chExt cx="4518281" cy="4555375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18F5947-97A6-44E8-B37D-A58312B1805D}"/>
                </a:ext>
              </a:extLst>
            </p:cNvPr>
            <p:cNvSpPr/>
            <p:nvPr/>
          </p:nvSpPr>
          <p:spPr>
            <a:xfrm rot="16200000">
              <a:off x="4225842" y="2092967"/>
              <a:ext cx="2725444" cy="27254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9CB65E0-7829-43AF-8AB5-A82FE29ECA6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86397" y="3455689"/>
              <a:ext cx="360433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103A7C8-498B-444B-83E9-2B6AF9C95D8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786397" y="3455689"/>
              <a:ext cx="360433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F22F634-830D-4153-960B-9014DD1F6A53}"/>
                </a:ext>
              </a:extLst>
            </p:cNvPr>
            <p:cNvSpPr txBox="1"/>
            <p:nvPr/>
          </p:nvSpPr>
          <p:spPr>
            <a:xfrm>
              <a:off x="4785682" y="2752863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Cos(</a:t>
              </a:r>
              <a:r>
                <a:rPr lang="el-GR" dirty="0">
                  <a:solidFill>
                    <a:srgbClr val="FF0000"/>
                  </a:solidFill>
                </a:rPr>
                <a:t>α</a:t>
              </a:r>
              <a:r>
                <a:rPr lang="en-US" dirty="0">
                  <a:solidFill>
                    <a:srgbClr val="FF0000"/>
                  </a:solidFill>
                </a:rPr>
                <a:t>)</a:t>
              </a:r>
              <a:endParaRPr lang="fi-FI" dirty="0">
                <a:solidFill>
                  <a:srgbClr val="FF0000"/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2ECAC2B-11AF-420C-B17F-5F2C5C378D85}"/>
                </a:ext>
              </a:extLst>
            </p:cNvPr>
            <p:cNvGrpSpPr/>
            <p:nvPr/>
          </p:nvGrpSpPr>
          <p:grpSpPr>
            <a:xfrm flipH="1">
              <a:off x="5518931" y="2407177"/>
              <a:ext cx="955088" cy="1472765"/>
              <a:chOff x="4713788" y="2407177"/>
              <a:chExt cx="955088" cy="1472765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6A4231B-D65B-49E4-AE66-2B2879F3EEDA}"/>
                  </a:ext>
                </a:extLst>
              </p:cNvPr>
              <p:cNvSpPr/>
              <p:nvPr/>
            </p:nvSpPr>
            <p:spPr>
              <a:xfrm rot="16200000">
                <a:off x="5149652" y="1977409"/>
                <a:ext cx="0" cy="871728"/>
              </a:xfrm>
              <a:custGeom>
                <a:avLst/>
                <a:gdLst>
                  <a:gd name="connsiteX0" fmla="*/ 0 w 0"/>
                  <a:gd name="connsiteY0" fmla="*/ 0 h 871728"/>
                  <a:gd name="connsiteX1" fmla="*/ 0 w 0"/>
                  <a:gd name="connsiteY1" fmla="*/ 871728 h 871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871728">
                    <a:moveTo>
                      <a:pt x="0" y="0"/>
                    </a:moveTo>
                    <a:lnTo>
                      <a:pt x="0" y="871728"/>
                    </a:lnTo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A5838F2A-8FDC-421B-99DD-4C8461BC672E}"/>
                  </a:ext>
                </a:extLst>
              </p:cNvPr>
              <p:cNvSpPr/>
              <p:nvPr/>
            </p:nvSpPr>
            <p:spPr>
              <a:xfrm rot="16200000">
                <a:off x="4189532" y="2931433"/>
                <a:ext cx="1048512" cy="0"/>
              </a:xfrm>
              <a:custGeom>
                <a:avLst/>
                <a:gdLst>
                  <a:gd name="connsiteX0" fmla="*/ 1048512 w 1048512"/>
                  <a:gd name="connsiteY0" fmla="*/ 0 h 0"/>
                  <a:gd name="connsiteX1" fmla="*/ 0 w 1048512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8512">
                    <a:moveTo>
                      <a:pt x="1048512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65CBEAD-3CB7-4FA6-BA01-9402E5A5531D}"/>
                  </a:ext>
                </a:extLst>
              </p:cNvPr>
              <p:cNvSpPr/>
              <p:nvPr/>
            </p:nvSpPr>
            <p:spPr>
              <a:xfrm rot="17411740">
                <a:off x="5381654" y="3041952"/>
                <a:ext cx="181203" cy="181203"/>
              </a:xfrm>
              <a:custGeom>
                <a:avLst/>
                <a:gdLst>
                  <a:gd name="connsiteX0" fmla="*/ 0 w 523875"/>
                  <a:gd name="connsiteY0" fmla="*/ 0 h 523875"/>
                  <a:gd name="connsiteX1" fmla="*/ 523875 w 523875"/>
                  <a:gd name="connsiteY1" fmla="*/ 523875 h 523875"/>
                  <a:gd name="connsiteX0" fmla="*/ 0 w 523875"/>
                  <a:gd name="connsiteY0" fmla="*/ 0 h 523875"/>
                  <a:gd name="connsiteX1" fmla="*/ 523875 w 523875"/>
                  <a:gd name="connsiteY1" fmla="*/ 523875 h 523875"/>
                  <a:gd name="connsiteX0" fmla="*/ 0 w 523875"/>
                  <a:gd name="connsiteY0" fmla="*/ 0 h 523875"/>
                  <a:gd name="connsiteX1" fmla="*/ 523875 w 523875"/>
                  <a:gd name="connsiteY1" fmla="*/ 5238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3875" h="523875">
                    <a:moveTo>
                      <a:pt x="0" y="0"/>
                    </a:moveTo>
                    <a:cubicBezTo>
                      <a:pt x="260350" y="12700"/>
                      <a:pt x="501650" y="263525"/>
                      <a:pt x="523875" y="523875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FE6548-E8CD-4C08-BB96-6230F4D6A911}"/>
                  </a:ext>
                </a:extLst>
              </p:cNvPr>
              <p:cNvSpPr txBox="1"/>
              <p:nvPr/>
            </p:nvSpPr>
            <p:spPr>
              <a:xfrm>
                <a:off x="5163430" y="2517393"/>
                <a:ext cx="4459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600" dirty="0">
                    <a:solidFill>
                      <a:srgbClr val="7030A0"/>
                    </a:solidFill>
                  </a:rPr>
                  <a:t>α</a:t>
                </a:r>
                <a:endParaRPr lang="fi-FI" sz="36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693AEF8-612A-4DFD-8D05-369722A413CE}"/>
                  </a:ext>
                </a:extLst>
              </p:cNvPr>
              <p:cNvSpPr/>
              <p:nvPr/>
            </p:nvSpPr>
            <p:spPr>
              <a:xfrm rot="16200000">
                <a:off x="4634478" y="2501726"/>
                <a:ext cx="1028702" cy="863984"/>
              </a:xfrm>
              <a:custGeom>
                <a:avLst/>
                <a:gdLst>
                  <a:gd name="connsiteX0" fmla="*/ 0 w 1036320"/>
                  <a:gd name="connsiteY0" fmla="*/ 871728 h 871728"/>
                  <a:gd name="connsiteX1" fmla="*/ 1036320 w 1036320"/>
                  <a:gd name="connsiteY1" fmla="*/ 0 h 871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6320" h="871728">
                    <a:moveTo>
                      <a:pt x="0" y="871728"/>
                    </a:moveTo>
                    <a:lnTo>
                      <a:pt x="1036320" y="0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74" name="Left Brace 73">
                <a:extLst>
                  <a:ext uri="{FF2B5EF4-FFF2-40B4-BE49-F238E27FC236}">
                    <a16:creationId xmlns:a16="http://schemas.microsoft.com/office/drawing/2014/main" id="{C3306DC4-C5B4-45D4-A357-735EBA14F542}"/>
                  </a:ext>
                </a:extLst>
              </p:cNvPr>
              <p:cNvSpPr/>
              <p:nvPr/>
            </p:nvSpPr>
            <p:spPr>
              <a:xfrm rot="16200000">
                <a:off x="5122452" y="3105833"/>
                <a:ext cx="45719" cy="822960"/>
              </a:xfrm>
              <a:prstGeom prst="leftBrace">
                <a:avLst/>
              </a:prstGeom>
              <a:ln w="19050" cap="rnd">
                <a:solidFill>
                  <a:srgbClr val="0000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689D3F3-FD55-4EC6-B969-E3E223515F0B}"/>
                  </a:ext>
                </a:extLst>
              </p:cNvPr>
              <p:cNvSpPr txBox="1"/>
              <p:nvPr/>
            </p:nvSpPr>
            <p:spPr>
              <a:xfrm>
                <a:off x="4759313" y="3510610"/>
                <a:ext cx="737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Sin(</a:t>
                </a:r>
                <a:r>
                  <a:rPr lang="el-GR" dirty="0">
                    <a:solidFill>
                      <a:srgbClr val="0000FF"/>
                    </a:solidFill>
                  </a:rPr>
                  <a:t>α</a:t>
                </a:r>
                <a:r>
                  <a:rPr lang="en-US" dirty="0">
                    <a:solidFill>
                      <a:srgbClr val="0000FF"/>
                    </a:solidFill>
                  </a:rPr>
                  <a:t>)</a:t>
                </a:r>
                <a:endParaRPr lang="fi-FI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6" name="Left Brace 75">
                <a:extLst>
                  <a:ext uri="{FF2B5EF4-FFF2-40B4-BE49-F238E27FC236}">
                    <a16:creationId xmlns:a16="http://schemas.microsoft.com/office/drawing/2014/main" id="{DC346BE8-ACF8-43DE-9C64-B274A8B734C7}"/>
                  </a:ext>
                </a:extLst>
              </p:cNvPr>
              <p:cNvSpPr/>
              <p:nvPr/>
            </p:nvSpPr>
            <p:spPr>
              <a:xfrm rot="10800000">
                <a:off x="5619071" y="2434609"/>
                <a:ext cx="49805" cy="987123"/>
              </a:xfrm>
              <a:prstGeom prst="leftBrace">
                <a:avLst/>
              </a:prstGeom>
              <a:ln w="19050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B6988E2-09FF-4358-930C-D69B330C97BE}"/>
                </a:ext>
              </a:extLst>
            </p:cNvPr>
            <p:cNvSpPr txBox="1"/>
            <p:nvPr/>
          </p:nvSpPr>
          <p:spPr>
            <a:xfrm>
              <a:off x="3216834" y="702481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i-FI" sz="3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5F2CE39-0B7C-45E1-B6FD-29B64875D19C}"/>
                </a:ext>
              </a:extLst>
            </p:cNvPr>
            <p:cNvSpPr txBox="1"/>
            <p:nvPr/>
          </p:nvSpPr>
          <p:spPr>
            <a:xfrm>
              <a:off x="5287485" y="165809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7030A0"/>
                  </a:solidFill>
                </a:rPr>
                <a:t>0</a:t>
              </a:r>
              <a:endParaRPr lang="fi-FI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54F6C23-C6A9-47A8-B21D-3F403573EF81}"/>
                </a:ext>
              </a:extLst>
            </p:cNvPr>
            <p:cNvSpPr txBox="1"/>
            <p:nvPr/>
          </p:nvSpPr>
          <p:spPr>
            <a:xfrm>
              <a:off x="3640506" y="3392635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b="1" dirty="0">
                  <a:solidFill>
                    <a:srgbClr val="7030A0"/>
                  </a:solidFill>
                </a:rPr>
                <a:t>π</a:t>
              </a:r>
              <a:r>
                <a:rPr lang="en-US" sz="2400" b="1" dirty="0">
                  <a:solidFill>
                    <a:srgbClr val="7030A0"/>
                  </a:solidFill>
                </a:rPr>
                <a:t>/2</a:t>
              </a:r>
              <a:endParaRPr lang="fi-FI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8D5DE8B-835D-4F46-AC79-EF0D942F13CA}"/>
                </a:ext>
              </a:extLst>
            </p:cNvPr>
            <p:cNvSpPr txBox="1"/>
            <p:nvPr/>
          </p:nvSpPr>
          <p:spPr>
            <a:xfrm>
              <a:off x="5578002" y="476149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b="1" dirty="0">
                  <a:solidFill>
                    <a:srgbClr val="7030A0"/>
                  </a:solidFill>
                </a:rPr>
                <a:t>π</a:t>
              </a:r>
              <a:endParaRPr lang="fi-FI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FB9EF2-8FAC-4D78-9A1B-CE93FA8C9AF3}"/>
                </a:ext>
              </a:extLst>
            </p:cNvPr>
            <p:cNvSpPr txBox="1"/>
            <p:nvPr/>
          </p:nvSpPr>
          <p:spPr>
            <a:xfrm>
              <a:off x="6928484" y="3030838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7030A0"/>
                  </a:solidFill>
                </a:rPr>
                <a:t>3</a:t>
              </a:r>
              <a:r>
                <a:rPr lang="el-GR" sz="2400" b="1" dirty="0">
                  <a:solidFill>
                    <a:srgbClr val="7030A0"/>
                  </a:solidFill>
                </a:rPr>
                <a:t>π</a:t>
              </a:r>
              <a:r>
                <a:rPr lang="en-US" sz="2400" b="1" dirty="0">
                  <a:solidFill>
                    <a:srgbClr val="7030A0"/>
                  </a:solidFill>
                </a:rPr>
                <a:t>/2</a:t>
              </a:r>
              <a:endParaRPr lang="fi-FI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F74EB19-64EA-491D-A74D-27A67660B504}"/>
                </a:ext>
              </a:extLst>
            </p:cNvPr>
            <p:cNvSpPr/>
            <p:nvPr/>
          </p:nvSpPr>
          <p:spPr>
            <a:xfrm>
              <a:off x="4609697" y="1926499"/>
              <a:ext cx="629265" cy="324465"/>
            </a:xfrm>
            <a:custGeom>
              <a:avLst/>
              <a:gdLst>
                <a:gd name="connsiteX0" fmla="*/ 629265 w 629265"/>
                <a:gd name="connsiteY0" fmla="*/ 0 h 324465"/>
                <a:gd name="connsiteX1" fmla="*/ 285136 w 629265"/>
                <a:gd name="connsiteY1" fmla="*/ 117987 h 324465"/>
                <a:gd name="connsiteX2" fmla="*/ 0 w 629265"/>
                <a:gd name="connsiteY2" fmla="*/ 324465 h 3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265" h="324465">
                  <a:moveTo>
                    <a:pt x="629265" y="0"/>
                  </a:moveTo>
                  <a:cubicBezTo>
                    <a:pt x="509639" y="31955"/>
                    <a:pt x="390013" y="63910"/>
                    <a:pt x="285136" y="117987"/>
                  </a:cubicBezTo>
                  <a:cubicBezTo>
                    <a:pt x="180258" y="172065"/>
                    <a:pt x="90129" y="248265"/>
                    <a:pt x="0" y="324465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224C5DD-8F50-412F-8FF2-E3D8F759EE47}"/>
                </a:ext>
              </a:extLst>
            </p:cNvPr>
            <p:cNvSpPr/>
            <p:nvPr/>
          </p:nvSpPr>
          <p:spPr>
            <a:xfrm rot="21272664" flipH="1">
              <a:off x="5771932" y="1866865"/>
              <a:ext cx="629265" cy="324465"/>
            </a:xfrm>
            <a:custGeom>
              <a:avLst/>
              <a:gdLst>
                <a:gd name="connsiteX0" fmla="*/ 629265 w 629265"/>
                <a:gd name="connsiteY0" fmla="*/ 0 h 324465"/>
                <a:gd name="connsiteX1" fmla="*/ 285136 w 629265"/>
                <a:gd name="connsiteY1" fmla="*/ 117987 h 324465"/>
                <a:gd name="connsiteX2" fmla="*/ 0 w 629265"/>
                <a:gd name="connsiteY2" fmla="*/ 324465 h 3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265" h="324465">
                  <a:moveTo>
                    <a:pt x="629265" y="0"/>
                  </a:moveTo>
                  <a:cubicBezTo>
                    <a:pt x="509639" y="31955"/>
                    <a:pt x="390013" y="63910"/>
                    <a:pt x="285136" y="117987"/>
                  </a:cubicBezTo>
                  <a:cubicBezTo>
                    <a:pt x="180258" y="172065"/>
                    <a:pt x="90129" y="248265"/>
                    <a:pt x="0" y="324465"/>
                  </a:cubicBezTo>
                </a:path>
              </a:pathLst>
            </a:custGeom>
            <a:noFill/>
            <a:ln w="76200">
              <a:solidFill>
                <a:srgbClr val="CC66FF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65DA13-59B4-470C-87C2-441685C7F1F5}"/>
                </a:ext>
              </a:extLst>
            </p:cNvPr>
            <p:cNvSpPr txBox="1"/>
            <p:nvPr/>
          </p:nvSpPr>
          <p:spPr>
            <a:xfrm>
              <a:off x="4682057" y="1429517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7030A0"/>
                  </a:solidFill>
                </a:rPr>
                <a:t>+</a:t>
              </a:r>
              <a:endParaRPr lang="fi-FI" sz="4000" b="1" dirty="0">
                <a:solidFill>
                  <a:srgbClr val="7030A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F96E9B5-BCF3-4E12-9077-423FCE5CB117}"/>
                </a:ext>
              </a:extLst>
            </p:cNvPr>
            <p:cNvSpPr txBox="1"/>
            <p:nvPr/>
          </p:nvSpPr>
          <p:spPr>
            <a:xfrm>
              <a:off x="5884632" y="1343111"/>
              <a:ext cx="3738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rgbClr val="CC66FF"/>
                  </a:solidFill>
                </a:rPr>
                <a:t>-</a:t>
              </a:r>
              <a:endParaRPr lang="fi-FI" sz="4800" b="1" dirty="0">
                <a:solidFill>
                  <a:srgbClr val="CC66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81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638</Words>
  <Application>Microsoft Office PowerPoint</Application>
  <PresentationFormat>Widescreen</PresentationFormat>
  <Paragraphs>217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Self-driving Car</vt:lpstr>
      <vt:lpstr>Prerequisites</vt:lpstr>
      <vt:lpstr>Schedule</vt:lpstr>
      <vt:lpstr>DAY 1 (Morning)</vt:lpstr>
      <vt:lpstr>Car</vt:lpstr>
      <vt:lpstr>Unit Circle</vt:lpstr>
      <vt:lpstr>Unit Circle</vt:lpstr>
      <vt:lpstr>Road</vt:lpstr>
      <vt:lpstr>Sensors (Ray Casting)</vt:lpstr>
      <vt:lpstr>Sensor Readings</vt:lpstr>
      <vt:lpstr>DAY 1 (Afternoon)</vt:lpstr>
      <vt:lpstr>Collisions</vt:lpstr>
      <vt:lpstr>Collisions</vt:lpstr>
      <vt:lpstr>END OF DAY 1</vt:lpstr>
      <vt:lpstr>DAY 2</vt:lpstr>
      <vt:lpstr>Neural Networks</vt:lpstr>
      <vt:lpstr>Neural Networks</vt:lpstr>
      <vt:lpstr>END OF DAY 2</vt:lpstr>
      <vt:lpstr>EXTRA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Self-driving Car</dc:title>
  <dc:creator>Radu Mariescu-Istodor</dc:creator>
  <cp:lastModifiedBy>Radu Mariescu-Istodor</cp:lastModifiedBy>
  <cp:revision>72</cp:revision>
  <dcterms:created xsi:type="dcterms:W3CDTF">2022-12-27T10:26:33Z</dcterms:created>
  <dcterms:modified xsi:type="dcterms:W3CDTF">2023-01-30T13:45:35Z</dcterms:modified>
</cp:coreProperties>
</file>