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1700" y="119400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3600"/>
              <a:t>Funktionel Programmering</a:t>
            </a:r>
            <a:endParaRPr b="1" sz="36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986925" y="3701225"/>
            <a:ext cx="3625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400"/>
              <a:t>Et </a:t>
            </a:r>
            <a:r>
              <a:rPr b="1" lang="da" sz="1400"/>
              <a:t>F</a:t>
            </a:r>
            <a:r>
              <a:rPr b="1" lang="da" sz="1400"/>
              <a:t>unktionelt paradigme</a:t>
            </a:r>
            <a:endParaRPr b="1" sz="140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700" y="3792675"/>
            <a:ext cx="1493525" cy="122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9500" y="4404563"/>
            <a:ext cx="457200" cy="7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300" y="4404563"/>
            <a:ext cx="457200" cy="7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700" y="4404563"/>
            <a:ext cx="457200" cy="7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Hvorfor er Lisp godt at kunne?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312250" y="649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Flere andre sprog er baseret efter Lisp, så hvis man skal lære </a:t>
            </a:r>
            <a:r>
              <a:rPr lang="da" sz="1400"/>
              <a:t>funktionel-</a:t>
            </a:r>
            <a:r>
              <a:rPr lang="da" sz="1400"/>
              <a:t> programmering med andre sprog, er Lisp et godt sted at starte.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 sz="1400"/>
              <a:t>At kende til LISP gør som udvikler at, man har en bred viden</a:t>
            </a:r>
            <a:endParaRPr sz="1400"/>
          </a:p>
          <a:p>
            <a:pPr indent="-317500" lvl="0" marL="457200" marR="25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da" sz="1400">
                <a:solidFill>
                  <a:srgbClr val="FFFFFF"/>
                </a:solidFill>
              </a:rPr>
              <a:t>Syntaksen er meget enkel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25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da" sz="1400">
                <a:solidFill>
                  <a:srgbClr val="FFFFFF"/>
                </a:solidFill>
              </a:rPr>
              <a:t>At man vil blive introduceret til mange kernekoncepter inden for det funktionelle paradigme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25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da" sz="1400">
                <a:solidFill>
                  <a:srgbClr val="FFFFFF"/>
                </a:solidFill>
              </a:rPr>
              <a:t>Lære </a:t>
            </a:r>
            <a:r>
              <a:rPr lang="da" sz="1400">
                <a:solidFill>
                  <a:srgbClr val="FFFFFF"/>
                </a:solidFill>
              </a:rPr>
              <a:t>higher</a:t>
            </a:r>
            <a:r>
              <a:rPr lang="da" sz="1400">
                <a:solidFill>
                  <a:srgbClr val="FFFFFF"/>
                </a:solidFill>
              </a:rPr>
              <a:t>-order functions og recursion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61975" y="0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Lisp kode fra opgaven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305025" y="176950"/>
            <a:ext cx="7184400" cy="4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Map  (list 3 5 7 9) med plus 2 for hvert element (5 7 9 11):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(defun myMap (f lst)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(if(equal (car lst)nil) lst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(cons (funcall f(car lst))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(myMap f (cdr lst)))))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(write(myMap (lambda (a) (+ a 2)) (list 3 5 7 9)))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LISP returnere: (5 7 9 11)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Flattening  </a:t>
            </a:r>
            <a:r>
              <a:rPr lang="da" sz="1400">
                <a:solidFill>
                  <a:srgbClr val="FFFFFF"/>
                </a:solidFill>
              </a:rPr>
              <a:t>l = [ [1] , [4] ] ;; [2] [5] ;; [3] [6] 'flatten' på I vil være m =  [ 1, 2, 3, 4, 5, 6 ]</a:t>
            </a:r>
            <a:r>
              <a:rPr lang="da" sz="1400"/>
              <a:t>: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(defun myFlatten (lst) (if (equal (car lst)nil) lst (append (car lst)(myFlatten(cdr lst)))))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(write (myFlatten (list (list 1 2 3) (list 4 5 6)))))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LISP returnere: </a:t>
            </a:r>
            <a:r>
              <a:rPr lang="da" sz="1400">
                <a:solidFill>
                  <a:srgbClr val="FFFFFF"/>
                </a:solidFill>
              </a:rPr>
              <a:t>(1 2 3 4 5 6)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Map og flattening kombineres: 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(defun myFlatMap (f l) (if (equal (car l)nil) l (append (myMap f(car l))(myFlatMap f (cdr l)))))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(write (myFlatMap (lambda (a) (+ a 2)) (list (list 1 2 3) (list 4 5 6)))) 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Vores liste: (1 2 3 4 5 6))(+2) og listen efter det er kørt: (3 4 5 6 7 8)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Perspektivering Basic 1/3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312250" y="649050"/>
            <a:ext cx="7038900" cy="4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LISP: </a:t>
            </a:r>
            <a:r>
              <a:rPr lang="da" sz="1400"/>
              <a:t>(defun f (a) (+ a a))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Sådan definere man en funktion i LISP. </a:t>
            </a:r>
            <a:r>
              <a:rPr lang="da" sz="1400"/>
              <a:t>LISP er pre-noteret  som betyder at hvis man skal lægge to tal sammen skriver man + først og så de to tal bagefter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ELM: increment : Int -&gt; Int</a:t>
            </a:r>
            <a:br>
              <a:rPr lang="da" sz="1400"/>
            </a:br>
            <a:r>
              <a:rPr lang="da" sz="1400"/>
              <a:t>  	  increment n =</a:t>
            </a:r>
            <a:br>
              <a:rPr lang="da" sz="1400"/>
            </a:br>
            <a:r>
              <a:rPr lang="da" sz="1400"/>
              <a:t>    			n + 1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Hvis man skal lave en funktion i Elm som tager en Int og lægger den sammen  med sig selv kan man skrive først navnet på funktionen  som i dette eksempel kalder vi funktionen  for increment.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HASKELL:  increment :: </a:t>
            </a:r>
            <a:r>
              <a:rPr lang="da" sz="1400">
                <a:solidFill>
                  <a:srgbClr val="FFFFFF"/>
                </a:solidFill>
              </a:rPr>
              <a:t>Integer -&gt; Integer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 increment n =</a:t>
            </a:r>
            <a:br>
              <a:rPr lang="da" sz="1400"/>
            </a:br>
            <a:r>
              <a:rPr lang="da" sz="1400"/>
              <a:t>    	            n + 1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Det er næsten den samme syntax  når man skal definere en funktion i haskell som når man gør det i ELM, forskellen er at man giver funktionen  et navn som f.eks. igen er increment  og så laver man dobbelt kolon ::  og så er resten af funktionen  det samme.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Perspektivering Basic  2/3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312250" y="649050"/>
            <a:ext cx="7038900" cy="4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Lister: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LISP: (list 1 2 3 4)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Elm:  [1, 2, 3, 4]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Haskell: let </a:t>
            </a:r>
            <a:r>
              <a:rPr lang="da" sz="1400">
                <a:solidFill>
                  <a:srgbClr val="FFFFFF"/>
                </a:solidFill>
              </a:rPr>
              <a:t>list = [1, 2, 3, 4]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Records: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Elm: 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190500" marR="190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type alias User =</a:t>
            </a:r>
            <a:endParaRPr sz="1400">
              <a:solidFill>
                <a:srgbClr val="FFFFFF"/>
              </a:solidFill>
            </a:endParaRPr>
          </a:p>
          <a:p>
            <a:pPr indent="0" lvl="0" marL="190500" marR="190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   { name : String</a:t>
            </a:r>
            <a:endParaRPr sz="1400">
              <a:solidFill>
                <a:srgbClr val="FFFFFF"/>
              </a:solidFill>
            </a:endParaRPr>
          </a:p>
          <a:p>
            <a:pPr indent="0" lvl="0" marL="190500" marR="190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   , age : Int</a:t>
            </a:r>
            <a:endParaRPr sz="1400">
              <a:solidFill>
                <a:srgbClr val="FFFFFF"/>
              </a:solidFill>
            </a:endParaRPr>
          </a:p>
          <a:p>
            <a:pPr indent="0" lvl="0" marL="190500" marR="190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   }</a:t>
            </a:r>
            <a:endParaRPr sz="1400">
              <a:solidFill>
                <a:srgbClr val="FFFFFF"/>
              </a:solidFill>
            </a:endParaRP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1371600" marR="25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056150" y="30279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Haskell: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050">
                <a:solidFill>
                  <a:srgbClr val="95E454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da"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Person</a:t>
            </a:r>
            <a:r>
              <a:rPr lang="da" sz="1050">
                <a:solidFill>
                  <a:srgbClr val="8AC6F2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a"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Person { name</a:t>
            </a:r>
            <a:r>
              <a:rPr lang="da" sz="1050">
                <a:solidFill>
                  <a:srgbClr val="8AC6F2"/>
                </a:solidFill>
                <a:latin typeface="Verdana"/>
                <a:ea typeface="Verdana"/>
                <a:cs typeface="Verdana"/>
                <a:sym typeface="Verdana"/>
              </a:rPr>
              <a:t> :: </a:t>
            </a:r>
            <a:r>
              <a:rPr lang="da"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String  </a:t>
            </a:r>
            <a:endParaRPr sz="10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marR="25400" rtl="0">
              <a:spcBef>
                <a:spcPts val="100"/>
              </a:spcBef>
              <a:spcAft>
                <a:spcPts val="0"/>
              </a:spcAft>
              <a:buNone/>
            </a:pPr>
            <a:r>
              <a:rPr lang="da"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, age</a:t>
            </a:r>
            <a:r>
              <a:rPr lang="da" sz="1050">
                <a:solidFill>
                  <a:srgbClr val="8AC6F2"/>
                </a:solidFill>
                <a:latin typeface="Verdana"/>
                <a:ea typeface="Verdana"/>
                <a:cs typeface="Verdana"/>
                <a:sym typeface="Verdana"/>
              </a:rPr>
              <a:t> :: </a:t>
            </a:r>
            <a:r>
              <a:rPr lang="da"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                   </a:t>
            </a:r>
            <a:endParaRPr sz="10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marR="25400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da"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b="1" lang="da" sz="1050">
                <a:solidFill>
                  <a:srgbClr val="95E454"/>
                </a:solidFill>
                <a:latin typeface="Verdana"/>
                <a:ea typeface="Verdana"/>
                <a:cs typeface="Verdana"/>
                <a:sym typeface="Verdana"/>
              </a:rPr>
              <a:t>deriving</a:t>
            </a:r>
            <a:r>
              <a:rPr lang="da"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(Show)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Perspektivering Basic</a:t>
            </a:r>
            <a:r>
              <a:rPr lang="da"/>
              <a:t>  3/3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312250" y="649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 sz="1400"/>
              <a:t>Purity: </a:t>
            </a:r>
            <a:br>
              <a:rPr lang="da" sz="1400"/>
            </a:br>
            <a:br>
              <a:rPr lang="da" sz="1400"/>
            </a:br>
            <a:r>
              <a:rPr lang="da" sz="1400"/>
              <a:t>Haskell: </a:t>
            </a:r>
            <a:r>
              <a:rPr lang="da" sz="1400">
                <a:solidFill>
                  <a:srgbClr val="FFFFFF"/>
                </a:solidFill>
              </a:rPr>
              <a:t> Haskell er “pure”. Fordi det ikke tillader side effects og data er immutable.</a:t>
            </a:r>
            <a:br>
              <a:rPr lang="da" sz="1400">
                <a:solidFill>
                  <a:srgbClr val="FFFFFF"/>
                </a:solidFill>
              </a:rPr>
            </a:br>
            <a:br>
              <a:rPr lang="da" sz="1400"/>
            </a:br>
            <a:r>
              <a:rPr lang="da" sz="1400"/>
              <a:t>Elm:  Elm er “pure”. </a:t>
            </a:r>
            <a:r>
              <a:rPr lang="da" sz="1400"/>
              <a:t>Fordi det ikke tillader side effects og data er immutable.</a:t>
            </a:r>
            <a:br>
              <a:rPr lang="da" sz="1400"/>
            </a:br>
            <a:br>
              <a:rPr lang="da" sz="1400"/>
            </a:br>
            <a:r>
              <a:rPr lang="da" sz="1400"/>
              <a:t>Lisp: Lisp er ikke “pure”. Fordi data i Lisp ikke er immutable, det laver en ny kopi.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1350"/>
            <a:ext cx="1477675" cy="1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0" y="4404563"/>
            <a:ext cx="457200" cy="7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100" y="4404563"/>
            <a:ext cx="457200" cy="7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5400" y="3896825"/>
            <a:ext cx="1635276" cy="16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550" y="4404563"/>
            <a:ext cx="457200" cy="7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idx="1" type="body"/>
          </p:nvPr>
        </p:nvSpPr>
        <p:spPr>
          <a:xfrm>
            <a:off x="1312250" y="649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a" sz="4000"/>
              <a:t>Tak for jeres </a:t>
            </a:r>
            <a:r>
              <a:rPr b="1" lang="da" sz="4000"/>
              <a:t>interesse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1325975" y="31550"/>
            <a:ext cx="7038900" cy="4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800"/>
              <a:t>Det skal vi igennem: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Intro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Array vs linkedlist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Hvad er recursion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Hvad er high order function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Hvad er mapping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Præsentation af lisp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Hvad er flattening en liste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Hvorfor er lisp godt at kunne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Lisp kode fra opgaven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Perspektivering Basic 1/3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Perspektivering Basic 2/3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Perspektivering Basic 3/3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Afslutning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Intro 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318800" y="835825"/>
            <a:ext cx="76041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Funktionel</a:t>
            </a:r>
            <a:r>
              <a:rPr lang="da" sz="1400"/>
              <a:t> </a:t>
            </a:r>
            <a:r>
              <a:rPr lang="da" sz="1400"/>
              <a:t>programmering</a:t>
            </a:r>
            <a:r>
              <a:rPr lang="da" sz="1400"/>
              <a:t> er pure . Det er </a:t>
            </a:r>
            <a:r>
              <a:rPr lang="da" sz="1400"/>
              <a:t>funktioner</a:t>
            </a:r>
            <a:r>
              <a:rPr lang="da" sz="1400"/>
              <a:t> der tager et input og </a:t>
            </a:r>
            <a:r>
              <a:rPr lang="da" sz="1400"/>
              <a:t>returnere</a:t>
            </a:r>
            <a:r>
              <a:rPr lang="da" sz="1400"/>
              <a:t> et output.</a:t>
            </a:r>
            <a:r>
              <a:rPr lang="da" sz="1400"/>
              <a:t>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 u="sng">
                <a:solidFill>
                  <a:srgbClr val="FFFFFF"/>
                </a:solidFill>
              </a:rPr>
              <a:t>Funktioner har disse egenskaber:</a:t>
            </a:r>
            <a:br>
              <a:rPr lang="da" sz="1400">
                <a:solidFill>
                  <a:srgbClr val="FFFFFF"/>
                </a:solidFill>
              </a:rPr>
            </a:br>
            <a:r>
              <a:rPr lang="da" sz="1400">
                <a:solidFill>
                  <a:srgbClr val="FFFFFF"/>
                </a:solidFill>
              </a:rPr>
              <a:t>	De har ingen side effects</a:t>
            </a:r>
            <a:br>
              <a:rPr lang="da" sz="1400">
                <a:solidFill>
                  <a:srgbClr val="FFFFFF"/>
                </a:solidFill>
              </a:rPr>
            </a:br>
            <a:r>
              <a:rPr lang="da" sz="1400">
                <a:solidFill>
                  <a:srgbClr val="FFFFFF"/>
                </a:solidFill>
              </a:rPr>
              <a:t>	Kan løbe parallelt uden race condition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	De kan ikke stå alene som en </a:t>
            </a:r>
            <a:r>
              <a:rPr lang="da" sz="1400">
                <a:solidFill>
                  <a:srgbClr val="FFFFFF"/>
                </a:solidFill>
              </a:rPr>
              <a:t>applikation</a:t>
            </a:r>
            <a:r>
              <a:rPr lang="da" sz="1400">
                <a:solidFill>
                  <a:srgbClr val="FFFFFF"/>
                </a:solidFill>
              </a:rPr>
              <a:t>.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da" sz="1400">
                <a:solidFill>
                  <a:srgbClr val="FFFFFF"/>
                </a:solidFill>
              </a:rPr>
            </a:br>
            <a:r>
              <a:rPr lang="da" sz="1400" u="sng">
                <a:solidFill>
                  <a:srgbClr val="FFFFFF"/>
                </a:solidFill>
              </a:rPr>
              <a:t>Samme input giver altid samme resultater:</a:t>
            </a:r>
            <a:br>
              <a:rPr lang="da" sz="1400">
                <a:solidFill>
                  <a:srgbClr val="FFFFFF"/>
                </a:solidFill>
              </a:rPr>
            </a:br>
            <a:r>
              <a:rPr lang="da" sz="1400">
                <a:solidFill>
                  <a:srgbClr val="FFFFFF"/>
                </a:solidFill>
              </a:rPr>
              <a:t>	De er meget testbare. 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da" sz="1400">
                <a:solidFill>
                  <a:srgbClr val="FFFFFF"/>
                </a:solidFill>
              </a:rPr>
            </a:br>
            <a:r>
              <a:rPr lang="da" sz="1400" u="sng">
                <a:solidFill>
                  <a:srgbClr val="FFFFFF"/>
                </a:solidFill>
              </a:rPr>
              <a:t>De er aldrig void</a:t>
            </a:r>
            <a:r>
              <a:rPr lang="da" sz="1400" u="sng">
                <a:solidFill>
                  <a:srgbClr val="FFFFFF"/>
                </a:solidFill>
              </a:rPr>
              <a:t>:</a:t>
            </a:r>
            <a:endParaRPr sz="1400" u="sng">
              <a:solidFill>
                <a:srgbClr val="FFFFFF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Der er altid et output.</a:t>
            </a:r>
            <a:br>
              <a:rPr lang="da" sz="1400">
                <a:solidFill>
                  <a:srgbClr val="FFFFFF"/>
                </a:solidFill>
              </a:rPr>
            </a:br>
            <a:endParaRPr sz="14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Array vs linkedlist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096750" y="646550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Basic:</a:t>
            </a:r>
            <a:endParaRPr b="1"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Array: Array er en samling af elementer med samme datatype.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Linkedlist: Tilknyttet liste er en ordnet samling af elementer, der er forbundet med links / pointers.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Size:</a:t>
            </a:r>
            <a:endParaRPr b="1"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Array: Angivet under erklæring.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Linkedlist: Ingen grund til at angive; vokser og skrumper under udførelsen.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Storage Allocation:</a:t>
            </a:r>
            <a:endParaRPr b="1"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Array: Element placering er allokeret under kompileringstid.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Linkedlist: Element placering er tildelt under kørslen.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Order of the elements:</a:t>
            </a:r>
            <a:endParaRPr b="1"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Array: Opbevares efter hinanden.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Linkedlist: Gemt tilfældigt.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Accessing  the element:</a:t>
            </a:r>
            <a:endParaRPr b="1"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Array: Direkte eller tilfældigt adgang, dvs. Angiv array indekset.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Linkedlist: Sekventielt adgang, dvs. fra den første node i listen af markøren.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399925" y="646550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Insertion and deletion of element:</a:t>
            </a:r>
            <a:endParaRPr b="1"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Array: Langsomt relativt som forskydning er påkrævet.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Linkedlist: Nemmere, hurtig og effektiv.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Searching:</a:t>
            </a:r>
            <a:endParaRPr b="1"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Array: Binær søgning og lineær søgning.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Linkedlist: Lineær søgning.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Memory required:</a:t>
            </a:r>
            <a:endParaRPr b="1"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Array: mindre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Linkedlist: mere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Memory Utilization:</a:t>
            </a:r>
            <a:endParaRPr b="1"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Array: Ineffektiv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Linkedlist: Effektiv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125" y="2449625"/>
            <a:ext cx="2155375" cy="10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125" y="3593975"/>
            <a:ext cx="2254875" cy="15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er recursion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61975" y="663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Rekursion er at, en funktion kalder sig selv i funktionens kode. Nogle funktionelle programmeringssprog definerer ikke nogen looping konstruktioner, men er udelukkende afhængige af rekursion til at gentage koden. 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da" sz="1100">
                <a:solidFill>
                  <a:srgbClr val="FFFFFF"/>
                </a:solidFill>
              </a:rPr>
            </a:br>
            <a:endParaRPr sz="1100">
              <a:solidFill>
                <a:srgbClr val="FFFFFF"/>
              </a:solidFill>
            </a:endParaRPr>
          </a:p>
          <a:p>
            <a:pPr indent="0" lvl="0" mar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Factoriel: </a:t>
            </a:r>
            <a:endParaRPr sz="1400">
              <a:solidFill>
                <a:srgbClr val="FFFFFF"/>
              </a:solidFill>
            </a:endParaRPr>
          </a:p>
          <a:p>
            <a:pPr indent="0" lvl="0" mar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2160750" y="20588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void fact ( int n) {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(n == 0) return 1;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n* fact (n - 1); }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fact(5):  5*fact(4): 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5*4*fact(3)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5*4*3*fact(2)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5*4*3*2*fact(1)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5*4*3*2*1*fact(0)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5*4*3*2*1*1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5*4*3*2*1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5*4*3*2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5*4*6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5*24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120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er high order function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61975" y="706525"/>
            <a:ext cx="70389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Det er når en funktion enten tager en funktion som parameter eller returnere en funktion som resultat. 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Et </a:t>
            </a:r>
            <a:r>
              <a:rPr lang="da" sz="1400">
                <a:solidFill>
                  <a:srgbClr val="FFFFFF"/>
                </a:solidFill>
              </a:rPr>
              <a:t>eksempel på en higher-order-function er en Map() function, den tager en funktion som parameter og køre den funktion på hvert element i et array.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Eksempel i Lisp: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(defun myMap (f lst)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(if(equal (car lst)nil) lst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(cons (funcall f(car lst))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(myMap f (cdr lst)))))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(write(myMap (lambda (a) (+ a 2)) (list 3 5 7 9)))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Arial"/>
                <a:ea typeface="Arial"/>
                <a:cs typeface="Arial"/>
                <a:sym typeface="Arial"/>
              </a:rPr>
              <a:t>LISP returnere: (5 7 9 11)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er mapping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318800" y="835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Mapping er en high order funktion som man kalder på hvert element af en liste og den returnere en liste af samme antal elementer. 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I React med arrow notation, </a:t>
            </a:r>
            <a:r>
              <a:rPr lang="da" sz="1400">
                <a:solidFill>
                  <a:srgbClr val="FFFFFF"/>
                </a:solidFill>
              </a:rPr>
              <a:t>f.eks</a:t>
            </a:r>
            <a:r>
              <a:rPr lang="da" sz="1400">
                <a:solidFill>
                  <a:srgbClr val="FFFFFF"/>
                </a:solidFill>
              </a:rPr>
              <a:t>. kan mapping se sådan ud: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myArray = [1,2,3,4];</a:t>
            </a:r>
            <a:br>
              <a:rPr lang="da" sz="1400">
                <a:solidFill>
                  <a:srgbClr val="FFFFFF"/>
                </a:solidFill>
              </a:rPr>
            </a:br>
            <a:br>
              <a:rPr lang="da" sz="1400">
                <a:solidFill>
                  <a:srgbClr val="FFFFFF"/>
                </a:solidFill>
              </a:rPr>
            </a:br>
            <a:r>
              <a:rPr lang="da" sz="1400">
                <a:solidFill>
                  <a:srgbClr val="FFFFFF"/>
                </a:solidFill>
              </a:rPr>
              <a:t>myArray.map(element =&gt; { return element + 1; });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br>
              <a:rPr lang="d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Resultat: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 [2,3,4,5]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Præsentation af lisp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312250" y="649050"/>
            <a:ext cx="7038900" cy="4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LISP står for “List Processor”, LISP er et programmeringssprog, der er designet til manipulation af data strenge.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/>
              <a:t>LISP er opbygget med parenteser og præfiks notation. </a:t>
            </a:r>
            <a:endParaRPr sz="1400"/>
          </a:p>
          <a:p>
            <a:pPr indent="0" lvl="0" marL="50800" marR="50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</a:rPr>
              <a:t>(+ 7 9 11)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LISP returnere: 27</a:t>
            </a:r>
            <a:endParaRPr sz="1200"/>
          </a:p>
          <a:p>
            <a:pPr indent="0" lvl="0" marL="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</a:rPr>
              <a:t>(length "Lisp")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LISP returnere: 4</a:t>
            </a:r>
            <a:endParaRPr sz="1200"/>
          </a:p>
        </p:txBody>
      </p:sp>
      <p:sp>
        <p:nvSpPr>
          <p:cNvPr id="185" name="Shape 185"/>
          <p:cNvSpPr txBox="1"/>
          <p:nvPr/>
        </p:nvSpPr>
        <p:spPr>
          <a:xfrm>
            <a:off x="533625" y="288405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car:  It takes a list as argument, and returns its first element.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cdr: It takes a list as argument, and returns a list without the first element.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cons: It takes two arguments, an element and a list and returns a list with the element inserted at the first place.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list: It takes any number of arguments and returns a list with the arguments as member elements of the list.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741550" y="16381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append: It merges two or more list into one.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last: It takes a list and returns a list containing the last element.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member: It takes two arguments of which the second must be a list, if the first argument is a member of the second argument, and then it returns the remainder of the list beginning with the first argument.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reverse: It takes a list and returns a list with the top elements in reverse order.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funcall: For at undgå at forvirre dem med normale funktioner, bruger vi funcall når der bruges lambda.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Lambda’er er defineret som (lambda (arguments) body) (lambda (a) (+ a 2))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(funcall (lambda a (+ a 2)) 5)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61975" y="953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er flattening en liste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318800" y="835825"/>
            <a:ext cx="70389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Flattening er en process med at konvertere flere lister og gemme i en enkelt liste, der indeholder alle de elementer i de lister, du havde før.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Konceptuelt eksempel for flattening: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[[[a, b], [c, d]], [[e, f], [g, h]]]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Kan blive flattend til: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[[a, b, c, d], [e, f, g, h]]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Også: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solidFill>
                  <a:srgbClr val="FFFFFF"/>
                </a:solidFill>
              </a:rPr>
              <a:t>[a, b, c, d, e, f, g, h]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755600" y="1487025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Kodeeksempel</a:t>
            </a:r>
            <a:r>
              <a:rPr lang="d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 Lisp for flattening: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lst = [ [1] , [4] ] ;; [2] [5] ;; [3] [6] ;; ;; then 'flatten' on 'lst' would mean: ;; ;; m = [ 1, 2, 3, 4, 5, 6 ] ;;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(defun myFlatten (lst) (if (equal (car lst)nil) lst (append (car lst)(myFlatten(cdr lst)))))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(write (myFlatten (list (list 1 2 3) (list 4 5 6)))) ;; should be (1 2 3 4 5 6))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