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89" r:id="rId1"/>
    <p:sldMasterId id="2147483718" r:id="rId2"/>
  </p:sldMasterIdLst>
  <p:notesMasterIdLst>
    <p:notesMasterId r:id="rId18"/>
  </p:notesMasterIdLst>
  <p:handoutMasterIdLst>
    <p:handoutMasterId r:id="rId19"/>
  </p:handoutMasterIdLst>
  <p:sldIdLst>
    <p:sldId id="259" r:id="rId3"/>
    <p:sldId id="369" r:id="rId4"/>
    <p:sldId id="370" r:id="rId5"/>
    <p:sldId id="363" r:id="rId6"/>
    <p:sldId id="364" r:id="rId7"/>
    <p:sldId id="367" r:id="rId8"/>
    <p:sldId id="366" r:id="rId9"/>
    <p:sldId id="348" r:id="rId10"/>
    <p:sldId id="359" r:id="rId11"/>
    <p:sldId id="368" r:id="rId12"/>
    <p:sldId id="345" r:id="rId13"/>
    <p:sldId id="341" r:id="rId14"/>
    <p:sldId id="354" r:id="rId15"/>
    <p:sldId id="356" r:id="rId16"/>
    <p:sldId id="357" r:id="rId17"/>
  </p:sldIdLst>
  <p:sldSz cx="9144000" cy="6858000" type="screen4x3"/>
  <p:notesSz cx="6858000" cy="9144000"/>
  <p:embeddedFontLst>
    <p:embeddedFont>
      <p:font typeface="AU Passata" charset="0"/>
      <p:regular r:id="rId20"/>
      <p:bold r:id="rId21"/>
    </p:embeddedFont>
    <p:embeddedFont>
      <p:font typeface="Wingdings 3" pitchFamily="18" charset="2"/>
      <p:regular r:id="rId22"/>
    </p:embeddedFont>
    <p:embeddedFont>
      <p:font typeface="AU Passata Light" charset="0"/>
      <p:regular r:id="rId23"/>
      <p:bold r:id="rId24"/>
    </p:embeddedFont>
    <p:embeddedFont>
      <p:font typeface="AU Peto" charset="0"/>
      <p:regular r:id="rId25"/>
    </p:embeddedFont>
  </p:embeddedFontLst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 autoAdjust="0"/>
    <p:restoredTop sz="93471" autoAdjust="0"/>
  </p:normalViewPr>
  <p:slideViewPr>
    <p:cSldViewPr snapToObjects="1">
      <p:cViewPr>
        <p:scale>
          <a:sx n="100" d="100"/>
          <a:sy n="100" d="100"/>
        </p:scale>
        <p:origin x="-726" y="120"/>
      </p:cViewPr>
      <p:guideLst>
        <p:guide orient="horz" pos="724"/>
        <p:guide orient="horz" pos="982"/>
        <p:guide orient="horz" pos="3239"/>
        <p:guide orient="horz" pos="105"/>
        <p:guide orient="horz" pos="2663"/>
        <p:guide orient="horz" pos="2581"/>
        <p:guide orient="horz" pos="226"/>
        <p:guide orient="horz" pos="1516"/>
        <p:guide pos="222"/>
        <p:guide pos="5539"/>
        <p:guide pos="3674"/>
        <p:guide pos="2801"/>
        <p:guide pos="2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FontTx/>
              <a:buNone/>
              <a:defRPr sz="1200">
                <a:latin typeface="AU Passata" pitchFamily="34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latin typeface="AU Passata" pitchFamily="34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FontTx/>
              <a:buNone/>
              <a:defRPr sz="1200">
                <a:latin typeface="AU Passata" pitchFamily="34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latin typeface="AU Passata" pitchFamily="34" charset="0"/>
                <a:cs typeface="+mn-cs"/>
              </a:defRPr>
            </a:lvl1pPr>
          </a:lstStyle>
          <a:p>
            <a:pPr>
              <a:defRPr/>
            </a:pPr>
            <a:fld id="{C6160EE8-512F-4732-B8A6-72D29D06866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FontTx/>
              <a:buNone/>
              <a:defRPr sz="1200">
                <a:latin typeface="AU Passata" pitchFamily="34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latin typeface="AU Passata" pitchFamily="34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FontTx/>
              <a:buNone/>
              <a:defRPr sz="1200">
                <a:latin typeface="AU Passata" pitchFamily="34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latin typeface="AU Passata" pitchFamily="34" charset="0"/>
                <a:cs typeface="+mn-cs"/>
              </a:defRPr>
            </a:lvl1pPr>
          </a:lstStyle>
          <a:p>
            <a:pPr>
              <a:defRPr/>
            </a:pPr>
            <a:fld id="{B12AEB33-8FFD-4C92-BA3C-19A46A0475E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FB37A-8312-4AE4-A2C4-1E1E206640D4}" type="slidenum">
              <a:rPr lang="da-DK" smtClean="0">
                <a:latin typeface="AU Passata"/>
                <a:cs typeface="Arial" charset="0"/>
              </a:rPr>
              <a:pPr/>
              <a:t>1</a:t>
            </a:fld>
            <a:endParaRPr lang="da-DK" smtClean="0">
              <a:latin typeface="AU Passata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B92A5-AB57-4D29-8DA6-1B0A2AD60ACC}" type="slidenum">
              <a:rPr lang="da-DK" smtClean="0">
                <a:latin typeface="AU Passata"/>
                <a:cs typeface="Arial" charset="0"/>
              </a:rPr>
              <a:pPr/>
              <a:t>11</a:t>
            </a:fld>
            <a:endParaRPr lang="da-DK" smtClean="0">
              <a:latin typeface="AU Passata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5C516-FA60-4AAF-80E2-E1622C2BCBFE}" type="slidenum">
              <a:rPr lang="da-DK" smtClean="0">
                <a:latin typeface="AU Passata"/>
                <a:cs typeface="Arial" charset="0"/>
              </a:rPr>
              <a:pPr/>
              <a:t>12</a:t>
            </a:fld>
            <a:endParaRPr lang="da-DK" smtClean="0">
              <a:latin typeface="AU Passata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91319-EF99-48BC-8020-A1A37B3EBC03}" type="slidenum">
              <a:rPr lang="da-DK" smtClean="0">
                <a:latin typeface="AU Passata"/>
                <a:cs typeface="Arial" charset="0"/>
              </a:rPr>
              <a:pPr/>
              <a:t>13</a:t>
            </a:fld>
            <a:endParaRPr lang="da-DK" smtClean="0">
              <a:latin typeface="AU Passata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B523E-388B-460B-BF78-77A549A283B7}" type="slidenum">
              <a:rPr lang="da-DK" smtClean="0">
                <a:latin typeface="AU Passata"/>
                <a:cs typeface="Arial" charset="0"/>
              </a:rPr>
              <a:pPr/>
              <a:t>14</a:t>
            </a:fld>
            <a:endParaRPr lang="da-DK" smtClean="0">
              <a:latin typeface="AU Passata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2EAFE-C950-4AEE-B58C-C4B06EE6AB32}" type="slidenum">
              <a:rPr lang="da-DK" smtClean="0">
                <a:latin typeface="AU Passata"/>
                <a:cs typeface="Arial" charset="0"/>
              </a:rPr>
              <a:pPr/>
              <a:t>15</a:t>
            </a:fld>
            <a:endParaRPr lang="da-DK" smtClean="0">
              <a:latin typeface="AU Passata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4096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0783D27-5746-422E-93A6-572E7EB852EC}" type="slidenum">
              <a:rPr lang="da-DK" sz="1200"/>
              <a:pPr algn="r"/>
              <a:t>2</a:t>
            </a:fld>
            <a:endParaRPr lang="da-DK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430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BF6B387-E5C7-462A-90D8-E8319DE38AD9}" type="slidenum">
              <a:rPr lang="da-DK" sz="1200"/>
              <a:pPr algn="r"/>
              <a:t>3</a:t>
            </a:fld>
            <a:endParaRPr lang="da-DK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450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6349BA8-7132-47D4-9883-E223D7FBB5DC}" type="slidenum">
              <a:rPr lang="da-DK" sz="1200"/>
              <a:pPr algn="r"/>
              <a:t>4</a:t>
            </a:fld>
            <a:endParaRPr lang="da-DK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4710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43E3B7A-DFC0-44F8-B119-4DD988B1CAC1}" type="slidenum">
              <a:rPr lang="da-DK" altLang="da-DK" sz="1200"/>
              <a:pPr algn="r"/>
              <a:t>5</a:t>
            </a:fld>
            <a:endParaRPr lang="da-DK" altLang="da-DK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491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0D851D-A756-4315-BFB6-A46176C2C7BC}" type="slidenum">
              <a:rPr lang="da-DK" sz="1200"/>
              <a:pPr algn="r"/>
              <a:t>6</a:t>
            </a:fld>
            <a:endParaRPr lang="da-DK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5120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FE2DE8A-0D02-43C0-A689-E4B3C368535D}" type="slidenum">
              <a:rPr lang="da-DK" sz="1200"/>
              <a:pPr algn="r"/>
              <a:t>7</a:t>
            </a:fld>
            <a:endParaRPr lang="da-DK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10CD3-5460-4917-8CE1-77D61913FE36}" type="slidenum">
              <a:rPr lang="da-DK" smtClean="0">
                <a:latin typeface="AU Passata"/>
                <a:cs typeface="Arial" charset="0"/>
              </a:rPr>
              <a:pPr/>
              <a:t>8</a:t>
            </a:fld>
            <a:endParaRPr lang="da-DK" smtClean="0">
              <a:latin typeface="AU Passat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 smtClean="0">
              <a:latin typeface="AU Passata"/>
            </a:endParaRPr>
          </a:p>
        </p:txBody>
      </p:sp>
      <p:sp>
        <p:nvSpPr>
          <p:cNvPr id="5529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0A1023-4323-4510-B140-7E1BB814A5B6}" type="slidenum">
              <a:rPr lang="da-DK" sz="1200"/>
              <a:pPr algn="r"/>
              <a:t>9</a:t>
            </a:fld>
            <a:endParaRPr lang="da-DK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pic>
        <p:nvPicPr>
          <p:cNvPr id="4" name="SD_FrontPagePictur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22"/>
          <p:cNvSpPr txBox="1"/>
          <p:nvPr userDrawn="1"/>
        </p:nvSpPr>
        <p:spPr>
          <a:xfrm>
            <a:off x="-1620838" y="2697163"/>
            <a:ext cx="1509713" cy="738187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>
              <a:buFont typeface="AU Passata" pitchFamily="34" charset="0"/>
              <a:buNone/>
              <a:defRPr/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Ændr 2. linje i overskriften </a:t>
            </a:r>
            <a:b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til AU Passata Light</a:t>
            </a:r>
          </a:p>
        </p:txBody>
      </p:sp>
      <p:sp>
        <p:nvSpPr>
          <p:cNvPr id="6" name="SD_FLD_DocumentDate"/>
          <p:cNvSpPr txBox="1">
            <a:spLocks noChangeArrowheads="1"/>
          </p:cNvSpPr>
          <p:nvPr userDrawn="1"/>
        </p:nvSpPr>
        <p:spPr bwMode="auto">
          <a:xfrm>
            <a:off x="7045325" y="6091238"/>
            <a:ext cx="1746250" cy="3349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>
            <a:spAutoFit/>
          </a:bodyPr>
          <a:lstStyle/>
          <a:p>
            <a:pPr algn="r"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800" cap="all" dirty="0">
                <a:solidFill>
                  <a:schemeClr val="bg1"/>
                </a:solidFill>
                <a:latin typeface="AU Passata Light" pitchFamily="34" charset="0"/>
                <a:cs typeface="+mn-cs"/>
              </a:rPr>
              <a:t>21. Februar 2017</a:t>
            </a:r>
          </a:p>
        </p:txBody>
      </p:sp>
      <p:sp>
        <p:nvSpPr>
          <p:cNvPr id="7" name="SD_FLD_Event"/>
          <p:cNvSpPr txBox="1">
            <a:spLocks noChangeArrowheads="1"/>
          </p:cNvSpPr>
          <p:nvPr userDrawn="1"/>
        </p:nvSpPr>
        <p:spPr bwMode="auto">
          <a:xfrm>
            <a:off x="7045325" y="6091238"/>
            <a:ext cx="175101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/>
          <a:lstStyle/>
          <a:p>
            <a:pPr algn="r">
              <a:lnSpc>
                <a:spcPct val="95000"/>
              </a:lnSpc>
              <a:buFont typeface="AU Passata" pitchFamily="34" charset="0"/>
              <a:buNone/>
              <a:defRPr/>
            </a:pPr>
            <a:endParaRPr lang="da-DK" sz="800" b="1" cap="all">
              <a:solidFill>
                <a:schemeClr val="bg1"/>
              </a:solidFill>
              <a:latin typeface="AU Passata" pitchFamily="34" charset="0"/>
              <a:cs typeface="+mn-cs"/>
            </a:endParaRPr>
          </a:p>
        </p:txBody>
      </p:sp>
      <p:sp>
        <p:nvSpPr>
          <p:cNvPr id="8" name="SD_ART_SecondaryLogo"/>
          <p:cNvSpPr>
            <a:spLocks noChangeArrowheads="1"/>
          </p:cNvSpPr>
          <p:nvPr userDrawn="1"/>
        </p:nvSpPr>
        <p:spPr bwMode="auto">
          <a:xfrm>
            <a:off x="2843213" y="6207125"/>
            <a:ext cx="1509712" cy="422275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latin typeface="AU Passata" pitchFamily="34" charset="0"/>
              <a:cs typeface="+mn-cs"/>
            </a:endParaRPr>
          </a:p>
        </p:txBody>
      </p:sp>
      <p:sp>
        <p:nvSpPr>
          <p:cNvPr id="9" name="SD_OFF_Name"/>
          <p:cNvSpPr txBox="1">
            <a:spLocks noChangeArrowheads="1"/>
          </p:cNvSpPr>
          <p:nvPr userDrawn="1"/>
        </p:nvSpPr>
        <p:spPr bwMode="auto">
          <a:xfrm>
            <a:off x="976313" y="6091238"/>
            <a:ext cx="1327150" cy="4254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600" cap="all" spc="40">
                <a:solidFill>
                  <a:schemeClr val="bg1"/>
                </a:solidFill>
                <a:latin typeface="AU Passata Light" pitchFamily="34" charset="0"/>
                <a:cs typeface="+mn-cs"/>
              </a:rPr>
              <a:t>Institut for Miljøvidenskab</a:t>
            </a:r>
          </a:p>
        </p:txBody>
      </p:sp>
      <p:sp>
        <p:nvSpPr>
          <p:cNvPr id="10" name="SD_LAN_AUWBreak"/>
          <p:cNvSpPr txBox="1">
            <a:spLocks noChangeArrowheads="1"/>
          </p:cNvSpPr>
          <p:nvPr userDrawn="1"/>
        </p:nvSpPr>
        <p:spPr bwMode="auto">
          <a:xfrm>
            <a:off x="971550" y="6091238"/>
            <a:ext cx="700088" cy="33178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64800" rIns="0" bIns="0">
            <a:spAutoFit/>
          </a:bodyPr>
          <a:lstStyle/>
          <a:p>
            <a:pPr>
              <a:lnSpc>
                <a:spcPct val="90000"/>
              </a:lnSpc>
              <a:buFont typeface="AU Passata" pitchFamily="34" charset="0"/>
              <a:buNone/>
              <a:defRPr/>
            </a:pPr>
            <a:r>
              <a:rPr lang="da-DK" sz="960" cap="all">
                <a:solidFill>
                  <a:schemeClr val="bg1"/>
                </a:solidFill>
                <a:latin typeface="AU Passata" panose="020B0503030502030804" pitchFamily="34" charset="0"/>
                <a:cs typeface="+mn-cs"/>
              </a:rPr>
              <a:t>Aarhus 
Universitet</a:t>
            </a:r>
          </a:p>
        </p:txBody>
      </p:sp>
      <p:sp>
        <p:nvSpPr>
          <p:cNvPr id="11" name="Pladsholder til tekst 2"/>
          <p:cNvSpPr txBox="1">
            <a:spLocks/>
          </p:cNvSpPr>
          <p:nvPr userDrawn="1"/>
        </p:nvSpPr>
        <p:spPr>
          <a:xfrm>
            <a:off x="306388" y="6107113"/>
            <a:ext cx="534987" cy="328612"/>
          </a:xfrm>
          <a:prstGeom prst="rect">
            <a:avLst/>
          </a:prstGeom>
        </p:spPr>
        <p:txBody>
          <a:bodyPr wrap="non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sz="2090" kern="0" smtClean="0"/>
              <a:t>AU</a:t>
            </a:r>
            <a:endParaRPr lang="da-DK" sz="2090" kern="0"/>
          </a:p>
        </p:txBody>
      </p:sp>
      <p:sp>
        <p:nvSpPr>
          <p:cNvPr id="34819" name="SD_FLD_Title"/>
          <p:cNvSpPr>
            <a:spLocks noGrp="1" noChangeArrowheads="1"/>
          </p:cNvSpPr>
          <p:nvPr>
            <p:ph type="ctrTitle"/>
          </p:nvPr>
        </p:nvSpPr>
        <p:spPr>
          <a:xfrm>
            <a:off x="989014" y="2653041"/>
            <a:ext cx="7159345" cy="1169551"/>
          </a:xfrm>
        </p:spPr>
        <p:txBody>
          <a:bodyPr anchor="t">
            <a:spAutoFit/>
          </a:bodyPr>
          <a:lstStyle>
            <a:lvl1pPr>
              <a:lnSpc>
                <a:spcPct val="95000"/>
              </a:lnSpc>
              <a:defRPr sz="4000" baseline="0" smtClean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a-DK" dirty="0" smtClean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lnSpc>
                <a:spcPts val="1200"/>
              </a:lnSpc>
              <a:buFontTx/>
              <a:buNone/>
              <a:defRPr sz="600" spc="40" baseline="0">
                <a:solidFill>
                  <a:schemeClr val="bg1"/>
                </a:solidFill>
                <a:latin typeface="AU Passata Light" pitchFamily="34" charset="0"/>
              </a:defRPr>
            </a:lvl1pPr>
          </a:lstStyle>
          <a:p>
            <a:pPr>
              <a:defRPr/>
            </a:pPr>
            <a:fld id="{940453FC-917C-4A4F-B0D0-9F04675BCFF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itat_black.ai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1625600"/>
            <a:ext cx="44926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12386" y="2300112"/>
            <a:ext cx="5687480" cy="316300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43839-4E61-4CA7-B427-76E99BC9F43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2425" y="223694"/>
            <a:ext cx="8440738" cy="523942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EFD9B-89BE-4D1B-9C45-E968E9FC994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2425" y="223694"/>
            <a:ext cx="8440738" cy="631257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98CF99-16A6-4B24-A5D4-A35F8DE4CD6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2424" y="223694"/>
            <a:ext cx="4094164" cy="631257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699001" y="222251"/>
            <a:ext cx="4094163" cy="631257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ED9BC1-DC2B-4089-95C6-8A08AD5DA3F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2424" y="223693"/>
            <a:ext cx="4094164" cy="298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699001" y="222251"/>
            <a:ext cx="4094163" cy="631257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52424" y="3551766"/>
            <a:ext cx="4094164" cy="298305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18992C-CAE4-443C-8B0D-3FBE00C00F4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2424" y="223693"/>
            <a:ext cx="4094164" cy="298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52424" y="3551766"/>
            <a:ext cx="4094164" cy="298305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698999" y="222251"/>
            <a:ext cx="4094164" cy="298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698999" y="3550323"/>
            <a:ext cx="4094164" cy="298305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ECC8CF-A520-44C9-B8A8-998403F4BB0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ack Rectangle"/>
          <p:cNvSpPr/>
          <p:nvPr userDrawn="1"/>
        </p:nvSpPr>
        <p:spPr>
          <a:xfrm>
            <a:off x="352425" y="1765300"/>
            <a:ext cx="736600" cy="619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4" name="TextBox 5"/>
          <p:cNvSpPr txBox="1"/>
          <p:nvPr userDrawn="1"/>
        </p:nvSpPr>
        <p:spPr>
          <a:xfrm>
            <a:off x="-1620838" y="1022350"/>
            <a:ext cx="1509713" cy="47307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>
              <a:buFont typeface="AU Passata" pitchFamily="34" charset="0"/>
              <a:buNone/>
              <a:defRPr/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Ændr 2. linje i overskriften </a:t>
            </a:r>
            <a:b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til AU Passata Light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4E007-14FC-4BC7-9EA4-910227662F2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396D-F085-40B0-B085-B47F688C662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7356475" y="6091238"/>
            <a:ext cx="14366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>
            <a:defPPr>
              <a:defRPr lang="en-US"/>
            </a:defPPr>
            <a:lvl1pPr algn="r" rtl="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600" kern="1200" spc="40" baseline="0" smtClean="0">
                <a:solidFill>
                  <a:schemeClr val="bg1"/>
                </a:solidFill>
                <a:latin typeface="AU Passata Light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CA6F627-2147-498E-AD69-3A8ADE9996C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6" name="SD_FLD_DocumentDate"/>
          <p:cNvSpPr txBox="1">
            <a:spLocks noChangeArrowheads="1"/>
          </p:cNvSpPr>
          <p:nvPr userDrawn="1"/>
        </p:nvSpPr>
        <p:spPr bwMode="auto">
          <a:xfrm>
            <a:off x="7045325" y="6091238"/>
            <a:ext cx="1746250" cy="3349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>
            <a:spAutoFit/>
          </a:bodyPr>
          <a:lstStyle/>
          <a:p>
            <a:pPr algn="r"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800" cap="all">
                <a:solidFill>
                  <a:schemeClr val="bg1"/>
                </a:solidFill>
                <a:latin typeface="AU Passata Light" pitchFamily="34" charset="0"/>
                <a:cs typeface="+mn-cs"/>
              </a:rPr>
              <a:t>20. maj 2016</a:t>
            </a:r>
            <a:endParaRPr lang="da-DK" sz="800" cap="all" dirty="0">
              <a:solidFill>
                <a:schemeClr val="bg1"/>
              </a:solidFill>
              <a:latin typeface="AU Passata Light" pitchFamily="34" charset="0"/>
              <a:cs typeface="+mn-cs"/>
            </a:endParaRPr>
          </a:p>
        </p:txBody>
      </p:sp>
      <p:sp>
        <p:nvSpPr>
          <p:cNvPr id="7" name="SD_FLD_Event"/>
          <p:cNvSpPr txBox="1">
            <a:spLocks noChangeArrowheads="1"/>
          </p:cNvSpPr>
          <p:nvPr userDrawn="1"/>
        </p:nvSpPr>
        <p:spPr bwMode="auto">
          <a:xfrm>
            <a:off x="7045325" y="6091238"/>
            <a:ext cx="175101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/>
          <a:lstStyle/>
          <a:p>
            <a:pPr algn="r">
              <a:lnSpc>
                <a:spcPct val="95000"/>
              </a:lnSpc>
              <a:buFont typeface="AU Passata" pitchFamily="34" charset="0"/>
              <a:buNone/>
              <a:defRPr/>
            </a:pPr>
            <a:endParaRPr lang="da-DK" sz="800" b="1" cap="all">
              <a:solidFill>
                <a:schemeClr val="bg1"/>
              </a:solidFill>
              <a:latin typeface="AU Passata" pitchFamily="34" charset="0"/>
              <a:cs typeface="+mn-cs"/>
            </a:endParaRPr>
          </a:p>
        </p:txBody>
      </p:sp>
      <p:sp>
        <p:nvSpPr>
          <p:cNvPr id="8" name="White Rectangle"/>
          <p:cNvSpPr/>
          <p:nvPr userDrawn="1"/>
        </p:nvSpPr>
        <p:spPr>
          <a:xfrm>
            <a:off x="8359775" y="5894388"/>
            <a:ext cx="433388" cy="73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9" name="SD_ART_SecondaryLogo"/>
          <p:cNvSpPr>
            <a:spLocks noChangeArrowheads="1"/>
          </p:cNvSpPr>
          <p:nvPr userDrawn="1"/>
        </p:nvSpPr>
        <p:spPr bwMode="auto">
          <a:xfrm>
            <a:off x="2843213" y="6207125"/>
            <a:ext cx="1509712" cy="422275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latin typeface="AU Passata" pitchFamily="34" charset="0"/>
              <a:cs typeface="+mn-cs"/>
            </a:endParaRPr>
          </a:p>
        </p:txBody>
      </p:sp>
      <p:sp>
        <p:nvSpPr>
          <p:cNvPr id="10" name="SD_OFF_Name"/>
          <p:cNvSpPr txBox="1">
            <a:spLocks noChangeArrowheads="1"/>
          </p:cNvSpPr>
          <p:nvPr userDrawn="1"/>
        </p:nvSpPr>
        <p:spPr bwMode="auto">
          <a:xfrm>
            <a:off x="976313" y="6091238"/>
            <a:ext cx="1327150" cy="4254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600" cap="all" spc="40">
                <a:solidFill>
                  <a:schemeClr val="bg1"/>
                </a:solidFill>
                <a:latin typeface="AU Passata Light" pitchFamily="34" charset="0"/>
                <a:cs typeface="+mn-cs"/>
              </a:rPr>
              <a:t>Institut for Miljøvidenskab</a:t>
            </a:r>
          </a:p>
        </p:txBody>
      </p:sp>
      <p:sp>
        <p:nvSpPr>
          <p:cNvPr id="11" name="SD_LAN_AUWBreak"/>
          <p:cNvSpPr txBox="1">
            <a:spLocks noChangeArrowheads="1"/>
          </p:cNvSpPr>
          <p:nvPr userDrawn="1"/>
        </p:nvSpPr>
        <p:spPr bwMode="auto">
          <a:xfrm>
            <a:off x="971550" y="6091238"/>
            <a:ext cx="700088" cy="33178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64800" rIns="0" bIns="0">
            <a:spAutoFit/>
          </a:bodyPr>
          <a:lstStyle/>
          <a:p>
            <a:pPr>
              <a:lnSpc>
                <a:spcPct val="90000"/>
              </a:lnSpc>
              <a:buFont typeface="AU Passata" pitchFamily="34" charset="0"/>
              <a:buNone/>
              <a:defRPr/>
            </a:pPr>
            <a:r>
              <a:rPr lang="da-DK" sz="960" cap="all">
                <a:solidFill>
                  <a:schemeClr val="bg1"/>
                </a:solidFill>
                <a:latin typeface="AU Passata" panose="020B0503030502030804" pitchFamily="34" charset="0"/>
                <a:cs typeface="+mn-cs"/>
              </a:rPr>
              <a:t>Aarhus 
Universitet</a:t>
            </a:r>
          </a:p>
        </p:txBody>
      </p:sp>
      <p:sp>
        <p:nvSpPr>
          <p:cNvPr id="12" name="Pladsholder til tekst 2"/>
          <p:cNvSpPr txBox="1">
            <a:spLocks/>
          </p:cNvSpPr>
          <p:nvPr userDrawn="1"/>
        </p:nvSpPr>
        <p:spPr>
          <a:xfrm>
            <a:off x="306388" y="6091238"/>
            <a:ext cx="534987" cy="327025"/>
          </a:xfrm>
          <a:prstGeom prst="rect">
            <a:avLst/>
          </a:prstGeom>
        </p:spPr>
        <p:txBody>
          <a:bodyPr wrap="non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sz="2090" kern="0" smtClean="0"/>
              <a:t>AU</a:t>
            </a:r>
            <a:endParaRPr lang="da-DK" sz="2090" ker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5846" y="2468894"/>
            <a:ext cx="5372308" cy="1746085"/>
          </a:xfrm>
        </p:spPr>
        <p:txBody>
          <a:bodyPr anchor="ctr"/>
          <a:lstStyle>
            <a:lvl1pPr marL="0" indent="0" algn="ctr">
              <a:buFontTx/>
              <a:buNone/>
              <a:defRPr sz="30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93163" y="6694488"/>
            <a:ext cx="350837" cy="487362"/>
          </a:xfrm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2F4B63-C572-470C-8DDB-C5EF167FEB0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3" name="SD_LAN_AUWBreak"/>
          <p:cNvSpPr txBox="1">
            <a:spLocks noChangeArrowheads="1"/>
          </p:cNvSpPr>
          <p:nvPr userDrawn="1"/>
        </p:nvSpPr>
        <p:spPr bwMode="auto">
          <a:xfrm>
            <a:off x="4597400" y="2735263"/>
            <a:ext cx="2111375" cy="10525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201600" rIns="0" bIns="0">
            <a:sp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2900" cap="all">
                <a:solidFill>
                  <a:schemeClr val="bg1"/>
                </a:solidFill>
                <a:latin typeface="AU Passata" pitchFamily="34" charset="0"/>
                <a:cs typeface="+mn-cs"/>
              </a:rPr>
              <a:t>Aarhus 
Universitet</a:t>
            </a:r>
          </a:p>
        </p:txBody>
      </p:sp>
      <p:sp>
        <p:nvSpPr>
          <p:cNvPr id="4" name="Pladsholder til tekst 2"/>
          <p:cNvSpPr txBox="1">
            <a:spLocks/>
          </p:cNvSpPr>
          <p:nvPr userDrawn="1"/>
        </p:nvSpPr>
        <p:spPr>
          <a:xfrm>
            <a:off x="2447925" y="2735263"/>
            <a:ext cx="1719263" cy="1057275"/>
          </a:xfrm>
          <a:prstGeom prst="rect">
            <a:avLst/>
          </a:prstGeom>
        </p:spPr>
        <p:txBody>
          <a:bodyPr wrap="none" lIns="0" tIns="0" rIns="0" bIns="75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r">
              <a:defRPr/>
            </a:pPr>
            <a:r>
              <a:rPr lang="da-DK" sz="6700" kern="0" smtClean="0"/>
              <a:t>AU</a:t>
            </a:r>
            <a:endParaRPr lang="da-DK" sz="6700" kern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85225" y="6711950"/>
            <a:ext cx="358775" cy="487363"/>
          </a:xfrm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4F6DAC-FC3D-466C-8650-5CC8307B5BA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6" name="White Top Rectangle"/>
          <p:cNvSpPr>
            <a:spLocks noChangeArrowheads="1"/>
          </p:cNvSpPr>
          <p:nvPr userDrawn="1"/>
        </p:nvSpPr>
        <p:spPr bwMode="auto">
          <a:xfrm>
            <a:off x="1022350" y="3357563"/>
            <a:ext cx="738188" cy="71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latin typeface="AU Passata" pitchFamily="34" charset="0"/>
              <a:cs typeface="+mn-cs"/>
            </a:endParaRPr>
          </a:p>
        </p:txBody>
      </p:sp>
      <p:sp>
        <p:nvSpPr>
          <p:cNvPr id="7" name="TextBox 21"/>
          <p:cNvSpPr txBox="1"/>
          <p:nvPr userDrawn="1"/>
        </p:nvSpPr>
        <p:spPr>
          <a:xfrm>
            <a:off x="-1620838" y="2697163"/>
            <a:ext cx="1509713" cy="738187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>
              <a:buFont typeface="AU Passata" pitchFamily="34" charset="0"/>
              <a:buNone/>
              <a:defRPr/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Ændr 2. linje i overskriften </a:t>
            </a:r>
            <a:b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til AU Passata Light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7356475" y="6091238"/>
            <a:ext cx="14366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>
            <a:defPPr>
              <a:defRPr lang="en-US"/>
            </a:defPPr>
            <a:lvl1pPr algn="r" rtl="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600" kern="1200" spc="40" baseline="0" smtClean="0">
                <a:solidFill>
                  <a:schemeClr val="bg1"/>
                </a:solidFill>
                <a:latin typeface="AU Passata Light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33A9F6-C010-4308-B616-B6F7E51F1EE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9" name="SD_FLD_DocumentDate"/>
          <p:cNvSpPr txBox="1">
            <a:spLocks noChangeArrowheads="1"/>
          </p:cNvSpPr>
          <p:nvPr userDrawn="1"/>
        </p:nvSpPr>
        <p:spPr bwMode="auto">
          <a:xfrm>
            <a:off x="7045325" y="6091238"/>
            <a:ext cx="1746250" cy="3349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>
            <a:spAutoFit/>
          </a:bodyPr>
          <a:lstStyle/>
          <a:p>
            <a:pPr algn="r"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800" cap="all">
                <a:solidFill>
                  <a:schemeClr val="bg1"/>
                </a:solidFill>
                <a:latin typeface="AU Passata Light" pitchFamily="34" charset="0"/>
                <a:cs typeface="+mn-cs"/>
              </a:rPr>
              <a:t>20. maj 2016</a:t>
            </a:r>
            <a:endParaRPr lang="da-DK" sz="800" cap="all" dirty="0">
              <a:solidFill>
                <a:schemeClr val="bg1"/>
              </a:solidFill>
              <a:latin typeface="AU Passata Light" pitchFamily="34" charset="0"/>
              <a:cs typeface="+mn-cs"/>
            </a:endParaRPr>
          </a:p>
        </p:txBody>
      </p:sp>
      <p:sp>
        <p:nvSpPr>
          <p:cNvPr id="10" name="SD_FLD_Event"/>
          <p:cNvSpPr txBox="1">
            <a:spLocks noChangeArrowheads="1"/>
          </p:cNvSpPr>
          <p:nvPr userDrawn="1"/>
        </p:nvSpPr>
        <p:spPr bwMode="auto">
          <a:xfrm>
            <a:off x="7045325" y="6091238"/>
            <a:ext cx="175101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/>
          <a:lstStyle/>
          <a:p>
            <a:pPr algn="r">
              <a:lnSpc>
                <a:spcPct val="95000"/>
              </a:lnSpc>
              <a:buFont typeface="AU Passata" pitchFamily="34" charset="0"/>
              <a:buNone/>
              <a:defRPr/>
            </a:pPr>
            <a:endParaRPr lang="da-DK" sz="800" b="1" cap="all">
              <a:solidFill>
                <a:schemeClr val="bg1"/>
              </a:solidFill>
              <a:latin typeface="AU Passata" pitchFamily="34" charset="0"/>
              <a:cs typeface="+mn-cs"/>
            </a:endParaRPr>
          </a:p>
        </p:txBody>
      </p:sp>
      <p:sp>
        <p:nvSpPr>
          <p:cNvPr id="11" name="White Rectangle"/>
          <p:cNvSpPr/>
          <p:nvPr userDrawn="1"/>
        </p:nvSpPr>
        <p:spPr>
          <a:xfrm>
            <a:off x="8359775" y="5894388"/>
            <a:ext cx="433388" cy="73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12" name="SD_ART_SecondaryLogo"/>
          <p:cNvSpPr>
            <a:spLocks noChangeArrowheads="1"/>
          </p:cNvSpPr>
          <p:nvPr userDrawn="1"/>
        </p:nvSpPr>
        <p:spPr bwMode="auto">
          <a:xfrm>
            <a:off x="2843213" y="6207125"/>
            <a:ext cx="1509712" cy="422275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latin typeface="AU Passata" pitchFamily="34" charset="0"/>
              <a:cs typeface="+mn-cs"/>
            </a:endParaRPr>
          </a:p>
        </p:txBody>
      </p:sp>
      <p:sp>
        <p:nvSpPr>
          <p:cNvPr id="13" name="SD_OFF_Name"/>
          <p:cNvSpPr txBox="1">
            <a:spLocks noChangeArrowheads="1"/>
          </p:cNvSpPr>
          <p:nvPr userDrawn="1"/>
        </p:nvSpPr>
        <p:spPr bwMode="auto">
          <a:xfrm>
            <a:off x="976313" y="6091238"/>
            <a:ext cx="1327150" cy="4254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600" cap="all" spc="40">
                <a:solidFill>
                  <a:schemeClr val="bg1"/>
                </a:solidFill>
                <a:latin typeface="AU Passata Light" pitchFamily="34" charset="0"/>
                <a:cs typeface="+mn-cs"/>
              </a:rPr>
              <a:t>Institut for Miljøvidenskab</a:t>
            </a:r>
          </a:p>
        </p:txBody>
      </p:sp>
      <p:sp>
        <p:nvSpPr>
          <p:cNvPr id="14" name="SD_LAN_AUWBreak"/>
          <p:cNvSpPr txBox="1">
            <a:spLocks noChangeArrowheads="1"/>
          </p:cNvSpPr>
          <p:nvPr userDrawn="1"/>
        </p:nvSpPr>
        <p:spPr bwMode="auto">
          <a:xfrm>
            <a:off x="971550" y="6091238"/>
            <a:ext cx="700088" cy="33178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64800" rIns="0" bIns="0">
            <a:spAutoFit/>
          </a:bodyPr>
          <a:lstStyle/>
          <a:p>
            <a:pPr>
              <a:lnSpc>
                <a:spcPct val="90000"/>
              </a:lnSpc>
              <a:buFont typeface="AU Passata" pitchFamily="34" charset="0"/>
              <a:buNone/>
              <a:defRPr/>
            </a:pPr>
            <a:r>
              <a:rPr lang="da-DK" sz="960" cap="all">
                <a:solidFill>
                  <a:schemeClr val="bg1"/>
                </a:solidFill>
                <a:latin typeface="AU Passata" panose="020B0503030502030804" pitchFamily="34" charset="0"/>
                <a:cs typeface="+mn-cs"/>
              </a:rPr>
              <a:t>Aarhus 
Universitet</a:t>
            </a:r>
          </a:p>
        </p:txBody>
      </p:sp>
      <p:sp>
        <p:nvSpPr>
          <p:cNvPr id="15" name="Pladsholder til tekst 2"/>
          <p:cNvSpPr txBox="1">
            <a:spLocks/>
          </p:cNvSpPr>
          <p:nvPr userDrawn="1"/>
        </p:nvSpPr>
        <p:spPr>
          <a:xfrm>
            <a:off x="306388" y="6091238"/>
            <a:ext cx="534987" cy="327025"/>
          </a:xfrm>
          <a:prstGeom prst="rect">
            <a:avLst/>
          </a:prstGeom>
        </p:spPr>
        <p:txBody>
          <a:bodyPr wrap="non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sz="2090" kern="0" smtClean="0"/>
              <a:t>AU</a:t>
            </a:r>
            <a:endParaRPr lang="da-DK" sz="2090" kern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9014" y="1412777"/>
            <a:ext cx="7159345" cy="1779553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defRPr sz="4000" baseline="0" smtClean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09690" y="3717032"/>
            <a:ext cx="5372308" cy="174608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96338" y="6704013"/>
            <a:ext cx="347662" cy="487362"/>
          </a:xfrm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FC6597-B9BE-438D-B7B3-23B770535B3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5" name="Freeform 22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0 w 8160"/>
                <a:gd name="T1" fmla="*/ 0 h 4080"/>
                <a:gd name="T2" fmla="*/ 0 w 8160"/>
                <a:gd name="T3" fmla="*/ 0 h 4080"/>
                <a:gd name="T4" fmla="*/ 0 w 8160"/>
                <a:gd name="T5" fmla="*/ 0 h 4080"/>
                <a:gd name="T6" fmla="*/ 0 w 8160"/>
                <a:gd name="T7" fmla="*/ 0 h 4080"/>
                <a:gd name="T8" fmla="*/ 0 w 8160"/>
                <a:gd name="T9" fmla="*/ 0 h 4080"/>
                <a:gd name="T10" fmla="*/ 0 w 8160"/>
                <a:gd name="T11" fmla="*/ 0 h 4080"/>
                <a:gd name="T12" fmla="*/ 0 w 8160"/>
                <a:gd name="T13" fmla="*/ 0 h 4080"/>
                <a:gd name="T14" fmla="*/ 0 w 8160"/>
                <a:gd name="T15" fmla="*/ 0 h 4080"/>
                <a:gd name="T16" fmla="*/ 0 w 8160"/>
                <a:gd name="T17" fmla="*/ 0 h 4080"/>
                <a:gd name="T18" fmla="*/ 0 w 8160"/>
                <a:gd name="T19" fmla="*/ 0 h 4080"/>
                <a:gd name="T20" fmla="*/ 0 w 8160"/>
                <a:gd name="T21" fmla="*/ 0 h 4080"/>
                <a:gd name="T22" fmla="*/ 0 w 8160"/>
                <a:gd name="T23" fmla="*/ 0 h 4080"/>
                <a:gd name="T24" fmla="*/ 0 w 8160"/>
                <a:gd name="T25" fmla="*/ 0 h 4080"/>
                <a:gd name="T26" fmla="*/ 0 w 8160"/>
                <a:gd name="T27" fmla="*/ 0 h 4080"/>
                <a:gd name="T28" fmla="*/ 0 w 8160"/>
                <a:gd name="T29" fmla="*/ 0 h 4080"/>
                <a:gd name="T30" fmla="*/ 0 w 8160"/>
                <a:gd name="T31" fmla="*/ 0 h 4080"/>
                <a:gd name="T32" fmla="*/ 0 w 8160"/>
                <a:gd name="T33" fmla="*/ 0 h 4080"/>
                <a:gd name="T34" fmla="*/ 0 w 8160"/>
                <a:gd name="T35" fmla="*/ 0 h 4080"/>
                <a:gd name="T36" fmla="*/ 0 w 8160"/>
                <a:gd name="T37" fmla="*/ 0 h 4080"/>
                <a:gd name="T38" fmla="*/ 0 w 8160"/>
                <a:gd name="T39" fmla="*/ 0 h 4080"/>
                <a:gd name="T40" fmla="*/ 0 w 8160"/>
                <a:gd name="T41" fmla="*/ 0 h 4080"/>
                <a:gd name="T42" fmla="*/ 0 w 8160"/>
                <a:gd name="T43" fmla="*/ 0 h 4080"/>
                <a:gd name="T44" fmla="*/ 0 w 8160"/>
                <a:gd name="T45" fmla="*/ 0 h 4080"/>
                <a:gd name="T46" fmla="*/ 0 w 8160"/>
                <a:gd name="T47" fmla="*/ 0 h 4080"/>
                <a:gd name="T48" fmla="*/ 0 w 8160"/>
                <a:gd name="T49" fmla="*/ 0 h 4080"/>
                <a:gd name="T50" fmla="*/ 0 w 8160"/>
                <a:gd name="T51" fmla="*/ 0 h 4080"/>
                <a:gd name="T52" fmla="*/ 0 w 8160"/>
                <a:gd name="T53" fmla="*/ 0 h 4080"/>
                <a:gd name="T54" fmla="*/ 0 w 8160"/>
                <a:gd name="T55" fmla="*/ 0 h 4080"/>
                <a:gd name="T56" fmla="*/ 0 w 8160"/>
                <a:gd name="T57" fmla="*/ 0 h 4080"/>
                <a:gd name="T58" fmla="*/ 0 w 8160"/>
                <a:gd name="T59" fmla="*/ 0 h 4080"/>
                <a:gd name="T60" fmla="*/ 0 w 8160"/>
                <a:gd name="T61" fmla="*/ 0 h 4080"/>
                <a:gd name="T62" fmla="*/ 0 w 8160"/>
                <a:gd name="T63" fmla="*/ 0 h 4080"/>
                <a:gd name="T64" fmla="*/ 0 w 8160"/>
                <a:gd name="T65" fmla="*/ 0 h 4080"/>
                <a:gd name="T66" fmla="*/ 0 w 8160"/>
                <a:gd name="T67" fmla="*/ 0 h 4080"/>
                <a:gd name="T68" fmla="*/ 0 w 8160"/>
                <a:gd name="T69" fmla="*/ 0 h 4080"/>
                <a:gd name="T70" fmla="*/ 0 w 8160"/>
                <a:gd name="T71" fmla="*/ 0 h 4080"/>
                <a:gd name="T72" fmla="*/ 0 w 8160"/>
                <a:gd name="T73" fmla="*/ 0 h 4080"/>
                <a:gd name="T74" fmla="*/ 0 w 8160"/>
                <a:gd name="T75" fmla="*/ 0 h 4080"/>
                <a:gd name="T76" fmla="*/ 0 w 8160"/>
                <a:gd name="T77" fmla="*/ 0 h 4080"/>
                <a:gd name="T78" fmla="*/ 0 w 8160"/>
                <a:gd name="T79" fmla="*/ 0 h 4080"/>
                <a:gd name="T80" fmla="*/ 0 w 8160"/>
                <a:gd name="T81" fmla="*/ 0 h 4080"/>
                <a:gd name="T82" fmla="*/ 0 w 8160"/>
                <a:gd name="T83" fmla="*/ 0 h 4080"/>
                <a:gd name="T84" fmla="*/ 0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lnSpc>
                  <a:spcPts val="3600"/>
                </a:lnSpc>
                <a:buFont typeface="AU Passata" pitchFamily="34" charset="0"/>
                <a:buNone/>
                <a:defRPr/>
              </a:pPr>
              <a:endParaRPr lang="da-DK">
                <a:latin typeface="AU Passata" pitchFamily="34" charset="0"/>
                <a:cs typeface="+mn-cs"/>
              </a:endParaRPr>
            </a:p>
          </p:txBody>
        </p:sp>
        <p:sp>
          <p:nvSpPr>
            <p:cNvPr id="6" name="Freeform 23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0 w 8160"/>
                <a:gd name="T1" fmla="*/ 0 h 8160"/>
                <a:gd name="T2" fmla="*/ 0 w 8160"/>
                <a:gd name="T3" fmla="*/ 0 h 8160"/>
                <a:gd name="T4" fmla="*/ 0 w 8160"/>
                <a:gd name="T5" fmla="*/ 0 h 8160"/>
                <a:gd name="T6" fmla="*/ 0 w 8160"/>
                <a:gd name="T7" fmla="*/ 0 h 8160"/>
                <a:gd name="T8" fmla="*/ 0 w 8160"/>
                <a:gd name="T9" fmla="*/ 0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lnSpc>
                  <a:spcPts val="3600"/>
                </a:lnSpc>
                <a:buFont typeface="AU Passata" pitchFamily="34" charset="0"/>
                <a:buNone/>
                <a:defRPr/>
              </a:pPr>
              <a:endParaRPr lang="da-DK">
                <a:latin typeface="AU Passata" pitchFamily="34" charset="0"/>
                <a:cs typeface="+mn-cs"/>
              </a:endParaRPr>
            </a:p>
          </p:txBody>
        </p:sp>
      </p:grpSp>
      <p:sp>
        <p:nvSpPr>
          <p:cNvPr id="7" name="SD_OFF_Parent02"/>
          <p:cNvSpPr txBox="1">
            <a:spLocks noChangeArrowheads="1"/>
          </p:cNvSpPr>
          <p:nvPr/>
        </p:nvSpPr>
        <p:spPr bwMode="auto">
          <a:xfrm>
            <a:off x="1046163" y="284163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lnSpc>
                <a:spcPts val="3600"/>
              </a:lnSpc>
              <a:spcBef>
                <a:spcPct val="0"/>
              </a:spcBef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1pPr>
            <a:lvl2pPr marL="742950" indent="-285750" eaLnBrk="0" hangingPunct="0">
              <a:lnSpc>
                <a:spcPts val="3600"/>
              </a:lnSpc>
              <a:spcBef>
                <a:spcPct val="0"/>
              </a:spcBef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2pPr>
            <a:lvl3pPr marL="1143000" indent="-228600" eaLnBrk="0" hangingPunct="0">
              <a:lnSpc>
                <a:spcPts val="3600"/>
              </a:lnSpc>
              <a:spcBef>
                <a:spcPct val="0"/>
              </a:spcBef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3pPr>
            <a:lvl4pPr marL="1600200" indent="-228600" eaLnBrk="0" hangingPunct="0">
              <a:lnSpc>
                <a:spcPts val="3600"/>
              </a:lnSpc>
              <a:spcBef>
                <a:spcPct val="0"/>
              </a:spcBef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4pPr>
            <a:lvl5pPr marL="2057400" indent="-228600" eaLnBrk="0" hangingPunct="0">
              <a:lnSpc>
                <a:spcPts val="3600"/>
              </a:lnSpc>
              <a:spcBef>
                <a:spcPct val="0"/>
              </a:spcBef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5pPr>
            <a:lvl6pPr marL="25146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6pPr>
            <a:lvl7pPr marL="29718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7pPr>
            <a:lvl8pPr marL="34290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8pPr>
            <a:lvl9pPr marL="38862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n-US" sz="1100" smtClean="0">
                <a:solidFill>
                  <a:schemeClr val="bg2"/>
                </a:solidFill>
                <a:cs typeface="+mn-cs"/>
              </a:rPr>
              <a:t>AARHUS UNIVERSITY</a:t>
            </a:r>
          </a:p>
          <a:p>
            <a:pPr eaLnBrk="1" hangingPunct="1">
              <a:lnSpc>
                <a:spcPts val="1300"/>
              </a:lnSpc>
              <a:defRPr/>
            </a:pPr>
            <a:r>
              <a:rPr lang="en-US" sz="800" smtClean="0">
                <a:solidFill>
                  <a:schemeClr val="bg2"/>
                </a:solidFill>
                <a:cs typeface="+mn-cs"/>
              </a:rPr>
              <a:t>DEPARTMENT OF ENVIRONMENTAL SCIENCE</a:t>
            </a:r>
          </a:p>
        </p:txBody>
      </p:sp>
      <p:sp>
        <p:nvSpPr>
          <p:cNvPr id="8" name="SD_OFF_UnitName02"/>
          <p:cNvSpPr txBox="1">
            <a:spLocks noChangeArrowheads="1"/>
          </p:cNvSpPr>
          <p:nvPr/>
        </p:nvSpPr>
        <p:spPr bwMode="auto">
          <a:xfrm>
            <a:off x="1047750" y="633413"/>
            <a:ext cx="4100513" cy="3603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080"/>
              </a:lnSpc>
              <a:buFont typeface="AU Passata" pitchFamily="34" charset="0"/>
              <a:buNone/>
              <a:defRPr/>
            </a:pPr>
            <a:endParaRPr lang="en-US" sz="900" cap="all">
              <a:solidFill>
                <a:schemeClr val="bg2"/>
              </a:solidFill>
              <a:latin typeface="AU Passata" pitchFamily="34" charset="0"/>
              <a:cs typeface="+mn-cs"/>
            </a:endParaRPr>
          </a:p>
        </p:txBody>
      </p:sp>
      <p:sp>
        <p:nvSpPr>
          <p:cNvPr id="9" name="SD_USR_Name03"/>
          <p:cNvSpPr txBox="1">
            <a:spLocks noChangeArrowheads="1"/>
          </p:cNvSpPr>
          <p:nvPr/>
        </p:nvSpPr>
        <p:spPr bwMode="auto">
          <a:xfrm>
            <a:off x="4535488" y="6499225"/>
            <a:ext cx="26987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lvl1pPr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9pPr>
          </a:lstStyle>
          <a:p>
            <a:pPr algn="r" eaLnBrk="1" hangingPunct="1">
              <a:lnSpc>
                <a:spcPts val="1200"/>
              </a:lnSpc>
              <a:buFont typeface="AU Passata" pitchFamily="34" charset="0"/>
              <a:buNone/>
              <a:defRPr/>
            </a:pPr>
            <a:r>
              <a:rPr lang="en-US" altLang="da-DK" sz="1100" baseline="0" dirty="0" smtClean="0">
                <a:solidFill>
                  <a:schemeClr val="bg2"/>
                </a:solidFill>
              </a:rPr>
              <a:t>Keld S Mortensen.</a:t>
            </a:r>
            <a:endParaRPr lang="en-US" altLang="da-DK" sz="1100" baseline="0" dirty="0">
              <a:solidFill>
                <a:schemeClr val="bg2"/>
              </a:solidFill>
            </a:endParaRPr>
          </a:p>
        </p:txBody>
      </p:sp>
      <p:sp>
        <p:nvSpPr>
          <p:cNvPr id="10" name="Line 49"/>
          <p:cNvSpPr>
            <a:spLocks noChangeShapeType="1"/>
          </p:cNvSpPr>
          <p:nvPr/>
        </p:nvSpPr>
        <p:spPr bwMode="auto">
          <a:xfrm>
            <a:off x="4533900" y="6156325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latin typeface="AU Passata" pitchFamily="34" charset="0"/>
              <a:cs typeface="+mn-cs"/>
            </a:endParaRPr>
          </a:p>
        </p:txBody>
      </p:sp>
      <p:sp>
        <p:nvSpPr>
          <p:cNvPr id="11" name="Line 50"/>
          <p:cNvSpPr>
            <a:spLocks noChangeShapeType="1"/>
          </p:cNvSpPr>
          <p:nvPr/>
        </p:nvSpPr>
        <p:spPr bwMode="auto">
          <a:xfrm>
            <a:off x="7413625" y="6156325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latin typeface="AU Passata" pitchFamily="34" charset="0"/>
              <a:cs typeface="+mn-cs"/>
            </a:endParaRPr>
          </a:p>
        </p:txBody>
      </p:sp>
      <p:sp>
        <p:nvSpPr>
          <p:cNvPr id="12" name="bmkSekundærtLogo02"/>
          <p:cNvSpPr>
            <a:spLocks noChangeArrowheads="1"/>
          </p:cNvSpPr>
          <p:nvPr/>
        </p:nvSpPr>
        <p:spPr bwMode="auto">
          <a:xfrm>
            <a:off x="293688" y="6305550"/>
            <a:ext cx="584200" cy="295275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altLang="da-DK" baseline="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50825" y="1412875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latin typeface="AU Passata" pitchFamily="34" charset="0"/>
              <a:cs typeface="+mn-cs"/>
            </a:endParaRPr>
          </a:p>
        </p:txBody>
      </p:sp>
      <p:sp>
        <p:nvSpPr>
          <p:cNvPr id="14" name="SD_FLD_Date"/>
          <p:cNvSpPr txBox="1">
            <a:spLocks noChangeArrowheads="1"/>
          </p:cNvSpPr>
          <p:nvPr/>
        </p:nvSpPr>
        <p:spPr bwMode="auto">
          <a:xfrm>
            <a:off x="7413625" y="6324600"/>
            <a:ext cx="1439863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lvl1pPr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9pPr>
          </a:lstStyle>
          <a:p>
            <a:pPr algn="r" eaLnBrk="1" hangingPunct="1">
              <a:lnSpc>
                <a:spcPts val="1200"/>
              </a:lnSpc>
              <a:buFont typeface="AU Passata" pitchFamily="34" charset="0"/>
              <a:buNone/>
              <a:defRPr/>
            </a:pPr>
            <a:r>
              <a:rPr lang="da-DK" altLang="da-DK" sz="1100" baseline="0">
                <a:solidFill>
                  <a:schemeClr val="bg2"/>
                </a:solidFill>
              </a:rPr>
              <a:t>June 4, 2014</a:t>
            </a:r>
          </a:p>
        </p:txBody>
      </p:sp>
      <p:sp>
        <p:nvSpPr>
          <p:cNvPr id="15" name="SD_USR_Name03"/>
          <p:cNvSpPr txBox="1">
            <a:spLocks noChangeArrowheads="1"/>
          </p:cNvSpPr>
          <p:nvPr/>
        </p:nvSpPr>
        <p:spPr bwMode="auto">
          <a:xfrm>
            <a:off x="4176713" y="6308725"/>
            <a:ext cx="30416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lvl1pPr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itchFamily="34" charset="0"/>
                <a:cs typeface="Arial" pitchFamily="34" charset="0"/>
              </a:defRPr>
            </a:lvl9pPr>
          </a:lstStyle>
          <a:p>
            <a:pPr algn="r" eaLnBrk="1" hangingPunct="1">
              <a:lnSpc>
                <a:spcPts val="1200"/>
              </a:lnSpc>
              <a:buFont typeface="AU Passata" pitchFamily="34" charset="0"/>
              <a:buNone/>
              <a:defRPr/>
            </a:pPr>
            <a:r>
              <a:rPr lang="en-US" altLang="da-DK" sz="1100" baseline="0">
                <a:solidFill>
                  <a:schemeClr val="bg2"/>
                </a:solidFill>
              </a:rPr>
              <a:t>Pollution in </a:t>
            </a:r>
            <a:r>
              <a:rPr lang="en-US" altLang="da-DK" sz="1100" baseline="0" smtClean="0">
                <a:solidFill>
                  <a:schemeClr val="bg2"/>
                </a:solidFill>
              </a:rPr>
              <a:t>København </a:t>
            </a:r>
            <a:r>
              <a:rPr lang="en-US" altLang="da-DK" sz="1100" baseline="0">
                <a:solidFill>
                  <a:schemeClr val="bg2"/>
                </a:solidFill>
              </a:rPr>
              <a:t>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94" y="813594"/>
            <a:ext cx="8564562" cy="510909"/>
          </a:xfrm>
        </p:spPr>
        <p:txBody>
          <a:bodyPr>
            <a:sp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</a:t>
            </a:r>
            <a:endParaRPr lang="da-DK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434AF-0544-41EE-A749-9F9C7ADEAD3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lnSpc>
                <a:spcPts val="3600"/>
              </a:lnSpc>
              <a:buFont typeface="AU Passata" pitchFamily="34" charset="0"/>
              <a:buNone/>
              <a:defRPr>
                <a:latin typeface="AU Passata" pitchFamily="34" charset="0"/>
                <a:cs typeface="+mn-cs"/>
              </a:defRPr>
            </a:lvl1pPr>
          </a:lstStyle>
          <a:p>
            <a:pPr>
              <a:defRPr/>
            </a:pPr>
            <a:endParaRPr lang="da-DK" alt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lnSpc>
                <a:spcPts val="3600"/>
              </a:lnSpc>
              <a:buFont typeface="AU Passata" pitchFamily="34" charset="0"/>
              <a:buNone/>
              <a:defRPr>
                <a:latin typeface="AU Passata" pitchFamily="34" charset="0"/>
                <a:cs typeface="+mn-cs"/>
              </a:defRPr>
            </a:lvl1pPr>
          </a:lstStyle>
          <a:p>
            <a:pPr>
              <a:defRPr/>
            </a:pPr>
            <a:r>
              <a:rPr lang="da-DK" altLang="da-DK"/>
              <a:t>29. februar 2016/kem@envs.au.dk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8227B-4875-45C3-B802-3AF0B72A5E9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1F9B7ABB-6E5B-431D-A370-C3CB3A1F8E30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C8BAC654-8A89-49ED-A17B-BE5DBCD5A955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2395A4C5-85E0-4792-B248-87205A1413DC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520825"/>
            <a:ext cx="4206875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0825"/>
            <a:ext cx="420846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15C0232D-7423-40F4-817C-5DA716B21CEB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FE99AECF-0E98-4175-A0DC-69258F020DB2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56B4DFD5-ACCF-4C0B-B029-A79D94B174F6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BDDDE2E5-4C59-4378-8649-0D9871814AFD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8B89A419-75A7-487E-BBC0-199BC0EB0670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4" name="White Top Rectangle"/>
          <p:cNvSpPr>
            <a:spLocks noChangeArrowheads="1"/>
          </p:cNvSpPr>
          <p:nvPr userDrawn="1"/>
        </p:nvSpPr>
        <p:spPr bwMode="auto">
          <a:xfrm>
            <a:off x="1022350" y="588963"/>
            <a:ext cx="738188" cy="71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latin typeface="AU Passata" pitchFamily="34" charset="0"/>
              <a:cs typeface="+mn-cs"/>
            </a:endParaRPr>
          </a:p>
        </p:txBody>
      </p:sp>
      <p:sp>
        <p:nvSpPr>
          <p:cNvPr id="5" name="TextBox 52"/>
          <p:cNvSpPr txBox="1"/>
          <p:nvPr userDrawn="1"/>
        </p:nvSpPr>
        <p:spPr>
          <a:xfrm>
            <a:off x="-1620838" y="2697163"/>
            <a:ext cx="1509713" cy="738187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>
              <a:buFont typeface="AU Passata" pitchFamily="34" charset="0"/>
              <a:buNone/>
              <a:defRPr/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Ændr 2. linje i overskriften </a:t>
            </a:r>
            <a:b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til AU Passata Light</a:t>
            </a:r>
          </a:p>
        </p:txBody>
      </p:sp>
      <p:sp>
        <p:nvSpPr>
          <p:cNvPr id="6" name="SD_FLD_DocumentDate"/>
          <p:cNvSpPr txBox="1">
            <a:spLocks noChangeArrowheads="1"/>
          </p:cNvSpPr>
          <p:nvPr userDrawn="1"/>
        </p:nvSpPr>
        <p:spPr bwMode="auto">
          <a:xfrm>
            <a:off x="7045325" y="6091238"/>
            <a:ext cx="1746250" cy="3349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>
            <a:spAutoFit/>
          </a:bodyPr>
          <a:lstStyle/>
          <a:p>
            <a:pPr algn="r"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800" cap="all">
                <a:solidFill>
                  <a:schemeClr val="bg1"/>
                </a:solidFill>
                <a:latin typeface="AU Passata Light" pitchFamily="34" charset="0"/>
                <a:cs typeface="+mn-cs"/>
              </a:rPr>
              <a:t>20. maj 2016</a:t>
            </a:r>
            <a:endParaRPr lang="da-DK" sz="800" cap="all" dirty="0">
              <a:solidFill>
                <a:schemeClr val="bg1"/>
              </a:solidFill>
              <a:latin typeface="AU Passata Light" pitchFamily="34" charset="0"/>
              <a:cs typeface="+mn-cs"/>
            </a:endParaRPr>
          </a:p>
        </p:txBody>
      </p:sp>
      <p:sp>
        <p:nvSpPr>
          <p:cNvPr id="7" name="SD_FLD_Event"/>
          <p:cNvSpPr txBox="1">
            <a:spLocks noChangeArrowheads="1"/>
          </p:cNvSpPr>
          <p:nvPr userDrawn="1"/>
        </p:nvSpPr>
        <p:spPr bwMode="auto">
          <a:xfrm>
            <a:off x="7045325" y="6091238"/>
            <a:ext cx="175101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/>
          <a:lstStyle/>
          <a:p>
            <a:pPr algn="r">
              <a:lnSpc>
                <a:spcPct val="95000"/>
              </a:lnSpc>
              <a:buFont typeface="AU Passata" pitchFamily="34" charset="0"/>
              <a:buNone/>
              <a:defRPr/>
            </a:pPr>
            <a:endParaRPr lang="da-DK" sz="800" b="1" cap="all">
              <a:solidFill>
                <a:schemeClr val="bg1"/>
              </a:solidFill>
              <a:latin typeface="AU Passata" pitchFamily="34" charset="0"/>
              <a:cs typeface="+mn-cs"/>
            </a:endParaRPr>
          </a:p>
        </p:txBody>
      </p:sp>
      <p:sp>
        <p:nvSpPr>
          <p:cNvPr id="8" name="White Rectangle"/>
          <p:cNvSpPr/>
          <p:nvPr userDrawn="1"/>
        </p:nvSpPr>
        <p:spPr>
          <a:xfrm>
            <a:off x="8359775" y="5894388"/>
            <a:ext cx="433388" cy="73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9" name="SD_ART_SecondaryLogo"/>
          <p:cNvSpPr>
            <a:spLocks noChangeArrowheads="1"/>
          </p:cNvSpPr>
          <p:nvPr userDrawn="1"/>
        </p:nvSpPr>
        <p:spPr bwMode="auto">
          <a:xfrm>
            <a:off x="2843213" y="6207125"/>
            <a:ext cx="1509712" cy="422275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latin typeface="AU Passata" pitchFamily="34" charset="0"/>
              <a:cs typeface="+mn-cs"/>
            </a:endParaRPr>
          </a:p>
        </p:txBody>
      </p:sp>
      <p:sp>
        <p:nvSpPr>
          <p:cNvPr id="10" name="SD_OFF_Name"/>
          <p:cNvSpPr txBox="1">
            <a:spLocks noChangeArrowheads="1"/>
          </p:cNvSpPr>
          <p:nvPr userDrawn="1"/>
        </p:nvSpPr>
        <p:spPr bwMode="auto">
          <a:xfrm>
            <a:off x="976313" y="6091238"/>
            <a:ext cx="1327150" cy="4254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600" cap="all" spc="40">
                <a:solidFill>
                  <a:schemeClr val="bg1"/>
                </a:solidFill>
                <a:latin typeface="AU Passata Light" pitchFamily="34" charset="0"/>
                <a:cs typeface="+mn-cs"/>
              </a:rPr>
              <a:t>Institut for Miljøvidenskab</a:t>
            </a:r>
          </a:p>
        </p:txBody>
      </p:sp>
      <p:sp>
        <p:nvSpPr>
          <p:cNvPr id="11" name="SD_LAN_AUWBreak"/>
          <p:cNvSpPr txBox="1">
            <a:spLocks noChangeArrowheads="1"/>
          </p:cNvSpPr>
          <p:nvPr userDrawn="1"/>
        </p:nvSpPr>
        <p:spPr bwMode="auto">
          <a:xfrm>
            <a:off x="971550" y="6091238"/>
            <a:ext cx="700088" cy="33178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64800" rIns="0" bIns="0">
            <a:spAutoFit/>
          </a:bodyPr>
          <a:lstStyle/>
          <a:p>
            <a:pPr>
              <a:lnSpc>
                <a:spcPct val="90000"/>
              </a:lnSpc>
              <a:buFont typeface="AU Passata" pitchFamily="34" charset="0"/>
              <a:buNone/>
              <a:defRPr/>
            </a:pPr>
            <a:r>
              <a:rPr lang="da-DK" sz="960" cap="all">
                <a:solidFill>
                  <a:schemeClr val="bg1"/>
                </a:solidFill>
                <a:latin typeface="AU Passata" panose="020B0503030502030804" pitchFamily="34" charset="0"/>
                <a:cs typeface="+mn-cs"/>
              </a:rPr>
              <a:t>Aarhus 
Universitet</a:t>
            </a:r>
          </a:p>
        </p:txBody>
      </p:sp>
      <p:sp>
        <p:nvSpPr>
          <p:cNvPr id="12" name="Pladsholder til tekst 2"/>
          <p:cNvSpPr txBox="1">
            <a:spLocks/>
          </p:cNvSpPr>
          <p:nvPr userDrawn="1"/>
        </p:nvSpPr>
        <p:spPr>
          <a:xfrm>
            <a:off x="306388" y="6091238"/>
            <a:ext cx="534987" cy="327025"/>
          </a:xfrm>
          <a:prstGeom prst="rect">
            <a:avLst/>
          </a:prstGeom>
        </p:spPr>
        <p:txBody>
          <a:bodyPr wrap="non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sz="2090" kern="0" smtClean="0"/>
              <a:t>AU</a:t>
            </a:r>
            <a:endParaRPr lang="da-DK" sz="2090" kern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9014" y="2653041"/>
            <a:ext cx="7159345" cy="1169551"/>
          </a:xfrm>
        </p:spPr>
        <p:txBody>
          <a:bodyPr anchor="t">
            <a:spAutoFit/>
          </a:bodyPr>
          <a:lstStyle>
            <a:lvl1pPr>
              <a:lnSpc>
                <a:spcPct val="95000"/>
              </a:lnSpc>
              <a:defRPr sz="4000" baseline="0" smtClean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lnSpc>
                <a:spcPts val="1200"/>
              </a:lnSpc>
              <a:buFontTx/>
              <a:buNone/>
              <a:defRPr sz="600" spc="40" baseline="0">
                <a:solidFill>
                  <a:schemeClr val="bg1"/>
                </a:solidFill>
                <a:latin typeface="AU Passata Light" pitchFamily="34" charset="0"/>
              </a:defRPr>
            </a:lvl1pPr>
          </a:lstStyle>
          <a:p>
            <a:pPr>
              <a:defRPr/>
            </a:pPr>
            <a:fld id="{F33B214C-EF3E-4A18-8DA7-7BD6D76C0C2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9F1AD661-CD83-47E0-A72E-3D5A220747EE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B91B388D-0A42-4E94-B65A-AFF92BEC9512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846138"/>
            <a:ext cx="2143125" cy="5561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300" y="846138"/>
            <a:ext cx="6281738" cy="5561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Font typeface="AU Passata" pitchFamily="34" charset="0"/>
              <a:buNone/>
              <a:defRPr>
                <a:latin typeface="AU Passata" pitchFamily="34" charset="0"/>
              </a:defRPr>
            </a:lvl1pPr>
          </a:lstStyle>
          <a:p>
            <a:pPr>
              <a:defRPr/>
            </a:pPr>
            <a:fld id="{67E8DA1D-D7DC-4393-88BC-BB240987087F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 Rectangle"/>
          <p:cNvSpPr/>
          <p:nvPr userDrawn="1"/>
        </p:nvSpPr>
        <p:spPr>
          <a:xfrm>
            <a:off x="352425" y="1765300"/>
            <a:ext cx="736600" cy="619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5" name="TextBox 17"/>
          <p:cNvSpPr txBox="1">
            <a:spLocks noChangeArrowheads="1"/>
          </p:cNvSpPr>
          <p:nvPr userDrawn="1"/>
        </p:nvSpPr>
        <p:spPr bwMode="auto">
          <a:xfrm>
            <a:off x="-1765300" y="2085975"/>
            <a:ext cx="1684337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at få punktopstilling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på teksten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(flere niveauer findes),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brug ‘Forøg listeniveau’</a:t>
            </a: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at få venstrestillet tekst uden punktopstilling, brug ‘Formindsk listeniveau’</a:t>
            </a: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538163" y="2943225"/>
            <a:ext cx="4572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20"/>
          <p:cNvSpPr/>
          <p:nvPr userDrawn="1"/>
        </p:nvSpPr>
        <p:spPr>
          <a:xfrm>
            <a:off x="-309563" y="2943225"/>
            <a:ext cx="214313" cy="27622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 noProof="1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566738" y="3998913"/>
            <a:ext cx="4381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/>
          <p:nvPr userDrawn="1"/>
        </p:nvSpPr>
        <p:spPr>
          <a:xfrm>
            <a:off x="-347663" y="3998913"/>
            <a:ext cx="219075" cy="268287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 noProof="1"/>
          </a:p>
        </p:txBody>
      </p:sp>
      <p:sp>
        <p:nvSpPr>
          <p:cNvPr id="11" name="Rounded Rectangle 24"/>
          <p:cNvSpPr/>
          <p:nvPr userDrawn="1"/>
        </p:nvSpPr>
        <p:spPr>
          <a:xfrm>
            <a:off x="-561975" y="4003675"/>
            <a:ext cx="214312" cy="27463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 noProof="1"/>
          </a:p>
        </p:txBody>
      </p:sp>
      <p:sp>
        <p:nvSpPr>
          <p:cNvPr id="12" name="TextBox 25"/>
          <p:cNvSpPr txBox="1"/>
          <p:nvPr userDrawn="1"/>
        </p:nvSpPr>
        <p:spPr>
          <a:xfrm>
            <a:off x="-1620838" y="1022350"/>
            <a:ext cx="1509713" cy="47307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>
              <a:buFont typeface="AU Passata" pitchFamily="34" charset="0"/>
              <a:buNone/>
              <a:defRPr/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Ændr 2. linje i overskriften </a:t>
            </a:r>
            <a:b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til AU Passata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Aft>
                <a:spcPts val="600"/>
              </a:spcAft>
              <a:buFontTx/>
              <a:buNone/>
              <a:defRPr/>
            </a:lvl1pPr>
            <a:lvl2pPr>
              <a:spcAft>
                <a:spcPts val="600"/>
              </a:spcAft>
              <a:defRPr/>
            </a:lvl2pPr>
            <a:lvl3pPr marL="627063" indent="-323850">
              <a:buFont typeface="Wingdings" panose="05000000000000000000" pitchFamily="2" charset="2"/>
              <a:buChar char="Ø"/>
              <a:defRPr/>
            </a:lvl3pPr>
            <a:lvl4pPr marL="982663" indent="-323850">
              <a:buFont typeface="Wingdings" panose="05000000000000000000" pitchFamily="2" charset="2"/>
              <a:buChar char="Ø"/>
              <a:defRPr/>
            </a:lvl4pPr>
            <a:lvl5pPr marL="1336675" indent="-32385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E6B13-2B13-487D-AD13-E402E5CB43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ack Rectangle"/>
          <p:cNvSpPr/>
          <p:nvPr userDrawn="1"/>
        </p:nvSpPr>
        <p:spPr>
          <a:xfrm>
            <a:off x="352425" y="1225550"/>
            <a:ext cx="736600" cy="619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7" name="TextBox 17"/>
          <p:cNvSpPr txBox="1"/>
          <p:nvPr userDrawn="1"/>
        </p:nvSpPr>
        <p:spPr>
          <a:xfrm>
            <a:off x="-1481138" y="452438"/>
            <a:ext cx="1370013" cy="10779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buFont typeface="AU Passata" pitchFamily="34" charset="0"/>
              <a:buNone/>
              <a:defRPr/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Overskrift én linje</a:t>
            </a:r>
            <a:b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Bold eller Regular</a:t>
            </a:r>
          </a:p>
          <a:p>
            <a:pPr algn="r">
              <a:buFont typeface="AU Passata" pitchFamily="34" charset="0"/>
              <a:buNone/>
              <a:defRPr/>
            </a:pP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U Passata" pitchFamily="34" charset="0"/>
              <a:cs typeface="+mn-cs"/>
            </a:endParaRPr>
          </a:p>
          <a:p>
            <a:pPr algn="r">
              <a:buFont typeface="AU Passata" pitchFamily="34" charset="0"/>
              <a:buNone/>
              <a:defRPr/>
            </a:pP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U Passata" pitchFamily="34" charset="0"/>
              <a:cs typeface="+mn-cs"/>
            </a:endParaRPr>
          </a:p>
          <a:p>
            <a:pPr algn="r">
              <a:buFont typeface="AU Passata" pitchFamily="34" charset="0"/>
              <a:buNone/>
              <a:defRPr/>
            </a:pP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AU Passata" pitchFamily="34" charset="0"/>
              <a:cs typeface="+mn-cs"/>
            </a:endParaRPr>
          </a:p>
          <a:p>
            <a:pPr algn="r">
              <a:buFont typeface="AU Passata" pitchFamily="34" charset="0"/>
              <a:buNone/>
              <a:defRPr/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Underoverskrift </a:t>
            </a:r>
            <a:b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én linje </a:t>
            </a:r>
          </a:p>
        </p:txBody>
      </p:sp>
      <p:sp>
        <p:nvSpPr>
          <p:cNvPr id="8" name="TextBox 18"/>
          <p:cNvSpPr txBox="1">
            <a:spLocks noChangeArrowheads="1"/>
          </p:cNvSpPr>
          <p:nvPr userDrawn="1"/>
        </p:nvSpPr>
        <p:spPr bwMode="auto">
          <a:xfrm>
            <a:off x="-1765300" y="2085975"/>
            <a:ext cx="1684337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at få punktopstilling </a:t>
            </a:r>
            <a:b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på teksten </a:t>
            </a:r>
            <a:b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(flere niveauer findes), </a:t>
            </a:r>
            <a:b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brug ‘Forøg listeniveau’</a:t>
            </a: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10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10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at få venstrestillet tekst uden punktopstilling, brug ‘Formindsk listeniveau’</a:t>
            </a:r>
            <a:endParaRPr lang="da-DK" sz="1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538163" y="2943225"/>
            <a:ext cx="4572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22"/>
          <p:cNvSpPr/>
          <p:nvPr userDrawn="1"/>
        </p:nvSpPr>
        <p:spPr>
          <a:xfrm>
            <a:off x="-309563" y="2943225"/>
            <a:ext cx="214313" cy="27622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566738" y="3998913"/>
            <a:ext cx="4381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4"/>
          <p:cNvSpPr/>
          <p:nvPr userDrawn="1"/>
        </p:nvSpPr>
        <p:spPr>
          <a:xfrm>
            <a:off x="-347663" y="3998913"/>
            <a:ext cx="219075" cy="268287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/>
          </a:p>
        </p:txBody>
      </p:sp>
      <p:sp>
        <p:nvSpPr>
          <p:cNvPr id="14" name="Rounded Rectangle 25"/>
          <p:cNvSpPr/>
          <p:nvPr userDrawn="1"/>
        </p:nvSpPr>
        <p:spPr>
          <a:xfrm>
            <a:off x="-561975" y="4003675"/>
            <a:ext cx="214312" cy="27463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2480957"/>
            <a:ext cx="8440739" cy="29781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222251"/>
            <a:ext cx="8440737" cy="766176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2425" y="1508787"/>
            <a:ext cx="8440739" cy="56978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15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CB61C-5F59-437D-8906-96B0003E0BC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ack Rectangle"/>
          <p:cNvSpPr/>
          <p:nvPr userDrawn="1"/>
        </p:nvSpPr>
        <p:spPr>
          <a:xfrm>
            <a:off x="352425" y="1225550"/>
            <a:ext cx="736600" cy="619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7" name="TextBox 17"/>
          <p:cNvSpPr txBox="1"/>
          <p:nvPr userDrawn="1"/>
        </p:nvSpPr>
        <p:spPr>
          <a:xfrm>
            <a:off x="-1481138" y="452438"/>
            <a:ext cx="1370013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buFont typeface="AU Passata" pitchFamily="34" charset="0"/>
              <a:buNone/>
              <a:defRPr/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Overskrift én linje</a:t>
            </a:r>
            <a:b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Bold eller Regular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222251"/>
            <a:ext cx="8440737" cy="766176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46980" y="1532466"/>
            <a:ext cx="8448849" cy="3930651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 marL="627063" indent="-323850">
              <a:spcAft>
                <a:spcPts val="600"/>
              </a:spcAft>
              <a:buFont typeface="Wingdings" panose="05000000000000000000" pitchFamily="2" charset="2"/>
              <a:buChar char="Ø"/>
              <a:defRPr/>
            </a:lvl2pPr>
            <a:lvl3pPr marL="982663" indent="-323850">
              <a:buFont typeface="Wingdings" panose="05000000000000000000" pitchFamily="2" charset="2"/>
              <a:buChar char="Ø"/>
              <a:defRPr/>
            </a:lvl3pPr>
            <a:lvl4pPr marL="1336675" indent="-323850">
              <a:buFont typeface="Wingdings" panose="05000000000000000000" pitchFamily="2" charset="2"/>
              <a:buChar char="Ø"/>
              <a:defRPr/>
            </a:lvl4pPr>
            <a:lvl5pPr marL="1701800" indent="-32385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84B3-9453-4C1E-887C-A652E61E995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 text and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>
            <a:spLocks noChangeArrowheads="1"/>
          </p:cNvSpPr>
          <p:nvPr userDrawn="1"/>
        </p:nvSpPr>
        <p:spPr bwMode="auto">
          <a:xfrm>
            <a:off x="-1765300" y="1220788"/>
            <a:ext cx="1684337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at få punktopstilling </a:t>
            </a:r>
            <a:b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på teksten </a:t>
            </a:r>
            <a:b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(flere niveauer findes), </a:t>
            </a:r>
            <a:b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brug ‘Forøg listeniveau’</a:t>
            </a: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10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10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at få venstrestillet tekst uden punktopstilling, brug ‘Formindsk listeniveau’</a:t>
            </a:r>
            <a:endParaRPr lang="da-DK" sz="1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538163" y="2078038"/>
            <a:ext cx="4572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8"/>
          <p:cNvSpPr/>
          <p:nvPr userDrawn="1"/>
        </p:nvSpPr>
        <p:spPr>
          <a:xfrm>
            <a:off x="-309563" y="2078038"/>
            <a:ext cx="214313" cy="27622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566738" y="3133725"/>
            <a:ext cx="4381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2"/>
          <p:cNvSpPr/>
          <p:nvPr userDrawn="1"/>
        </p:nvSpPr>
        <p:spPr>
          <a:xfrm>
            <a:off x="-347663" y="3133725"/>
            <a:ext cx="219075" cy="268288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/>
          </a:p>
        </p:txBody>
      </p:sp>
      <p:sp>
        <p:nvSpPr>
          <p:cNvPr id="13" name="Rounded Rectangle 23"/>
          <p:cNvSpPr/>
          <p:nvPr userDrawn="1"/>
        </p:nvSpPr>
        <p:spPr>
          <a:xfrm>
            <a:off x="-561975" y="3138488"/>
            <a:ext cx="214312" cy="27463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/>
          </a:p>
        </p:txBody>
      </p:sp>
      <p:sp>
        <p:nvSpPr>
          <p:cNvPr id="14" name="TextBox 24"/>
          <p:cNvSpPr txBox="1"/>
          <p:nvPr userDrawn="1"/>
        </p:nvSpPr>
        <p:spPr>
          <a:xfrm>
            <a:off x="-1481138" y="452438"/>
            <a:ext cx="1370013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buFont typeface="AU Passata" pitchFamily="34" charset="0"/>
              <a:buNone/>
              <a:defRPr/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Overskrift </a:t>
            </a:r>
            <a:b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MAKS. én linje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8" y="222250"/>
            <a:ext cx="5227685" cy="637492"/>
          </a:xfrm>
        </p:spPr>
        <p:txBody>
          <a:bodyPr/>
          <a:lstStyle>
            <a:lvl1pPr>
              <a:defRPr sz="2400" b="0" cap="none" baseline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832475" y="473933"/>
            <a:ext cx="2960688" cy="4989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52424" y="1189192"/>
            <a:ext cx="5227687" cy="42739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5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885CC-FFCD-4DCB-B538-8740FB33F70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>
            <a:spLocks noChangeArrowheads="1"/>
          </p:cNvSpPr>
          <p:nvPr userDrawn="1"/>
        </p:nvSpPr>
        <p:spPr bwMode="auto">
          <a:xfrm>
            <a:off x="-1765300" y="1220788"/>
            <a:ext cx="1684337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at få punktopstilling </a:t>
            </a:r>
            <a:b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på teksten </a:t>
            </a:r>
            <a:b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(flere niveauer findes), </a:t>
            </a:r>
            <a:b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brug ‘Forøg listeniveau’</a:t>
            </a: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10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10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at få venstrestillet tekst uden punktopstilling, brug ‘Formindsk listeniveau’</a:t>
            </a:r>
            <a:endParaRPr lang="da-DK" sz="1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538163" y="2078038"/>
            <a:ext cx="4572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18"/>
          <p:cNvSpPr/>
          <p:nvPr userDrawn="1"/>
        </p:nvSpPr>
        <p:spPr>
          <a:xfrm>
            <a:off x="-309563" y="2078038"/>
            <a:ext cx="214313" cy="27622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566738" y="3133725"/>
            <a:ext cx="4381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2"/>
          <p:cNvSpPr/>
          <p:nvPr userDrawn="1"/>
        </p:nvSpPr>
        <p:spPr>
          <a:xfrm>
            <a:off x="-347663" y="3133725"/>
            <a:ext cx="219075" cy="268288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/>
          </a:p>
        </p:txBody>
      </p:sp>
      <p:sp>
        <p:nvSpPr>
          <p:cNvPr id="13" name="Rounded Rectangle 23"/>
          <p:cNvSpPr/>
          <p:nvPr userDrawn="1"/>
        </p:nvSpPr>
        <p:spPr>
          <a:xfrm>
            <a:off x="-561975" y="3138488"/>
            <a:ext cx="214312" cy="27463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 sz="2400"/>
          </a:p>
        </p:txBody>
      </p:sp>
      <p:sp>
        <p:nvSpPr>
          <p:cNvPr id="14" name="TextBox 24"/>
          <p:cNvSpPr txBox="1"/>
          <p:nvPr userDrawn="1"/>
        </p:nvSpPr>
        <p:spPr>
          <a:xfrm>
            <a:off x="-1481138" y="452438"/>
            <a:ext cx="1370013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buFont typeface="AU Passata" pitchFamily="34" charset="0"/>
              <a:buNone/>
              <a:defRPr/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Overskrift </a:t>
            </a:r>
            <a:b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U Passata" pitchFamily="34" charset="0"/>
                <a:cs typeface="+mn-cs"/>
              </a:rPr>
              <a:t>MAKS. én linje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222250"/>
            <a:ext cx="4093200" cy="637492"/>
          </a:xfrm>
        </p:spPr>
        <p:txBody>
          <a:bodyPr/>
          <a:lstStyle>
            <a:lvl1pPr>
              <a:defRPr sz="2400" b="0" cap="none" baseline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99963" y="473933"/>
            <a:ext cx="4093200" cy="4989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52424" y="1189192"/>
            <a:ext cx="4093200" cy="42739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5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C3F3-9EDE-45F2-AE4E-EC52ECC683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7"/>
          <p:cNvSpPr txBox="1">
            <a:spLocks noChangeArrowheads="1"/>
          </p:cNvSpPr>
          <p:nvPr userDrawn="1"/>
        </p:nvSpPr>
        <p:spPr bwMode="auto">
          <a:xfrm>
            <a:off x="-1765300" y="2416175"/>
            <a:ext cx="168433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Indsæt Navn </a:t>
            </a: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8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Profession</a:t>
            </a: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endParaRPr lang="da-DK" sz="18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r" eaLnBrk="1" hangingPunct="1">
              <a:buFont typeface="AU Passata" pitchFamily="34" charset="0"/>
              <a:buNone/>
              <a:defRPr/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Data / Tekst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1532467"/>
            <a:ext cx="4093200" cy="1239117"/>
          </a:xfrm>
        </p:spPr>
        <p:txBody>
          <a:bodyPr/>
          <a:lstStyle>
            <a:lvl1pPr algn="r">
              <a:defRPr sz="2400" cap="all" baseline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99963" y="473933"/>
            <a:ext cx="4093200" cy="4989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52424" y="3508026"/>
            <a:ext cx="4093200" cy="2034117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2425" y="2789535"/>
            <a:ext cx="4093200" cy="652675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600" cap="all" baseline="0"/>
            </a:lvl1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9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E4FA-39C0-46BA-87C5-B72D1FBC865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ottom Rectangle"/>
          <p:cNvSpPr/>
          <p:nvPr/>
        </p:nvSpPr>
        <p:spPr>
          <a:xfrm>
            <a:off x="0" y="5636683"/>
            <a:ext cx="9144000" cy="1224492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56475" y="6091238"/>
            <a:ext cx="14366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480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600" spc="40" baseline="0">
                <a:solidFill>
                  <a:schemeClr val="bg1"/>
                </a:solidFill>
                <a:latin typeface="AU Passata Light" pitchFamily="34" charset="0"/>
                <a:cs typeface="+mn-cs"/>
              </a:defRPr>
            </a:lvl1pPr>
          </a:lstStyle>
          <a:p>
            <a:pPr>
              <a:defRPr/>
            </a:pPr>
            <a:fld id="{DA516DE5-2870-4187-B6C9-450C8046536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12" name="SD_FLD_DocumentDate"/>
          <p:cNvSpPr txBox="1">
            <a:spLocks noChangeArrowheads="1"/>
          </p:cNvSpPr>
          <p:nvPr/>
        </p:nvSpPr>
        <p:spPr bwMode="auto">
          <a:xfrm>
            <a:off x="7045325" y="6091238"/>
            <a:ext cx="1746250" cy="3349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>
            <a:spAutoFit/>
          </a:bodyPr>
          <a:lstStyle/>
          <a:p>
            <a:pPr algn="r"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800" cap="all" dirty="0">
                <a:solidFill>
                  <a:schemeClr val="bg1"/>
                </a:solidFill>
                <a:latin typeface="AU Passata Light" pitchFamily="34" charset="0"/>
                <a:cs typeface="+mn-cs"/>
              </a:rPr>
              <a:t>21. Februar 2017</a:t>
            </a:r>
          </a:p>
        </p:txBody>
      </p:sp>
      <p:sp>
        <p:nvSpPr>
          <p:cNvPr id="10" name="SD_FLD_Event"/>
          <p:cNvSpPr txBox="1">
            <a:spLocks noChangeArrowheads="1"/>
          </p:cNvSpPr>
          <p:nvPr/>
        </p:nvSpPr>
        <p:spPr bwMode="auto">
          <a:xfrm>
            <a:off x="7045325" y="6091238"/>
            <a:ext cx="1751013" cy="2079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>
            <a:spAutoFit/>
          </a:bodyPr>
          <a:lstStyle/>
          <a:p>
            <a:pPr algn="r">
              <a:lnSpc>
                <a:spcPct val="95000"/>
              </a:lnSpc>
              <a:buFont typeface="AU Passata" pitchFamily="34" charset="0"/>
              <a:buNone/>
              <a:defRPr/>
            </a:pPr>
            <a:endParaRPr lang="da-DK" sz="800" b="1" cap="all">
              <a:solidFill>
                <a:schemeClr val="bg1"/>
              </a:solidFill>
              <a:latin typeface="AU Passata" pitchFamily="34" charset="0"/>
              <a:cs typeface="+mn-cs"/>
            </a:endParaRPr>
          </a:p>
        </p:txBody>
      </p:sp>
      <p:sp>
        <p:nvSpPr>
          <p:cNvPr id="29" name="White Rectangle"/>
          <p:cNvSpPr/>
          <p:nvPr/>
        </p:nvSpPr>
        <p:spPr>
          <a:xfrm>
            <a:off x="8359775" y="5894388"/>
            <a:ext cx="433388" cy="73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  <a:p>
            <a:pPr algn="ctr">
              <a:lnSpc>
                <a:spcPts val="3600"/>
              </a:lnSpc>
              <a:buFont typeface="AU Passata" pitchFamily="34" charset="0"/>
              <a:buNone/>
              <a:defRPr/>
            </a:pPr>
            <a:endParaRPr lang="da-DK"/>
          </a:p>
        </p:txBody>
      </p:sp>
      <p:sp>
        <p:nvSpPr>
          <p:cNvPr id="33" name="SD_ART_SecondaryLogo"/>
          <p:cNvSpPr>
            <a:spLocks noChangeArrowheads="1"/>
          </p:cNvSpPr>
          <p:nvPr/>
        </p:nvSpPr>
        <p:spPr bwMode="auto">
          <a:xfrm>
            <a:off x="2843213" y="6207125"/>
            <a:ext cx="1509712" cy="422275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3600"/>
              </a:lnSpc>
              <a:buFont typeface="AU Passata" pitchFamily="34" charset="0"/>
              <a:buNone/>
              <a:defRPr/>
            </a:pPr>
            <a:endParaRPr lang="da-DK">
              <a:latin typeface="AU Passata" pitchFamily="34" charset="0"/>
              <a:cs typeface="+mn-cs"/>
            </a:endParaRPr>
          </a:p>
        </p:txBody>
      </p:sp>
      <p:sp>
        <p:nvSpPr>
          <p:cNvPr id="17" name="SD_OFF_Name"/>
          <p:cNvSpPr txBox="1">
            <a:spLocks noChangeArrowheads="1"/>
          </p:cNvSpPr>
          <p:nvPr/>
        </p:nvSpPr>
        <p:spPr bwMode="auto">
          <a:xfrm>
            <a:off x="976313" y="6091238"/>
            <a:ext cx="1327150" cy="4254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600" cap="all" spc="40">
                <a:solidFill>
                  <a:schemeClr val="bg1"/>
                </a:solidFill>
                <a:latin typeface="AU Passata Light" pitchFamily="34" charset="0"/>
                <a:cs typeface="+mn-cs"/>
              </a:rPr>
              <a:t>Institut for Miljøvidenskab</a:t>
            </a:r>
          </a:p>
        </p:txBody>
      </p:sp>
      <p:sp>
        <p:nvSpPr>
          <p:cNvPr id="8" name="SD_LAN_AUWBreak"/>
          <p:cNvSpPr txBox="1">
            <a:spLocks noChangeArrowheads="1"/>
          </p:cNvSpPr>
          <p:nvPr/>
        </p:nvSpPr>
        <p:spPr bwMode="auto">
          <a:xfrm>
            <a:off x="971550" y="6091238"/>
            <a:ext cx="700088" cy="33178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64800" rIns="0" bIns="0">
            <a:spAutoFit/>
          </a:bodyPr>
          <a:lstStyle/>
          <a:p>
            <a:pPr>
              <a:lnSpc>
                <a:spcPct val="90000"/>
              </a:lnSpc>
              <a:buFont typeface="AU Passata" pitchFamily="34" charset="0"/>
              <a:buNone/>
              <a:defRPr/>
            </a:pPr>
            <a:r>
              <a:rPr lang="da-DK" sz="960" cap="all">
                <a:solidFill>
                  <a:schemeClr val="bg1"/>
                </a:solidFill>
                <a:latin typeface="AU Passata" panose="020B0503030502030804" pitchFamily="34" charset="0"/>
                <a:cs typeface="+mn-cs"/>
              </a:rPr>
              <a:t>Aarhus 
Universitet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2078038"/>
            <a:ext cx="8440738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37" name="Placehold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222250"/>
            <a:ext cx="844073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5" name="Pladsholder til tekst 2"/>
          <p:cNvSpPr txBox="1">
            <a:spLocks/>
          </p:cNvSpPr>
          <p:nvPr/>
        </p:nvSpPr>
        <p:spPr>
          <a:xfrm>
            <a:off x="306388" y="6091238"/>
            <a:ext cx="534987" cy="327025"/>
          </a:xfrm>
          <a:prstGeom prst="rect">
            <a:avLst/>
          </a:prstGeom>
        </p:spPr>
        <p:txBody>
          <a:bodyPr wrap="non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sz="2090" kern="0" smtClean="0"/>
              <a:t>AU</a:t>
            </a:r>
            <a:endParaRPr lang="da-DK" sz="2090" ker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5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49" r:id="rId17"/>
    <p:sldLayoutId id="2147483766" r:id="rId18"/>
    <p:sldLayoutId id="2147483767" r:id="rId19"/>
    <p:sldLayoutId id="2147483768" r:id="rId20"/>
    <p:sldLayoutId id="2147483769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U Passata" pitchFamily="34" charset="0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U Passata" pitchFamily="34" charset="0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U Passata" pitchFamily="34" charset="0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323850" indent="-3238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rgbClr val="87D1F4"/>
        </a:buClr>
        <a:buSzPct val="75000"/>
        <a:buFont typeface="Wingdings 3" pitchFamily="18" charset="2"/>
        <a:buChar char="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323850" indent="-3238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rgbClr val="87D1F4"/>
        </a:buClr>
        <a:buSzPct val="75000"/>
        <a:buFont typeface="Wingdings 3" pitchFamily="18" charset="2"/>
        <a:buChar char="u"/>
        <a:defRPr sz="1600">
          <a:solidFill>
            <a:srgbClr val="000000"/>
          </a:solidFill>
          <a:latin typeface="+mn-lt"/>
        </a:defRPr>
      </a:lvl2pPr>
      <a:lvl3pPr marL="323850" indent="-3238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rgbClr val="87D1F4"/>
        </a:buClr>
        <a:buSzPct val="75000"/>
        <a:buFont typeface="Wingdings 3" pitchFamily="18" charset="2"/>
        <a:buChar char="u"/>
        <a:defRPr sz="1600">
          <a:solidFill>
            <a:srgbClr val="000000"/>
          </a:solidFill>
          <a:latin typeface="+mn-lt"/>
        </a:defRPr>
      </a:lvl3pPr>
      <a:lvl4pPr marL="323850" indent="-3238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rgbClr val="87D1F4"/>
        </a:buClr>
        <a:buSzPct val="75000"/>
        <a:buFont typeface="Wingdings 3" pitchFamily="18" charset="2"/>
        <a:buChar char="u"/>
        <a:defRPr sz="1600">
          <a:solidFill>
            <a:srgbClr val="000000"/>
          </a:solidFill>
          <a:latin typeface="+mn-lt"/>
        </a:defRPr>
      </a:lvl4pPr>
      <a:lvl5pPr marL="323850" indent="-3238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rgbClr val="87D1F4"/>
        </a:buClr>
        <a:buSzPct val="75000"/>
        <a:buFont typeface="Wingdings 3" pitchFamily="18" charset="2"/>
        <a:buChar char="u"/>
        <a:defRPr sz="1600">
          <a:solidFill>
            <a:srgbClr val="000000"/>
          </a:solidFill>
          <a:latin typeface="+mn-lt"/>
        </a:defRPr>
      </a:lvl5pPr>
      <a:lvl6pPr marL="1352550" indent="-176213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1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1033" name="Freeform 22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0 w 8160"/>
                <a:gd name="T1" fmla="*/ 0 h 4080"/>
                <a:gd name="T2" fmla="*/ 0 w 8160"/>
                <a:gd name="T3" fmla="*/ 0 h 4080"/>
                <a:gd name="T4" fmla="*/ 0 w 8160"/>
                <a:gd name="T5" fmla="*/ 0 h 4080"/>
                <a:gd name="T6" fmla="*/ 0 w 8160"/>
                <a:gd name="T7" fmla="*/ 0 h 4080"/>
                <a:gd name="T8" fmla="*/ 0 w 8160"/>
                <a:gd name="T9" fmla="*/ 0 h 4080"/>
                <a:gd name="T10" fmla="*/ 0 w 8160"/>
                <a:gd name="T11" fmla="*/ 0 h 4080"/>
                <a:gd name="T12" fmla="*/ 0 w 8160"/>
                <a:gd name="T13" fmla="*/ 0 h 4080"/>
                <a:gd name="T14" fmla="*/ 0 w 8160"/>
                <a:gd name="T15" fmla="*/ 0 h 4080"/>
                <a:gd name="T16" fmla="*/ 0 w 8160"/>
                <a:gd name="T17" fmla="*/ 0 h 4080"/>
                <a:gd name="T18" fmla="*/ 0 w 8160"/>
                <a:gd name="T19" fmla="*/ 0 h 4080"/>
                <a:gd name="T20" fmla="*/ 0 w 8160"/>
                <a:gd name="T21" fmla="*/ 0 h 4080"/>
                <a:gd name="T22" fmla="*/ 0 w 8160"/>
                <a:gd name="T23" fmla="*/ 0 h 4080"/>
                <a:gd name="T24" fmla="*/ 0 w 8160"/>
                <a:gd name="T25" fmla="*/ 0 h 4080"/>
                <a:gd name="T26" fmla="*/ 0 w 8160"/>
                <a:gd name="T27" fmla="*/ 0 h 4080"/>
                <a:gd name="T28" fmla="*/ 0 w 8160"/>
                <a:gd name="T29" fmla="*/ 0 h 4080"/>
                <a:gd name="T30" fmla="*/ 0 w 8160"/>
                <a:gd name="T31" fmla="*/ 0 h 4080"/>
                <a:gd name="T32" fmla="*/ 0 w 8160"/>
                <a:gd name="T33" fmla="*/ 0 h 4080"/>
                <a:gd name="T34" fmla="*/ 0 w 8160"/>
                <a:gd name="T35" fmla="*/ 0 h 4080"/>
                <a:gd name="T36" fmla="*/ 0 w 8160"/>
                <a:gd name="T37" fmla="*/ 0 h 4080"/>
                <a:gd name="T38" fmla="*/ 0 w 8160"/>
                <a:gd name="T39" fmla="*/ 0 h 4080"/>
                <a:gd name="T40" fmla="*/ 0 w 8160"/>
                <a:gd name="T41" fmla="*/ 0 h 4080"/>
                <a:gd name="T42" fmla="*/ 0 w 8160"/>
                <a:gd name="T43" fmla="*/ 0 h 4080"/>
                <a:gd name="T44" fmla="*/ 0 w 8160"/>
                <a:gd name="T45" fmla="*/ 0 h 4080"/>
                <a:gd name="T46" fmla="*/ 0 w 8160"/>
                <a:gd name="T47" fmla="*/ 0 h 4080"/>
                <a:gd name="T48" fmla="*/ 0 w 8160"/>
                <a:gd name="T49" fmla="*/ 0 h 4080"/>
                <a:gd name="T50" fmla="*/ 0 w 8160"/>
                <a:gd name="T51" fmla="*/ 0 h 4080"/>
                <a:gd name="T52" fmla="*/ 0 w 8160"/>
                <a:gd name="T53" fmla="*/ 0 h 4080"/>
                <a:gd name="T54" fmla="*/ 0 w 8160"/>
                <a:gd name="T55" fmla="*/ 0 h 4080"/>
                <a:gd name="T56" fmla="*/ 0 w 8160"/>
                <a:gd name="T57" fmla="*/ 0 h 4080"/>
                <a:gd name="T58" fmla="*/ 0 w 8160"/>
                <a:gd name="T59" fmla="*/ 0 h 4080"/>
                <a:gd name="T60" fmla="*/ 0 w 8160"/>
                <a:gd name="T61" fmla="*/ 0 h 4080"/>
                <a:gd name="T62" fmla="*/ 0 w 8160"/>
                <a:gd name="T63" fmla="*/ 0 h 4080"/>
                <a:gd name="T64" fmla="*/ 0 w 8160"/>
                <a:gd name="T65" fmla="*/ 0 h 4080"/>
                <a:gd name="T66" fmla="*/ 0 w 8160"/>
                <a:gd name="T67" fmla="*/ 0 h 4080"/>
                <a:gd name="T68" fmla="*/ 0 w 8160"/>
                <a:gd name="T69" fmla="*/ 0 h 4080"/>
                <a:gd name="T70" fmla="*/ 0 w 8160"/>
                <a:gd name="T71" fmla="*/ 0 h 4080"/>
                <a:gd name="T72" fmla="*/ 0 w 8160"/>
                <a:gd name="T73" fmla="*/ 0 h 4080"/>
                <a:gd name="T74" fmla="*/ 0 w 8160"/>
                <a:gd name="T75" fmla="*/ 0 h 4080"/>
                <a:gd name="T76" fmla="*/ 0 w 8160"/>
                <a:gd name="T77" fmla="*/ 0 h 4080"/>
                <a:gd name="T78" fmla="*/ 0 w 8160"/>
                <a:gd name="T79" fmla="*/ 0 h 4080"/>
                <a:gd name="T80" fmla="*/ 0 w 8160"/>
                <a:gd name="T81" fmla="*/ 0 h 4080"/>
                <a:gd name="T82" fmla="*/ 0 w 8160"/>
                <a:gd name="T83" fmla="*/ 0 h 4080"/>
                <a:gd name="T84" fmla="*/ 0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GB" sz="1800" baseline="30000">
                <a:solidFill>
                  <a:srgbClr val="000000"/>
                </a:solidFill>
                <a:latin typeface="AU Passata" panose="020B0604020202020204" charset="0"/>
                <a:cs typeface="+mn-cs"/>
              </a:endParaRPr>
            </a:p>
          </p:txBody>
        </p:sp>
        <p:sp>
          <p:nvSpPr>
            <p:cNvPr id="1034" name="Freeform 23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0 w 8160"/>
                <a:gd name="T1" fmla="*/ 0 h 8160"/>
                <a:gd name="T2" fmla="*/ 0 w 8160"/>
                <a:gd name="T3" fmla="*/ 0 h 8160"/>
                <a:gd name="T4" fmla="*/ 0 w 8160"/>
                <a:gd name="T5" fmla="*/ 0 h 8160"/>
                <a:gd name="T6" fmla="*/ 0 w 8160"/>
                <a:gd name="T7" fmla="*/ 0 h 8160"/>
                <a:gd name="T8" fmla="*/ 0 w 8160"/>
                <a:gd name="T9" fmla="*/ 0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lang="en-GB" sz="1800" baseline="30000">
                <a:solidFill>
                  <a:srgbClr val="000000"/>
                </a:solidFill>
                <a:latin typeface="AU Passata" panose="020B0604020202020204" charset="0"/>
                <a:cs typeface="+mn-cs"/>
              </a:endParaRPr>
            </a:p>
          </p:txBody>
        </p:sp>
      </p:grpSp>
      <p:sp>
        <p:nvSpPr>
          <p:cNvPr id="8" name="bmkOffParent02"/>
          <p:cNvSpPr txBox="1">
            <a:spLocks noChangeArrowheads="1"/>
          </p:cNvSpPr>
          <p:nvPr/>
        </p:nvSpPr>
        <p:spPr bwMode="auto">
          <a:xfrm>
            <a:off x="1046163" y="284163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lnSpc>
                <a:spcPts val="3600"/>
              </a:lnSpc>
              <a:spcBef>
                <a:spcPct val="0"/>
              </a:spcBef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1pPr>
            <a:lvl2pPr marL="742950" indent="-285750" eaLnBrk="0" hangingPunct="0">
              <a:lnSpc>
                <a:spcPts val="3600"/>
              </a:lnSpc>
              <a:spcBef>
                <a:spcPct val="0"/>
              </a:spcBef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2pPr>
            <a:lvl3pPr marL="1143000" indent="-228600" eaLnBrk="0" hangingPunct="0">
              <a:lnSpc>
                <a:spcPts val="3600"/>
              </a:lnSpc>
              <a:spcBef>
                <a:spcPct val="0"/>
              </a:spcBef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3pPr>
            <a:lvl4pPr marL="1600200" indent="-228600" eaLnBrk="0" hangingPunct="0">
              <a:lnSpc>
                <a:spcPts val="3600"/>
              </a:lnSpc>
              <a:spcBef>
                <a:spcPct val="0"/>
              </a:spcBef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4pPr>
            <a:lvl5pPr marL="2057400" indent="-228600" eaLnBrk="0" hangingPunct="0">
              <a:lnSpc>
                <a:spcPts val="3600"/>
              </a:lnSpc>
              <a:spcBef>
                <a:spcPct val="0"/>
              </a:spcBef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5pPr>
            <a:lvl6pPr marL="25146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6pPr>
            <a:lvl7pPr marL="29718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7pPr>
            <a:lvl8pPr marL="34290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8pPr>
            <a:lvl9pPr marL="3886200" indent="-22860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defRPr sz="3600">
                <a:solidFill>
                  <a:schemeClr val="tx1"/>
                </a:solidFill>
                <a:latin typeface="AU Passata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n-US" sz="1100" smtClean="0">
                <a:solidFill>
                  <a:srgbClr val="03428E"/>
                </a:solidFill>
                <a:cs typeface="+mn-cs"/>
              </a:rPr>
              <a:t>AARHUS UNIVERSITY</a:t>
            </a:r>
          </a:p>
          <a:p>
            <a:pPr eaLnBrk="1" hangingPunct="1">
              <a:lnSpc>
                <a:spcPts val="1300"/>
              </a:lnSpc>
              <a:defRPr/>
            </a:pPr>
            <a:r>
              <a:rPr lang="en-US" sz="800" smtClean="0">
                <a:solidFill>
                  <a:srgbClr val="03428E"/>
                </a:solidFill>
                <a:cs typeface="+mn-cs"/>
              </a:rPr>
              <a:t>DEPARTMENT OF ENVIRONMENTAL SCIENCE</a:t>
            </a:r>
          </a:p>
        </p:txBody>
      </p:sp>
      <p:sp>
        <p:nvSpPr>
          <p:cNvPr id="9" name="bmkOffUnitName02"/>
          <p:cNvSpPr txBox="1">
            <a:spLocks noChangeArrowheads="1"/>
          </p:cNvSpPr>
          <p:nvPr/>
        </p:nvSpPr>
        <p:spPr bwMode="auto">
          <a:xfrm>
            <a:off x="1047750" y="633413"/>
            <a:ext cx="4100513" cy="3603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080"/>
              </a:lnSpc>
              <a:buFont typeface="AU Passata" pitchFamily="34" charset="0"/>
              <a:buNone/>
              <a:defRPr/>
            </a:pPr>
            <a:endParaRPr lang="en-US" sz="900" cap="all">
              <a:solidFill>
                <a:srgbClr val="03428E"/>
              </a:solidFill>
              <a:latin typeface="AU Passata" pitchFamily="34" charset="0"/>
              <a:cs typeface="+mn-cs"/>
            </a:endParaRPr>
          </a:p>
        </p:txBody>
      </p:sp>
      <p:sp>
        <p:nvSpPr>
          <p:cNvPr id="1029" name="bmkSekundærtLogo02"/>
          <p:cNvSpPr>
            <a:spLocks noChangeArrowheads="1"/>
          </p:cNvSpPr>
          <p:nvPr/>
        </p:nvSpPr>
        <p:spPr bwMode="auto">
          <a:xfrm>
            <a:off x="293688" y="6305550"/>
            <a:ext cx="584200" cy="295275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U Passata" panose="020B060402020202020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U Passata" panose="020B060402020202020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U Passata" panose="020B060402020202020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U Passata" panose="020B060402020202020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U Passata" panose="020B060402020202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anose="020B060402020202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anose="020B060402020202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anose="020B060402020202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U Passata" panose="020B060402020202020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Font typeface="AU Passata" panose="020B0604020202020204" charset="0"/>
              <a:buNone/>
              <a:defRPr/>
            </a:pPr>
            <a:endParaRPr lang="da-DK" altLang="en-US" baseline="0" smtClean="0">
              <a:solidFill>
                <a:srgbClr val="000000"/>
              </a:solidFill>
            </a:endParaRPr>
          </a:p>
        </p:txBody>
      </p:sp>
      <p:sp>
        <p:nvSpPr>
          <p:cNvPr id="23558" name="bmkFldPresentationTitle04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846138"/>
            <a:ext cx="8564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Titel på slide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20825"/>
            <a:ext cx="8567738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Click to edit Master text styles </a:t>
            </a:r>
          </a:p>
          <a:p>
            <a:pPr lvl="2"/>
            <a:r>
              <a:rPr lang="da-DK" altLang="en-US" smtClean="0"/>
              <a:t>Second level</a:t>
            </a:r>
          </a:p>
          <a:p>
            <a:pPr lvl="3"/>
            <a:r>
              <a:rPr lang="da-DK" altLang="en-US" smtClean="0"/>
              <a:t>Third level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15213" y="6499225"/>
            <a:ext cx="1439862" cy="1444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ts val="1200"/>
              </a:lnSpc>
              <a:spcBef>
                <a:spcPct val="0"/>
              </a:spcBef>
              <a:defRPr sz="1100" baseline="0">
                <a:solidFill>
                  <a:srgbClr val="03428E"/>
                </a:solidFill>
                <a:latin typeface="AU Passata" panose="020B0604020202020204" charset="0"/>
                <a:cs typeface="+mn-cs"/>
              </a:defRPr>
            </a:lvl1pPr>
          </a:lstStyle>
          <a:p>
            <a:pPr>
              <a:defRPr/>
            </a:pPr>
            <a:fld id="{6DD56D74-A418-4C1E-BF25-35613AFA8B67}" type="slidenum">
              <a:rPr lang="da-DK" altLang="en-US"/>
              <a:pPr>
                <a:defRPr/>
              </a:pPr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U Passata" pitchFamily="34" charset="0"/>
          <a:cs typeface="Arial" charset="0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U Passata" pitchFamily="34" charset="0"/>
          <a:cs typeface="Arial" charset="0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U Passata" pitchFamily="34" charset="0"/>
          <a:cs typeface="Arial" charset="0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U Passata" pitchFamily="34" charset="0"/>
          <a:cs typeface="Arial" charset="0"/>
        </a:defRPr>
      </a:lvl5pPr>
      <a:lvl6pPr marL="457200" algn="l" rtl="0" fontAlgn="base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U Passata" pitchFamily="34" charset="0"/>
          <a:cs typeface="Arial" charset="0"/>
        </a:defRPr>
      </a:lvl6pPr>
      <a:lvl7pPr marL="914400" algn="l" rtl="0" fontAlgn="base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U Passata" pitchFamily="34" charset="0"/>
          <a:cs typeface="Arial" charset="0"/>
        </a:defRPr>
      </a:lvl7pPr>
      <a:lvl8pPr marL="1371600" algn="l" rtl="0" fontAlgn="base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U Passata" pitchFamily="34" charset="0"/>
          <a:cs typeface="Arial" charset="0"/>
        </a:defRPr>
      </a:lvl8pPr>
      <a:lvl9pPr marL="1828800" algn="l" rtl="0" fontAlgn="base">
        <a:lnSpc>
          <a:spcPct val="83000"/>
        </a:lnSpc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U Passata" pitchFamily="34" charset="0"/>
          <a:cs typeface="Arial" charset="0"/>
        </a:defRPr>
      </a:lvl9pPr>
    </p:titleStyle>
    <p:bodyStyle>
      <a:lvl1pPr marL="174625" indent="-174625" algn="l" rtl="0" eaLnBrk="0" fontAlgn="base" hangingPunct="0">
        <a:lnSpc>
          <a:spcPts val="3100"/>
        </a:lnSpc>
        <a:spcBef>
          <a:spcPts val="1200"/>
        </a:spcBef>
        <a:spcAft>
          <a:spcPct val="0"/>
        </a:spcAft>
        <a:buFont typeface="AU Passata"/>
        <a:buChar char="›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174625" indent="-174625" algn="l" rtl="0" eaLnBrk="0" fontAlgn="base" hangingPunct="0">
        <a:lnSpc>
          <a:spcPct val="94000"/>
        </a:lnSpc>
        <a:spcBef>
          <a:spcPts val="400"/>
        </a:spcBef>
        <a:spcAft>
          <a:spcPct val="0"/>
        </a:spcAft>
        <a:buFont typeface="AU Passata"/>
        <a:buChar char="–"/>
        <a:defRPr sz="2400">
          <a:solidFill>
            <a:schemeClr val="bg2"/>
          </a:solidFill>
          <a:latin typeface="+mn-lt"/>
          <a:cs typeface="+mn-cs"/>
        </a:defRPr>
      </a:lvl2pPr>
      <a:lvl3pPr marL="625475" indent="-271463" algn="l" rtl="0" eaLnBrk="0" fontAlgn="base" hangingPunct="0">
        <a:lnSpc>
          <a:spcPts val="2400"/>
        </a:lnSpc>
        <a:spcBef>
          <a:spcPts val="900"/>
        </a:spcBef>
        <a:spcAft>
          <a:spcPct val="0"/>
        </a:spcAft>
        <a:buFont typeface="AU Passata"/>
        <a:buChar char="−"/>
        <a:defRPr sz="2400">
          <a:solidFill>
            <a:schemeClr val="bg2"/>
          </a:solidFill>
          <a:latin typeface="+mn-lt"/>
          <a:cs typeface="+mn-cs"/>
        </a:defRPr>
      </a:lvl3pPr>
      <a:lvl4pPr marL="990600" indent="-185738" algn="l" rtl="0" eaLnBrk="0" fontAlgn="base" hangingPunct="0">
        <a:lnSpc>
          <a:spcPts val="2300"/>
        </a:lnSpc>
        <a:spcBef>
          <a:spcPts val="900"/>
        </a:spcBef>
        <a:spcAft>
          <a:spcPct val="0"/>
        </a:spcAft>
        <a:buFont typeface="Wingdings" pitchFamily="2" charset="2"/>
        <a:buChar char="§"/>
        <a:defRPr sz="2000">
          <a:solidFill>
            <a:schemeClr val="bg2"/>
          </a:solidFill>
          <a:latin typeface="+mn-lt"/>
          <a:cs typeface="+mn-cs"/>
        </a:defRPr>
      </a:lvl4pPr>
      <a:lvl5pPr marL="1519238" indent="-174625" algn="l" rtl="0" eaLnBrk="0" fontAlgn="base" hangingPunct="0">
        <a:lnSpc>
          <a:spcPct val="99000"/>
        </a:lnSpc>
        <a:spcBef>
          <a:spcPct val="0"/>
        </a:spcBef>
        <a:spcAft>
          <a:spcPct val="0"/>
        </a:spcAft>
        <a:buFont typeface="AU Passata"/>
        <a:buChar char="›"/>
        <a:defRPr sz="1600">
          <a:solidFill>
            <a:schemeClr val="bg2"/>
          </a:solidFill>
          <a:latin typeface="+mn-lt"/>
          <a:cs typeface="+mn-cs"/>
        </a:defRPr>
      </a:lvl5pPr>
      <a:lvl6pPr marL="1976438" indent="-174625" algn="l" rtl="0" fontAlgn="base">
        <a:lnSpc>
          <a:spcPct val="99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  <a:cs typeface="+mn-cs"/>
        </a:defRPr>
      </a:lvl6pPr>
      <a:lvl7pPr marL="2433638" indent="-174625" algn="l" rtl="0" fontAlgn="base">
        <a:lnSpc>
          <a:spcPct val="99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  <a:cs typeface="+mn-cs"/>
        </a:defRPr>
      </a:lvl7pPr>
      <a:lvl8pPr marL="2890838" indent="-174625" algn="l" rtl="0" fontAlgn="base">
        <a:lnSpc>
          <a:spcPct val="99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  <a:cs typeface="+mn-cs"/>
        </a:defRPr>
      </a:lvl8pPr>
      <a:lvl9pPr marL="3348038" indent="-174625" algn="l" rtl="0" fontAlgn="base">
        <a:lnSpc>
          <a:spcPct val="99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vs2.au.dk/Luftdata/Presentation" TargetMode="External"/><Relationship Id="rId2" Type="http://schemas.openxmlformats.org/officeDocument/2006/relationships/hyperlink" Target="http://www2.dmu.dk/atmosphericenvironment/byer/forside.ht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llumresearchstation.d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llumresearchstation.dk/metadata-for-monitoring-activiti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://villumresearchstation.dk/typo3temp/pics/bdd7fe54e6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l/sh/mSmGZHVSyaZ2TCrrACrbj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2.dmu.dk/atmosphericenvironment/byer/forside.htm" TargetMode="External"/><Relationship Id="rId3" Type="http://schemas.openxmlformats.org/officeDocument/2006/relationships/hyperlink" Target="http://www.au.dk/" TargetMode="External"/><Relationship Id="rId7" Type="http://schemas.openxmlformats.org/officeDocument/2006/relationships/hyperlink" Target="http://ec.europa.eu/environment/air/quality/standards.htm" TargetMode="External"/><Relationship Id="rId12" Type="http://schemas.openxmlformats.org/officeDocument/2006/relationships/hyperlink" Target="https://www.dropbox.com/l/sh/mSmGZHVSyaZ2TCrrACrbj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ur-lex.europa.eu/legal-content/EN/TXT/HTML/?uri=CELEX:32008L0050&amp;from=EN" TargetMode="External"/><Relationship Id="rId11" Type="http://schemas.openxmlformats.org/officeDocument/2006/relationships/hyperlink" Target="http://www2.dmu.dk/asiaqmet/Default.aspx" TargetMode="External"/><Relationship Id="rId5" Type="http://schemas.openxmlformats.org/officeDocument/2006/relationships/hyperlink" Target="http://dce2.au.dk/pub/SR201.pdf" TargetMode="External"/><Relationship Id="rId10" Type="http://schemas.openxmlformats.org/officeDocument/2006/relationships/hyperlink" Target="http://arealinformation.miljoeportal.dk/distribution/" TargetMode="External"/><Relationship Id="rId4" Type="http://schemas.openxmlformats.org/officeDocument/2006/relationships/hyperlink" Target="http://envs.au.dk/en/" TargetMode="External"/><Relationship Id="rId9" Type="http://schemas.openxmlformats.org/officeDocument/2006/relationships/hyperlink" Target="http://envs2.au.dk/Luftdata/Present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l/sh/mSmGZHVSyaZ2TCrrACrbj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2"/>
          <p:cNvSpPr>
            <a:spLocks noGrp="1"/>
          </p:cNvSpPr>
          <p:nvPr>
            <p:ph type="ctrTitle"/>
          </p:nvPr>
        </p:nvSpPr>
        <p:spPr>
          <a:xfrm>
            <a:off x="569913" y="476250"/>
            <a:ext cx="7848600" cy="1793875"/>
          </a:xfrm>
        </p:spPr>
        <p:txBody>
          <a:bodyPr/>
          <a:lstStyle/>
          <a:p>
            <a:pPr defTabSz="536575" eaLnBrk="1" hangingPunct="1"/>
            <a:r>
              <a:rPr lang="da-DK" sz="3200"/>
              <a:t/>
            </a:r>
            <a:br>
              <a:rPr lang="da-DK" sz="3200"/>
            </a:br>
            <a:r>
              <a:rPr lang="da-DK" altLang="da-DK" sz="2800" i="1"/>
              <a:t>Data system for monitoring air quality </a:t>
            </a:r>
            <a:br>
              <a:rPr lang="da-DK" altLang="da-DK" sz="2800" i="1"/>
            </a:br>
            <a:r>
              <a:rPr lang="da-DK" altLang="da-DK" sz="1000" b="0" i="1"/>
              <a:t>Aarhus University</a:t>
            </a:r>
            <a:br>
              <a:rPr lang="da-DK" altLang="da-DK" sz="1000" b="0" i="1"/>
            </a:br>
            <a:r>
              <a:rPr lang="da-DK" altLang="da-DK" sz="1000" b="0" i="1"/>
              <a:t>Environmental Science (ENVS)</a:t>
            </a:r>
            <a:r>
              <a:rPr lang="da-DK" sz="1000" b="0" i="1"/>
              <a:t/>
            </a:r>
            <a:br>
              <a:rPr lang="da-DK" sz="1000" b="0" i="1"/>
            </a:br>
            <a:r>
              <a:rPr lang="da-DK" sz="1000" b="0" i="1"/>
              <a:t>Keld Mortensen</a:t>
            </a:r>
            <a:br>
              <a:rPr lang="da-DK" sz="1000" b="0" i="1"/>
            </a:br>
            <a:r>
              <a:rPr lang="da-DK" sz="1000" b="0" i="1"/>
              <a:t/>
            </a:r>
            <a:br>
              <a:rPr lang="da-DK" sz="1000" b="0" i="1"/>
            </a:br>
            <a:r>
              <a:rPr lang="da-DK" sz="1200" b="0"/>
              <a:t/>
            </a:r>
            <a:br>
              <a:rPr lang="da-DK" sz="1200" b="0"/>
            </a:br>
            <a:endParaRPr lang="da-DK" sz="1200" b="0"/>
          </a:p>
        </p:txBody>
      </p:sp>
      <p:sp>
        <p:nvSpPr>
          <p:cNvPr id="37890" name="Rectangle 1"/>
          <p:cNvSpPr>
            <a:spLocks noChangeArrowheads="1"/>
          </p:cNvSpPr>
          <p:nvPr/>
        </p:nvSpPr>
        <p:spPr bwMode="auto">
          <a:xfrm>
            <a:off x="750888" y="2565400"/>
            <a:ext cx="63547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AU Passata"/>
              <a:buNone/>
            </a:pPr>
            <a:r>
              <a:rPr lang="da-DK" altLang="da-DK" sz="2000">
                <a:solidFill>
                  <a:schemeClr val="bg1"/>
                </a:solidFill>
              </a:rPr>
              <a:t>Agenda</a:t>
            </a:r>
          </a:p>
          <a:p>
            <a:pPr>
              <a:lnSpc>
                <a:spcPct val="80000"/>
              </a:lnSpc>
              <a:buFont typeface="AU Passata"/>
              <a:buNone/>
            </a:pPr>
            <a:endParaRPr lang="da-DK" altLang="da-DK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da-DK" altLang="da-DK" sz="2000">
                <a:solidFill>
                  <a:schemeClr val="bg1"/>
                </a:solidFill>
              </a:rPr>
              <a:t> Business and customers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da-DK" altLang="da-DK" sz="2000">
                <a:solidFill>
                  <a:schemeClr val="bg1"/>
                </a:solidFill>
              </a:rPr>
              <a:t> Stations and instruments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da-DK" altLang="da-DK" sz="2000">
                <a:solidFill>
                  <a:schemeClr val="bg1"/>
                </a:solidFill>
              </a:rPr>
              <a:t> Measured compounds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da-DK" altLang="da-DK" sz="2000">
                <a:solidFill>
                  <a:schemeClr val="bg1"/>
                </a:solidFill>
              </a:rPr>
              <a:t> Dataflow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da-DK" altLang="da-DK" sz="2000">
                <a:solidFill>
                  <a:schemeClr val="bg1"/>
                </a:solidFill>
              </a:rPr>
              <a:t> Data presentation. Internship 2016</a:t>
            </a:r>
          </a:p>
          <a:p>
            <a:pPr>
              <a:lnSpc>
                <a:spcPct val="80000"/>
              </a:lnSpc>
            </a:pPr>
            <a:endParaRPr lang="da-DK" altLang="da-DK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da-DK" altLang="da-DK" sz="2000">
                <a:solidFill>
                  <a:schemeClr val="bg1"/>
                </a:solidFill>
              </a:rPr>
              <a:t> Measurements in Greenland (Station Nord)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da-DK" altLang="da-DK" sz="2000">
                <a:solidFill>
                  <a:schemeClr val="bg1"/>
                </a:solidFill>
              </a:rPr>
              <a:t> Available data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da-DK" altLang="da-DK" sz="2000">
                <a:solidFill>
                  <a:schemeClr val="bg1"/>
                </a:solidFill>
              </a:rPr>
              <a:t> Finding dependencies between data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da-DK" altLang="da-DK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2425" y="222250"/>
            <a:ext cx="8440738" cy="830263"/>
          </a:xfrm>
        </p:spPr>
        <p:txBody>
          <a:bodyPr/>
          <a:lstStyle/>
          <a:p>
            <a:pPr algn="ctr" eaLnBrk="1" hangingPunct="1"/>
            <a:r>
              <a:rPr lang="da-DK" sz="2800" smtClean="0"/>
              <a:t>Datapresentation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da-DK" smtClean="0"/>
              <a:t>Old system</a:t>
            </a:r>
          </a:p>
          <a:p>
            <a:pPr eaLnBrk="1" hangingPunct="1">
              <a:buFont typeface="Wingdings 3" pitchFamily="18" charset="2"/>
              <a:buNone/>
            </a:pPr>
            <a:r>
              <a:rPr lang="da-DK" smtClean="0">
                <a:hlinkClick r:id="rId2"/>
              </a:rPr>
              <a:t>Online data bases on static tables/graphs</a:t>
            </a:r>
            <a:endParaRPr lang="da-DK" smtClean="0"/>
          </a:p>
          <a:p>
            <a:pPr eaLnBrk="1" hangingPunct="1">
              <a:buFont typeface="Wingdings 3" pitchFamily="18" charset="2"/>
              <a:buNone/>
            </a:pPr>
            <a:endParaRPr lang="da-DK" smtClean="0"/>
          </a:p>
          <a:p>
            <a:pPr eaLnBrk="1" hangingPunct="1">
              <a:buFont typeface="Wingdings 3" pitchFamily="18" charset="2"/>
              <a:buNone/>
            </a:pPr>
            <a:endParaRPr lang="da-DK" smtClean="0"/>
          </a:p>
          <a:p>
            <a:pPr eaLnBrk="1" hangingPunct="1">
              <a:buFont typeface="Wingdings 3" pitchFamily="18" charset="2"/>
              <a:buNone/>
            </a:pPr>
            <a:r>
              <a:rPr lang="da-DK" smtClean="0"/>
              <a:t>Internship project 2016</a:t>
            </a:r>
          </a:p>
          <a:p>
            <a:pPr eaLnBrk="1" hangingPunct="1">
              <a:buFont typeface="Wingdings 3" pitchFamily="18" charset="2"/>
              <a:buNone/>
            </a:pPr>
            <a:r>
              <a:rPr lang="da-DK" smtClean="0">
                <a:hlinkClick r:id="rId3"/>
              </a:rPr>
              <a:t>Online data based on EF, MVC and WebAPI</a:t>
            </a:r>
            <a:endParaRPr lang="da-DK" smtClean="0"/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5988" y="1316038"/>
            <a:ext cx="4067175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352425" y="2078038"/>
            <a:ext cx="8440738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None/>
            </a:pPr>
            <a:r>
              <a:rPr lang="da-DK" sz="1600">
                <a:solidFill>
                  <a:srgbClr val="000000"/>
                </a:solidFill>
              </a:rPr>
              <a:t>Old system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None/>
            </a:pPr>
            <a:r>
              <a:rPr lang="da-DK" sz="1600">
                <a:solidFill>
                  <a:srgbClr val="000000"/>
                </a:solidFill>
                <a:hlinkClick r:id="rId2"/>
              </a:rPr>
              <a:t>Online data bases on static tables/graphs</a:t>
            </a:r>
            <a:endParaRPr lang="da-DK" sz="1600">
              <a:solidFill>
                <a:srgbClr val="000000"/>
              </a:solidFill>
            </a:endParaRP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None/>
            </a:pPr>
            <a:endParaRPr lang="da-DK" sz="1600">
              <a:solidFill>
                <a:srgbClr val="000000"/>
              </a:solidFill>
            </a:endParaRP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None/>
            </a:pPr>
            <a:endParaRPr lang="da-DK" sz="1600">
              <a:solidFill>
                <a:srgbClr val="000000"/>
              </a:solidFill>
            </a:endParaRP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None/>
            </a:pPr>
            <a:r>
              <a:rPr lang="da-DK" sz="1600">
                <a:solidFill>
                  <a:srgbClr val="000000"/>
                </a:solidFill>
              </a:rPr>
              <a:t>Internship project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 descr="http://villumresearchstation.dk/typo3temp/pics/9cdf4a7229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239713"/>
            <a:ext cx="8085138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1"/>
          <p:cNvSpPr>
            <a:spLocks noChangeArrowheads="1"/>
          </p:cNvSpPr>
          <p:nvPr/>
        </p:nvSpPr>
        <p:spPr bwMode="auto">
          <a:xfrm>
            <a:off x="1362075" y="277813"/>
            <a:ext cx="6022975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  <a:buFont typeface="AU Passata"/>
              <a:buNone/>
            </a:pPr>
            <a:r>
              <a:rPr lang="da-DK" altLang="da-DK" sz="2800"/>
              <a:t>Villum Research Station, Station Nord</a:t>
            </a:r>
          </a:p>
          <a:p>
            <a:pPr>
              <a:lnSpc>
                <a:spcPts val="3600"/>
              </a:lnSpc>
              <a:buFont typeface="AU Passata"/>
              <a:buNone/>
            </a:pPr>
            <a:r>
              <a:rPr lang="da-DK" sz="1600"/>
              <a:t>81</a:t>
            </a:r>
            <a:r>
              <a:rPr lang="da-DK" sz="1600" baseline="30000"/>
              <a:t>o</a:t>
            </a:r>
            <a:r>
              <a:rPr lang="da-DK" sz="1600"/>
              <a:t>, 36’ N, 16</a:t>
            </a:r>
            <a:r>
              <a:rPr lang="da-DK" sz="1600" baseline="30000"/>
              <a:t>o </a:t>
            </a:r>
            <a:r>
              <a:rPr lang="da-DK" sz="1600"/>
              <a:t>40’ W</a:t>
            </a:r>
            <a:endParaRPr lang="da-DK" sz="16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352425" y="222250"/>
            <a:ext cx="8440738" cy="766763"/>
          </a:xfrm>
        </p:spPr>
        <p:txBody>
          <a:bodyPr/>
          <a:lstStyle/>
          <a:p>
            <a:pPr algn="ctr" eaLnBrk="1" hangingPunct="1"/>
            <a:r>
              <a:rPr lang="da-DK" sz="2800" smtClean="0"/>
              <a:t>Measurements at Station Nord</a:t>
            </a:r>
          </a:p>
        </p:txBody>
      </p:sp>
      <p:sp>
        <p:nvSpPr>
          <p:cNvPr id="5939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4488" y="3340100"/>
            <a:ext cx="8448675" cy="522288"/>
          </a:xfrm>
        </p:spPr>
        <p:txBody>
          <a:bodyPr/>
          <a:lstStyle/>
          <a:p>
            <a:pPr eaLnBrk="1" hangingPunct="1"/>
            <a:r>
              <a:rPr lang="da-DK" smtClean="0">
                <a:hlinkClick r:id="rId3"/>
              </a:rPr>
              <a:t>Målinger 2015</a:t>
            </a:r>
            <a:endParaRPr lang="da-DK" smtClean="0"/>
          </a:p>
        </p:txBody>
      </p:sp>
      <p:pic>
        <p:nvPicPr>
          <p:cNvPr id="59395" name="Picture 2" descr="http://villumresearchstation.dk/typo3temp/pics/72fefb51b2.jpg">
            <a:hlinkClick r:id="rId4" tooltip="Photo: Henrik Skov. The Air Monitoring House February 24th 2015 at noon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8113" y="1539875"/>
            <a:ext cx="309086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ext Placeholder 2"/>
          <p:cNvSpPr txBox="1">
            <a:spLocks/>
          </p:cNvSpPr>
          <p:nvPr/>
        </p:nvSpPr>
        <p:spPr bwMode="auto">
          <a:xfrm>
            <a:off x="368300" y="3990975"/>
            <a:ext cx="8448675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23850" indent="-3238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sz="1600">
                <a:solidFill>
                  <a:srgbClr val="000000"/>
                </a:solidFill>
              </a:rPr>
              <a:t>Mercury, Ozon, Nitrogenoxides, Carbonmonooxid, Soot, Particles, Particlesize, Filterpack (SO2,SO4,NO3,NH4), Organic compounds, Clorinated compounds, Perfluorcarbon, Pesticides, Bromine, Greenhousegases (CH4,CO2), Meteorologi (Windspeed,Winddirection,Temperature,Humidity,Radiation,Albedo), Precipitation, Clouds.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87D1F4"/>
              </a:buClr>
              <a:buSzPct val="75000"/>
              <a:buFont typeface="Wingdings 3" pitchFamily="18" charset="2"/>
              <a:buNone/>
            </a:pPr>
            <a:r>
              <a:rPr lang="da-DK" sz="1600">
                <a:solidFill>
                  <a:srgbClr val="000000"/>
                </a:solidFill>
                <a:hlinkClick r:id="rId3"/>
              </a:rPr>
              <a:t>Villum Research Station, metadata</a:t>
            </a:r>
            <a:endParaRPr lang="da-DK" sz="1600">
              <a:solidFill>
                <a:srgbClr val="000000"/>
              </a:solidFill>
            </a:endParaRP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endParaRPr lang="da-DK" sz="1600">
              <a:solidFill>
                <a:srgbClr val="000000"/>
              </a:solidFill>
            </a:endParaRPr>
          </a:p>
        </p:txBody>
      </p:sp>
      <p:pic>
        <p:nvPicPr>
          <p:cNvPr id="59397" name="Picture 4" descr="E:\FototilAUF\IridiumLuftstationNor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4488" y="1539875"/>
            <a:ext cx="3095625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>
          <a:xfrm>
            <a:off x="352425" y="222250"/>
            <a:ext cx="8440738" cy="766763"/>
          </a:xfrm>
        </p:spPr>
        <p:txBody>
          <a:bodyPr/>
          <a:lstStyle/>
          <a:p>
            <a:pPr algn="ctr" eaLnBrk="1" hangingPunct="1"/>
            <a:r>
              <a:rPr lang="en-GB" smtClean="0"/>
              <a:t>Available data</a:t>
            </a:r>
          </a:p>
        </p:txBody>
      </p:sp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Temperature in the station (degrees and humidity inside the station)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Mercury (heavy metal ng/m^3)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Ozone (O3 ppb)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Particlesize and volume (number/cm^3, volume in cm^3)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Flow in inletsystem (m^3/hour)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Ambient temperature (degrees outside)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Windspeed (m/s)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Winddirection (degrees)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Radiation (W/m^2)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Relative humidity (% outside and inside)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r>
              <a:rPr lang="da-DK" altLang="da-DK" sz="1400">
                <a:solidFill>
                  <a:srgbClr val="000000"/>
                </a:solidFill>
              </a:rPr>
              <a:t>Precipitation (mm)</a:t>
            </a: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Char char=""/>
            </a:pPr>
            <a:endParaRPr lang="da-DK" altLang="da-DK" sz="1400">
              <a:solidFill>
                <a:srgbClr val="000000"/>
              </a:solidFill>
            </a:endParaRPr>
          </a:p>
          <a:p>
            <a:pPr marL="323850" indent="-323850">
              <a:lnSpc>
                <a:spcPct val="95000"/>
              </a:lnSpc>
              <a:spcBef>
                <a:spcPts val="600"/>
              </a:spcBef>
              <a:buClr>
                <a:srgbClr val="87D1F4"/>
              </a:buClr>
              <a:buSzPct val="75000"/>
              <a:buFont typeface="Wingdings 3" pitchFamily="18" charset="2"/>
              <a:buNone/>
            </a:pPr>
            <a:r>
              <a:rPr lang="da-DK" altLang="da-DK" sz="1400">
                <a:solidFill>
                  <a:srgbClr val="000000"/>
                </a:solidFill>
                <a:hlinkClick r:id="rId3"/>
              </a:rPr>
              <a:t>Link to data</a:t>
            </a:r>
            <a:endParaRPr lang="da-DK" altLang="da-DK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>
          <a:xfrm>
            <a:off x="352425" y="222250"/>
            <a:ext cx="8440738" cy="766763"/>
          </a:xfrm>
        </p:spPr>
        <p:txBody>
          <a:bodyPr/>
          <a:lstStyle/>
          <a:p>
            <a:pPr algn="ctr" eaLnBrk="1" hangingPunct="1"/>
            <a:r>
              <a:rPr lang="da-DK" sz="2800" smtClean="0"/>
              <a:t>Find dependencies in data</a:t>
            </a:r>
            <a:endParaRPr lang="en-GB" sz="2800" smtClean="0"/>
          </a:p>
        </p:txBody>
      </p:sp>
      <p:sp>
        <p:nvSpPr>
          <p:cNvPr id="63490" name="TextBox 5"/>
          <p:cNvSpPr txBox="1">
            <a:spLocks noChangeArrowheads="1"/>
          </p:cNvSpPr>
          <p:nvPr/>
        </p:nvSpPr>
        <p:spPr bwMode="auto">
          <a:xfrm>
            <a:off x="755650" y="1952625"/>
            <a:ext cx="655955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buFont typeface="AU Passata"/>
              <a:buNone/>
            </a:pPr>
            <a:r>
              <a:rPr lang="da-DK" sz="1600"/>
              <a:t>Mercury and Ozone</a:t>
            </a:r>
          </a:p>
          <a:p>
            <a:pPr>
              <a:lnSpc>
                <a:spcPct val="95000"/>
              </a:lnSpc>
              <a:buFont typeface="AU Passata"/>
              <a:buNone/>
            </a:pPr>
            <a:endParaRPr lang="da-DK" sz="1600"/>
          </a:p>
          <a:p>
            <a:pPr>
              <a:lnSpc>
                <a:spcPct val="95000"/>
              </a:lnSpc>
              <a:buFont typeface="AU Passata"/>
              <a:buNone/>
            </a:pPr>
            <a:r>
              <a:rPr lang="da-DK" sz="1600"/>
              <a:t>Mercury and ambient temperature</a:t>
            </a:r>
          </a:p>
          <a:p>
            <a:pPr>
              <a:lnSpc>
                <a:spcPct val="95000"/>
              </a:lnSpc>
              <a:buFont typeface="AU Passata"/>
              <a:buNone/>
            </a:pPr>
            <a:endParaRPr lang="da-DK" sz="1600"/>
          </a:p>
          <a:p>
            <a:pPr>
              <a:lnSpc>
                <a:spcPct val="95000"/>
              </a:lnSpc>
              <a:buFont typeface="AU Passata"/>
              <a:buNone/>
            </a:pPr>
            <a:r>
              <a:rPr lang="da-DK" sz="1600"/>
              <a:t>Solar radiation and particle numbers/volume</a:t>
            </a:r>
          </a:p>
          <a:p>
            <a:pPr>
              <a:lnSpc>
                <a:spcPct val="95000"/>
              </a:lnSpc>
              <a:buFont typeface="AU Passata"/>
              <a:buNone/>
            </a:pPr>
            <a:endParaRPr lang="da-DK" sz="1600"/>
          </a:p>
          <a:p>
            <a:pPr>
              <a:lnSpc>
                <a:spcPct val="95000"/>
              </a:lnSpc>
              <a:buFont typeface="AU Passata"/>
              <a:buNone/>
            </a:pPr>
            <a:r>
              <a:rPr lang="da-DK" sz="1600"/>
              <a:t>Humidity and particle numbers/volume</a:t>
            </a:r>
          </a:p>
          <a:p>
            <a:pPr>
              <a:lnSpc>
                <a:spcPct val="95000"/>
              </a:lnSpc>
              <a:buFont typeface="AU Passata"/>
              <a:buNone/>
            </a:pPr>
            <a:endParaRPr lang="da-DK" sz="1600"/>
          </a:p>
          <a:p>
            <a:pPr>
              <a:lnSpc>
                <a:spcPct val="95000"/>
              </a:lnSpc>
              <a:buFont typeface="AU Passata"/>
              <a:buNone/>
            </a:pPr>
            <a:r>
              <a:rPr lang="da-DK" sz="1600"/>
              <a:t>Inlet flow and Mercury and/or Ozone koncentrations</a:t>
            </a:r>
          </a:p>
          <a:p>
            <a:pPr>
              <a:lnSpc>
                <a:spcPct val="95000"/>
              </a:lnSpc>
              <a:buFont typeface="AU Passata"/>
              <a:buNone/>
            </a:pPr>
            <a:endParaRPr lang="da-DK" sz="1600"/>
          </a:p>
          <a:p>
            <a:pPr>
              <a:lnSpc>
                <a:spcPct val="95000"/>
              </a:lnSpc>
              <a:buFont typeface="AU Passata"/>
              <a:buNone/>
            </a:pPr>
            <a:r>
              <a:rPr lang="da-DK" sz="1600"/>
              <a:t>Vindspeed and temperature</a:t>
            </a:r>
          </a:p>
          <a:p>
            <a:pPr>
              <a:lnSpc>
                <a:spcPct val="95000"/>
              </a:lnSpc>
              <a:buFont typeface="AU Passata"/>
              <a:buNone/>
            </a:pPr>
            <a:endParaRPr lang="da-DK" sz="1600"/>
          </a:p>
          <a:p>
            <a:pPr>
              <a:lnSpc>
                <a:spcPct val="95000"/>
              </a:lnSpc>
              <a:buFont typeface="AU Passata"/>
              <a:buNone/>
            </a:pPr>
            <a:r>
              <a:rPr lang="da-DK" sz="1600"/>
              <a:t>Precipitation and particle numbers</a:t>
            </a:r>
          </a:p>
          <a:p>
            <a:pPr>
              <a:lnSpc>
                <a:spcPct val="95000"/>
              </a:lnSpc>
              <a:buFont typeface="AU Passata"/>
              <a:buNone/>
            </a:pPr>
            <a:endParaRPr lang="da-DK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352425" y="222250"/>
            <a:ext cx="8440738" cy="766763"/>
          </a:xfrm>
        </p:spPr>
        <p:txBody>
          <a:bodyPr/>
          <a:lstStyle/>
          <a:p>
            <a:pPr algn="ctr" eaLnBrk="1" hangingPunct="1"/>
            <a:r>
              <a:rPr lang="da-DK" altLang="da-DK" smtClean="0"/>
              <a:t>Some usefull links</a:t>
            </a:r>
            <a:endParaRPr lang="da-DK" smtClean="0"/>
          </a:p>
        </p:txBody>
      </p:sp>
      <p:sp>
        <p:nvSpPr>
          <p:cNvPr id="6553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7663" y="1531938"/>
            <a:ext cx="8448675" cy="393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da-DK" smtClean="0">
                <a:hlinkClick r:id="rId3"/>
              </a:rPr>
              <a:t>Aarhus Universitet</a:t>
            </a:r>
            <a:endParaRPr lang="da-DK" altLang="da-DK" smtClean="0"/>
          </a:p>
          <a:p>
            <a:pPr eaLnBrk="1" hangingPunct="1">
              <a:lnSpc>
                <a:spcPct val="80000"/>
              </a:lnSpc>
            </a:pPr>
            <a:r>
              <a:rPr lang="da-DK" altLang="da-DK" smtClean="0">
                <a:hlinkClick r:id="rId4"/>
              </a:rPr>
              <a:t>Institute for Environmental Science</a:t>
            </a:r>
            <a:endParaRPr lang="da-DK" altLang="da-DK" smtClean="0"/>
          </a:p>
          <a:p>
            <a:pPr eaLnBrk="1" hangingPunct="1">
              <a:lnSpc>
                <a:spcPct val="80000"/>
              </a:lnSpc>
            </a:pPr>
            <a:r>
              <a:rPr lang="da-DK" altLang="da-DK" smtClean="0">
                <a:hlinkClick r:id="rId5"/>
              </a:rPr>
              <a:t>Air Quality Report 2015</a:t>
            </a:r>
            <a:endParaRPr lang="da-DK" altLang="da-DK" smtClean="0"/>
          </a:p>
          <a:p>
            <a:pPr eaLnBrk="1" hangingPunct="1">
              <a:lnSpc>
                <a:spcPct val="80000"/>
              </a:lnSpc>
            </a:pPr>
            <a:r>
              <a:rPr lang="da-DK" altLang="da-DK" smtClean="0">
                <a:hlinkClick r:id="rId6"/>
              </a:rPr>
              <a:t>Air Quality Directive (EU)</a:t>
            </a:r>
            <a:endParaRPr lang="da-DK" altLang="da-DK" smtClean="0"/>
          </a:p>
          <a:p>
            <a:pPr eaLnBrk="1" hangingPunct="1">
              <a:lnSpc>
                <a:spcPct val="80000"/>
              </a:lnSpc>
            </a:pPr>
            <a:r>
              <a:rPr lang="da-DK" altLang="da-DK" smtClean="0">
                <a:hlinkClick r:id="rId7"/>
              </a:rPr>
              <a:t>Air Quality Limits (EU)</a:t>
            </a:r>
            <a:endParaRPr lang="da-DK" altLang="da-DK" smtClean="0"/>
          </a:p>
          <a:p>
            <a:pPr eaLnBrk="1" hangingPunct="1">
              <a:lnSpc>
                <a:spcPct val="80000"/>
              </a:lnSpc>
            </a:pPr>
            <a:r>
              <a:rPr lang="da-DK" altLang="da-DK" smtClean="0">
                <a:hlinkClick r:id="rId8"/>
              </a:rPr>
              <a:t>Near online data</a:t>
            </a:r>
            <a:r>
              <a:rPr lang="da-DK" altLang="da-DK" smtClean="0"/>
              <a:t>, </a:t>
            </a:r>
            <a:r>
              <a:rPr lang="da-DK" altLang="da-DK" smtClean="0">
                <a:hlinkClick r:id="rId9"/>
              </a:rPr>
              <a:t>Internship Near Online site</a:t>
            </a:r>
            <a:endParaRPr lang="da-DK" altLang="da-DK" smtClean="0"/>
          </a:p>
          <a:p>
            <a:pPr eaLnBrk="1" hangingPunct="1">
              <a:lnSpc>
                <a:spcPct val="80000"/>
              </a:lnSpc>
            </a:pPr>
            <a:r>
              <a:rPr lang="da-DK" altLang="da-DK" smtClean="0">
                <a:hlinkClick r:id="rId10"/>
              </a:rPr>
              <a:t>Danmarks Miljøportal</a:t>
            </a:r>
            <a:endParaRPr lang="da-DK" altLang="da-DK" smtClean="0"/>
          </a:p>
          <a:p>
            <a:pPr eaLnBrk="1" hangingPunct="1">
              <a:lnSpc>
                <a:spcPct val="80000"/>
              </a:lnSpc>
            </a:pPr>
            <a:r>
              <a:rPr lang="da-DK" altLang="da-DK" smtClean="0">
                <a:hlinkClick r:id="rId11"/>
              </a:rPr>
              <a:t>Station Nord meteorology online</a:t>
            </a:r>
            <a:endParaRPr lang="da-DK" altLang="da-DK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altLang="da-DK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altLang="da-DK" smtClean="0"/>
              <a:t>Data and documentation for you:</a:t>
            </a:r>
          </a:p>
          <a:p>
            <a:pPr eaLnBrk="1" hangingPunct="1">
              <a:lnSpc>
                <a:spcPct val="80000"/>
              </a:lnSpc>
            </a:pPr>
            <a:r>
              <a:rPr lang="da-DK" altLang="da-DK" smtClean="0">
                <a:hlinkClick r:id="rId12"/>
              </a:rPr>
              <a:t>Link to XML data from Greenland Station Nord (2014-17)</a:t>
            </a:r>
            <a:endParaRPr lang="da-DK" altLang="da-DK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a-D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 idx="4294967295"/>
          </p:nvPr>
        </p:nvSpPr>
        <p:spPr>
          <a:xfrm>
            <a:off x="352425" y="222250"/>
            <a:ext cx="8440738" cy="766763"/>
          </a:xfrm>
        </p:spPr>
        <p:txBody>
          <a:bodyPr/>
          <a:lstStyle/>
          <a:p>
            <a:pPr algn="ctr" eaLnBrk="1" hangingPunct="1"/>
            <a:r>
              <a:rPr lang="da-DK" altLang="da-DK" sz="2800" smtClean="0"/>
              <a:t>Business and customers</a:t>
            </a:r>
            <a:endParaRPr lang="en-GB" sz="2800" smtClean="0"/>
          </a:p>
        </p:txBody>
      </p:sp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346075" y="1628775"/>
            <a:ext cx="62420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a-DK" altLang="da-DK" sz="1600" b="1"/>
              <a:t>Authority service </a:t>
            </a:r>
          </a:p>
          <a:p>
            <a:pPr marL="285750" indent="-285750"/>
            <a:r>
              <a:rPr lang="da-DK" altLang="da-DK" sz="1600"/>
              <a:t>EU &lt;-&gt;   Ministry of Environment and Food &lt;-&gt; Aarhus University</a:t>
            </a:r>
          </a:p>
          <a:p>
            <a:pPr marL="285750" indent="-285750"/>
            <a:r>
              <a:rPr lang="da-DK" altLang="da-DK" sz="1100"/>
              <a:t>Monitoring program : 120 mio/year</a:t>
            </a:r>
          </a:p>
          <a:p>
            <a:pPr marL="285750" indent="-285750"/>
            <a:r>
              <a:rPr lang="da-DK" altLang="da-DK" sz="1100"/>
              <a:t>Air monitoring : 24 mio/year</a:t>
            </a:r>
          </a:p>
          <a:p>
            <a:pPr marL="285750" indent="-285750"/>
            <a:endParaRPr lang="da-DK" altLang="da-DK" sz="1600"/>
          </a:p>
          <a:p>
            <a:pPr marL="285750" indent="-285750">
              <a:buFont typeface="Arial" charset="0"/>
              <a:buChar char="•"/>
            </a:pPr>
            <a:r>
              <a:rPr lang="da-DK" altLang="da-DK" sz="1600" b="1"/>
              <a:t>Research projects </a:t>
            </a:r>
          </a:p>
          <a:p>
            <a:pPr marL="285750" indent="-285750"/>
            <a:r>
              <a:rPr lang="da-DK" altLang="da-DK" sz="1600"/>
              <a:t>Private and Public fonds</a:t>
            </a:r>
            <a:endParaRPr lang="da-DK" altLang="da-DK" sz="1000"/>
          </a:p>
          <a:p>
            <a:pPr marL="285750" indent="-285750">
              <a:buFont typeface="AU Passata"/>
              <a:buNone/>
            </a:pPr>
            <a:endParaRPr lang="da-DK" altLang="da-DK" sz="1600"/>
          </a:p>
          <a:p>
            <a:pPr marL="285750" indent="-285750">
              <a:buFont typeface="Arial" charset="0"/>
              <a:buChar char="•"/>
            </a:pPr>
            <a:r>
              <a:rPr lang="da-DK" altLang="da-DK" sz="1600" b="1"/>
              <a:t>Private service examples</a:t>
            </a:r>
          </a:p>
          <a:p>
            <a:pPr marL="285750" indent="-285750">
              <a:buFont typeface="AU Passata"/>
              <a:buNone/>
            </a:pPr>
            <a:r>
              <a:rPr lang="da-DK" altLang="da-DK" sz="1600"/>
              <a:t>Airport, Storebælt</a:t>
            </a:r>
          </a:p>
          <a:p>
            <a:pPr marL="285750" indent="-285750">
              <a:buFont typeface="AU Passata"/>
              <a:buNone/>
            </a:pPr>
            <a:endParaRPr lang="da-DK" altLang="da-DK" sz="1600"/>
          </a:p>
          <a:p>
            <a:pPr marL="285750" indent="-285750">
              <a:buFont typeface="AU Passata"/>
              <a:buNone/>
            </a:pPr>
            <a:endParaRPr lang="da-DK" altLang="da-DK" sz="1600"/>
          </a:p>
          <a:p>
            <a:pPr marL="285750" indent="-285750">
              <a:lnSpc>
                <a:spcPts val="3600"/>
              </a:lnSpc>
            </a:pPr>
            <a:r>
              <a:rPr lang="da-DK" altLang="da-DK" sz="1600">
                <a:hlinkClick r:id="rId3"/>
              </a:rPr>
              <a:t>Documents and data in dropbox</a:t>
            </a:r>
            <a:endParaRPr lang="da-DK" altLang="da-DK" sz="1600"/>
          </a:p>
          <a:p>
            <a:pPr marL="285750" indent="-285750">
              <a:lnSpc>
                <a:spcPts val="3600"/>
              </a:lnSpc>
            </a:pPr>
            <a:endParaRPr lang="da-DK" altLang="da-DK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 idx="4294967295"/>
          </p:nvPr>
        </p:nvSpPr>
        <p:spPr>
          <a:xfrm>
            <a:off x="352425" y="222250"/>
            <a:ext cx="8440738" cy="766763"/>
          </a:xfrm>
        </p:spPr>
        <p:txBody>
          <a:bodyPr/>
          <a:lstStyle/>
          <a:p>
            <a:pPr algn="ctr" eaLnBrk="1" hangingPunct="1"/>
            <a:r>
              <a:rPr lang="da-DK" altLang="da-DK" sz="2800" smtClean="0"/>
              <a:t>Stations and instruments</a:t>
            </a:r>
            <a:endParaRPr lang="da-DK" sz="2800" smtClean="0"/>
          </a:p>
        </p:txBody>
      </p:sp>
      <p:pic>
        <p:nvPicPr>
          <p:cNvPr id="41986" name="Picture 7" descr="http://envs2.au.dk/Luftdata/Presentation/Content/Images/Frontpage/dkon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1412875"/>
            <a:ext cx="4143375" cy="39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 idx="4294967295"/>
          </p:nvPr>
        </p:nvSpPr>
        <p:spPr>
          <a:xfrm>
            <a:off x="352425" y="222250"/>
            <a:ext cx="8440738" cy="766763"/>
          </a:xfrm>
        </p:spPr>
        <p:txBody>
          <a:bodyPr/>
          <a:lstStyle/>
          <a:p>
            <a:pPr algn="ctr" eaLnBrk="1" hangingPunct="1"/>
            <a:r>
              <a:rPr lang="da-DK" altLang="da-DK" sz="2800" smtClean="0"/>
              <a:t>Stations and instrume</a:t>
            </a:r>
            <a:r>
              <a:rPr lang="da-DK" altLang="da-DK" smtClean="0"/>
              <a:t>nts</a:t>
            </a:r>
            <a:endParaRPr lang="da-DK" smtClean="0"/>
          </a:p>
        </p:txBody>
      </p:sp>
      <p:pic>
        <p:nvPicPr>
          <p:cNvPr id="44034" name="Picture 5" descr="HCA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557338"/>
            <a:ext cx="381635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6" descr="HcabInside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1638" y="1196975"/>
            <a:ext cx="43910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4963" y="225425"/>
            <a:ext cx="8229600" cy="422275"/>
          </a:xfrm>
        </p:spPr>
        <p:txBody>
          <a:bodyPr/>
          <a:lstStyle/>
          <a:p>
            <a:pPr algn="ctr" eaLnBrk="1" hangingPunct="1"/>
            <a:r>
              <a:rPr lang="da-DK" altLang="da-DK" sz="2400" smtClean="0"/>
              <a:t>Stations and instruments</a:t>
            </a:r>
          </a:p>
        </p:txBody>
      </p:sp>
      <p:pic>
        <p:nvPicPr>
          <p:cNvPr id="46082" name="Picture 4" descr="Anholt_Outsi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4825" y="1222375"/>
            <a:ext cx="4249738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8" descr="Anholt_Insid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088" y="1001713"/>
            <a:ext cx="38354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 idx="4294967295"/>
          </p:nvPr>
        </p:nvSpPr>
        <p:spPr>
          <a:xfrm>
            <a:off x="352425" y="222250"/>
            <a:ext cx="8440738" cy="766763"/>
          </a:xfrm>
        </p:spPr>
        <p:txBody>
          <a:bodyPr/>
          <a:lstStyle/>
          <a:p>
            <a:pPr algn="ctr" eaLnBrk="1" hangingPunct="1"/>
            <a:r>
              <a:rPr lang="da-DK" altLang="da-DK" sz="2800" smtClean="0"/>
              <a:t>Monitoring system</a:t>
            </a:r>
            <a:endParaRPr lang="da-DK" sz="2800" smtClean="0"/>
          </a:p>
        </p:txBody>
      </p:sp>
      <p:sp>
        <p:nvSpPr>
          <p:cNvPr id="48130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52425" y="1531938"/>
            <a:ext cx="8448675" cy="393065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ClrTx/>
              <a:buFont typeface="Wingdings 3" pitchFamily="18" charset="2"/>
              <a:buNone/>
            </a:pPr>
            <a:r>
              <a:rPr lang="da-DK" altLang="da-DK" b="1" smtClean="0"/>
              <a:t>Integrated monitoring</a:t>
            </a:r>
          </a:p>
          <a:p>
            <a:pPr marL="0" indent="0" eaLnBrk="1" hangingPunct="1">
              <a:lnSpc>
                <a:spcPct val="100000"/>
              </a:lnSpc>
              <a:buClrTx/>
            </a:pPr>
            <a:r>
              <a:rPr lang="da-DK" altLang="da-DK" smtClean="0"/>
              <a:t>Measurements, modelling and emissions</a:t>
            </a:r>
          </a:p>
          <a:p>
            <a:pPr marL="0" indent="0" eaLnBrk="1" hangingPunct="1">
              <a:lnSpc>
                <a:spcPct val="100000"/>
              </a:lnSpc>
              <a:buClrTx/>
              <a:buFontTx/>
              <a:buNone/>
            </a:pPr>
            <a:endParaRPr lang="da-DK" altLang="da-DK" smtClean="0"/>
          </a:p>
          <a:p>
            <a:pPr marL="0" indent="0" eaLnBrk="1" hangingPunct="1">
              <a:lnSpc>
                <a:spcPct val="100000"/>
              </a:lnSpc>
              <a:buClrTx/>
            </a:pPr>
            <a:r>
              <a:rPr lang="da-DK" altLang="da-DK" b="1" smtClean="0"/>
              <a:t>Online monitoring :</a:t>
            </a:r>
          </a:p>
          <a:p>
            <a:pPr marL="0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da-DK" altLang="da-DK" smtClean="0"/>
              <a:t>15 stations in Denmark</a:t>
            </a:r>
          </a:p>
          <a:p>
            <a:pPr marL="0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da-DK" altLang="da-DK" smtClean="0"/>
              <a:t>1 station in Greenland</a:t>
            </a:r>
          </a:p>
          <a:p>
            <a:pPr marL="0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da-DK" altLang="da-DK" smtClean="0"/>
              <a:t>Temporary stations</a:t>
            </a:r>
          </a:p>
          <a:p>
            <a:pPr marL="0" indent="0" eaLnBrk="1" hangingPunct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endParaRPr lang="da-DK" altLang="da-DK" smtClean="0"/>
          </a:p>
          <a:p>
            <a:pPr marL="0" indent="0" eaLnBrk="1" hangingPunct="1">
              <a:lnSpc>
                <a:spcPct val="100000"/>
              </a:lnSpc>
              <a:buClrTx/>
            </a:pPr>
            <a:r>
              <a:rPr lang="da-DK" altLang="da-DK" b="1" smtClean="0"/>
              <a:t>Precipitation and passive sampling</a:t>
            </a:r>
          </a:p>
          <a:p>
            <a:pPr marL="0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da-DK" altLang="da-DK" smtClean="0"/>
              <a:t>15 stations in Denmark</a:t>
            </a:r>
          </a:p>
          <a:p>
            <a:pPr marL="0" indent="0" eaLnBrk="1" hangingPunct="1">
              <a:spcAft>
                <a:spcPts val="600"/>
              </a:spcAft>
              <a:buClrTx/>
              <a:buFontTx/>
              <a:buNone/>
            </a:pPr>
            <a:endParaRPr lang="da-DK" altLang="da-DK" smtClean="0"/>
          </a:p>
          <a:p>
            <a:pPr marL="0" indent="0" eaLnBrk="1" hangingPunct="1">
              <a:spcAft>
                <a:spcPts val="600"/>
              </a:spcAft>
              <a:buClrTx/>
            </a:pPr>
            <a:endParaRPr lang="da-D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2" descr="Rullemar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8" y="260350"/>
            <a:ext cx="6661150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352425" y="222250"/>
            <a:ext cx="8440738" cy="766763"/>
          </a:xfrm>
        </p:spPr>
        <p:txBody>
          <a:bodyPr/>
          <a:lstStyle/>
          <a:p>
            <a:pPr algn="ctr" eaLnBrk="1" hangingPunct="1"/>
            <a:r>
              <a:rPr lang="da-DK" altLang="da-DK" sz="2800" smtClean="0"/>
              <a:t>Measured compounds</a:t>
            </a:r>
            <a:endParaRPr lang="da-DK" sz="2800" smtClean="0"/>
          </a:p>
        </p:txBody>
      </p:sp>
      <p:sp>
        <p:nvSpPr>
          <p:cNvPr id="5222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7663" y="1531938"/>
            <a:ext cx="8448675" cy="39306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mtClean="0"/>
          </a:p>
          <a:p>
            <a:pPr eaLnBrk="1" hangingPunct="1">
              <a:spcBef>
                <a:spcPct val="0"/>
              </a:spcBef>
            </a:pPr>
            <a:r>
              <a:rPr lang="da-DK" altLang="da-DK" smtClean="0"/>
              <a:t>Gasses (Ozone, Sulfur dioxide, Nitrogen oxides, Carbon oxides, Carbon dioxide, Methane)</a:t>
            </a:r>
          </a:p>
          <a:p>
            <a:pPr eaLnBrk="1" hangingPunct="1">
              <a:spcBef>
                <a:spcPct val="0"/>
              </a:spcBef>
            </a:pPr>
            <a:r>
              <a:rPr lang="da-DK" altLang="da-DK" smtClean="0"/>
              <a:t>Particles (Pm2.5, Pm10, Sizedistribution, Organic/Uorganic carbon, Heavy metals).</a:t>
            </a:r>
          </a:p>
          <a:p>
            <a:pPr eaLnBrk="1" hangingPunct="1">
              <a:spcBef>
                <a:spcPct val="0"/>
              </a:spcBef>
            </a:pPr>
            <a:r>
              <a:rPr lang="da-DK" altLang="da-DK" smtClean="0"/>
              <a:t>Organic compounds (PAH, Benzene, Dioxins, Pesticides)</a:t>
            </a:r>
          </a:p>
          <a:p>
            <a:pPr eaLnBrk="1" hangingPunct="1">
              <a:spcBef>
                <a:spcPct val="0"/>
              </a:spcBef>
            </a:pPr>
            <a:endParaRPr lang="da-DK" altLang="da-DK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mtClean="0"/>
          </a:p>
          <a:p>
            <a:pPr eaLnBrk="1" hangingPunct="1">
              <a:spcBef>
                <a:spcPct val="0"/>
              </a:spcBef>
            </a:pPr>
            <a:r>
              <a:rPr lang="da-DK" altLang="da-DK" smtClean="0"/>
              <a:t>Meterorology (Wind speed, Wind direction, Humidity,Temperature, Radiation,Precipitation)</a:t>
            </a:r>
          </a:p>
          <a:p>
            <a:pPr eaLnBrk="1" hangingPunct="1">
              <a:spcBef>
                <a:spcPct val="0"/>
              </a:spcBef>
            </a:pPr>
            <a:endParaRPr lang="da-D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>
          <a:xfrm>
            <a:off x="352425" y="222250"/>
            <a:ext cx="8440738" cy="766763"/>
          </a:xfrm>
        </p:spPr>
        <p:txBody>
          <a:bodyPr/>
          <a:lstStyle/>
          <a:p>
            <a:pPr algn="ctr" eaLnBrk="1" hangingPunct="1"/>
            <a:r>
              <a:rPr lang="da-DK" altLang="da-DK" sz="2800" smtClean="0"/>
              <a:t>Data flow</a:t>
            </a:r>
            <a:endParaRPr lang="da-DK" sz="2800" smtClean="0"/>
          </a:p>
        </p:txBody>
      </p:sp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827088" y="1844675"/>
            <a:ext cx="1008062" cy="554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ct val="50000"/>
              </a:spcBef>
              <a:buFont typeface="AU Passata"/>
              <a:buNone/>
            </a:pPr>
            <a:r>
              <a:rPr lang="da-DK" altLang="da-DK" sz="1800"/>
              <a:t>Stations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827088" y="3049588"/>
            <a:ext cx="1306512" cy="554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ct val="50000"/>
              </a:spcBef>
              <a:buFont typeface="AU Passata"/>
              <a:buNone/>
            </a:pPr>
            <a:r>
              <a:rPr lang="da-DK" altLang="da-DK" sz="1800"/>
              <a:t>File server</a:t>
            </a:r>
          </a:p>
        </p:txBody>
      </p:sp>
      <p:sp>
        <p:nvSpPr>
          <p:cNvPr id="54276" name="Line 8"/>
          <p:cNvSpPr>
            <a:spLocks noChangeShapeType="1"/>
          </p:cNvSpPr>
          <p:nvPr/>
        </p:nvSpPr>
        <p:spPr bwMode="auto">
          <a:xfrm>
            <a:off x="1404938" y="2398713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54277" name="Line 20"/>
          <p:cNvSpPr>
            <a:spLocks noChangeShapeType="1"/>
          </p:cNvSpPr>
          <p:nvPr/>
        </p:nvSpPr>
        <p:spPr bwMode="auto">
          <a:xfrm flipV="1">
            <a:off x="1835150" y="1639888"/>
            <a:ext cx="16557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3490913" y="1362075"/>
            <a:ext cx="2376487" cy="554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ct val="50000"/>
              </a:spcBef>
              <a:buFont typeface="AU Passata" pitchFamily="34" charset="0"/>
              <a:buNone/>
              <a:defRPr/>
            </a:pPr>
            <a:r>
              <a:rPr lang="da-DK" altLang="da-DK" sz="1800" dirty="0"/>
              <a:t>Samples (filters)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3636963" y="2135188"/>
            <a:ext cx="1871662" cy="554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ct val="50000"/>
              </a:spcBef>
              <a:buFont typeface="AU Passata" pitchFamily="34" charset="0"/>
              <a:buNone/>
              <a:defRPr/>
            </a:pPr>
            <a:r>
              <a:rPr lang="da-DK" altLang="da-DK" sz="1800" dirty="0"/>
              <a:t>Samples (</a:t>
            </a:r>
            <a:r>
              <a:rPr lang="da-DK" altLang="da-DK" sz="1800" dirty="0" err="1"/>
              <a:t>water</a:t>
            </a:r>
            <a:r>
              <a:rPr lang="da-DK" altLang="da-DK" sz="1800" dirty="0"/>
              <a:t>)</a:t>
            </a:r>
          </a:p>
        </p:txBody>
      </p:sp>
      <p:sp>
        <p:nvSpPr>
          <p:cNvPr id="54280" name="Line 12"/>
          <p:cNvSpPr>
            <a:spLocks noChangeShapeType="1"/>
          </p:cNvSpPr>
          <p:nvPr/>
        </p:nvSpPr>
        <p:spPr bwMode="auto">
          <a:xfrm>
            <a:off x="1835150" y="2254250"/>
            <a:ext cx="180181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54281" name="Rectangle 5"/>
          <p:cNvSpPr>
            <a:spLocks noChangeArrowheads="1"/>
          </p:cNvSpPr>
          <p:nvPr/>
        </p:nvSpPr>
        <p:spPr bwMode="auto">
          <a:xfrm>
            <a:off x="2736850" y="3752850"/>
            <a:ext cx="1584325" cy="5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ct val="50000"/>
              </a:spcBef>
              <a:buFont typeface="AU Passata"/>
              <a:buNone/>
            </a:pPr>
            <a:r>
              <a:rPr lang="da-DK" altLang="da-DK" sz="1800"/>
              <a:t>  Database</a:t>
            </a:r>
          </a:p>
        </p:txBody>
      </p:sp>
      <p:sp>
        <p:nvSpPr>
          <p:cNvPr id="54282" name="Line 8"/>
          <p:cNvSpPr>
            <a:spLocks noChangeShapeType="1"/>
          </p:cNvSpPr>
          <p:nvPr/>
        </p:nvSpPr>
        <p:spPr bwMode="auto">
          <a:xfrm>
            <a:off x="2128838" y="3473450"/>
            <a:ext cx="608012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73" name="Oval 72"/>
          <p:cNvSpPr/>
          <p:nvPr/>
        </p:nvSpPr>
        <p:spPr bwMode="auto">
          <a:xfrm>
            <a:off x="6119813" y="2182813"/>
            <a:ext cx="1620837" cy="458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  <a:defRPr/>
            </a:pPr>
            <a:r>
              <a:rPr lang="da-DK" sz="1600" dirty="0" err="1">
                <a:solidFill>
                  <a:schemeClr val="tx1"/>
                </a:solidFill>
              </a:rPr>
              <a:t>Analyzes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54284" name="Line 20"/>
          <p:cNvSpPr>
            <a:spLocks noChangeShapeType="1"/>
          </p:cNvSpPr>
          <p:nvPr/>
        </p:nvSpPr>
        <p:spPr bwMode="auto">
          <a:xfrm>
            <a:off x="5867400" y="1639888"/>
            <a:ext cx="720725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54285" name="Line 20"/>
          <p:cNvSpPr>
            <a:spLocks noChangeShapeType="1"/>
          </p:cNvSpPr>
          <p:nvPr/>
        </p:nvSpPr>
        <p:spPr bwMode="auto">
          <a:xfrm>
            <a:off x="5508625" y="2413000"/>
            <a:ext cx="611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54286" name="Line 8"/>
          <p:cNvSpPr>
            <a:spLocks noChangeShapeType="1"/>
          </p:cNvSpPr>
          <p:nvPr/>
        </p:nvSpPr>
        <p:spPr bwMode="auto">
          <a:xfrm flipH="1">
            <a:off x="4321175" y="2641600"/>
            <a:ext cx="2266950" cy="123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54287" name="Rectangle 25"/>
          <p:cNvSpPr>
            <a:spLocks noChangeArrowheads="1"/>
          </p:cNvSpPr>
          <p:nvPr/>
        </p:nvSpPr>
        <p:spPr bwMode="auto">
          <a:xfrm>
            <a:off x="5653088" y="3478213"/>
            <a:ext cx="2843212" cy="1154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U Passata"/>
              <a:buNone/>
            </a:pPr>
            <a:r>
              <a:rPr lang="da-DK" altLang="da-DK" sz="1400" b="1"/>
              <a:t>Data reporting</a:t>
            </a:r>
          </a:p>
          <a:p>
            <a:pPr>
              <a:buFont typeface="AU Passata"/>
              <a:buNone/>
            </a:pPr>
            <a:r>
              <a:rPr lang="da-DK" altLang="da-DK" sz="1100"/>
              <a:t>EEA</a:t>
            </a:r>
          </a:p>
          <a:p>
            <a:pPr>
              <a:buFont typeface="AU Passata"/>
              <a:buNone/>
            </a:pPr>
            <a:r>
              <a:rPr lang="da-DK" altLang="da-DK" sz="1100"/>
              <a:t>EMEP</a:t>
            </a:r>
          </a:p>
          <a:p>
            <a:pPr>
              <a:buFont typeface="AU Passata"/>
              <a:buNone/>
            </a:pPr>
            <a:r>
              <a:rPr lang="da-DK" altLang="da-DK" sz="1100"/>
              <a:t>Miljøstyrelsen (part of Environmental ministry)</a:t>
            </a:r>
          </a:p>
          <a:p>
            <a:pPr>
              <a:buFont typeface="AU Passata"/>
              <a:buNone/>
            </a:pPr>
            <a:r>
              <a:rPr lang="da-DK" altLang="da-DK" sz="1100"/>
              <a:t>Municipalities</a:t>
            </a:r>
          </a:p>
        </p:txBody>
      </p:sp>
      <p:sp>
        <p:nvSpPr>
          <p:cNvPr id="54288" name="Rectangle 28"/>
          <p:cNvSpPr>
            <a:spLocks noChangeArrowheads="1"/>
          </p:cNvSpPr>
          <p:nvPr/>
        </p:nvSpPr>
        <p:spPr bwMode="auto">
          <a:xfrm>
            <a:off x="4321175" y="4873625"/>
            <a:ext cx="2663825" cy="677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U Passata"/>
              <a:buNone/>
            </a:pPr>
            <a:r>
              <a:rPr lang="da-DK" altLang="da-DK" sz="1400" b="1"/>
              <a:t>Data exchange</a:t>
            </a:r>
          </a:p>
          <a:p>
            <a:pPr>
              <a:buFont typeface="AU Passata"/>
              <a:buNone/>
            </a:pPr>
            <a:r>
              <a:rPr lang="da-DK" altLang="da-DK" sz="1200"/>
              <a:t>Researchers</a:t>
            </a:r>
          </a:p>
          <a:p>
            <a:pPr>
              <a:buFont typeface="AU Passata"/>
              <a:buNone/>
            </a:pPr>
            <a:r>
              <a:rPr lang="da-DK" altLang="da-DK" sz="1200"/>
              <a:t>Students</a:t>
            </a:r>
          </a:p>
        </p:txBody>
      </p:sp>
      <p:sp>
        <p:nvSpPr>
          <p:cNvPr id="54289" name="Rectangle 16"/>
          <p:cNvSpPr>
            <a:spLocks noChangeArrowheads="1"/>
          </p:cNvSpPr>
          <p:nvPr/>
        </p:nvSpPr>
        <p:spPr bwMode="auto">
          <a:xfrm>
            <a:off x="773113" y="4667250"/>
            <a:ext cx="2124075" cy="86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U Passata"/>
              <a:buNone/>
            </a:pPr>
            <a:r>
              <a:rPr lang="da-DK" altLang="da-DK" sz="1400" b="1"/>
              <a:t>Data presentation</a:t>
            </a:r>
          </a:p>
          <a:p>
            <a:pPr>
              <a:buFont typeface="AU Passata"/>
              <a:buNone/>
            </a:pPr>
            <a:r>
              <a:rPr lang="da-DK" altLang="da-DK" sz="1200"/>
              <a:t>Danmarks Miljøportal</a:t>
            </a:r>
          </a:p>
          <a:p>
            <a:pPr>
              <a:buFont typeface="AU Passata"/>
              <a:buNone/>
            </a:pPr>
            <a:r>
              <a:rPr lang="da-DK" altLang="da-DK" sz="1200"/>
              <a:t>AU Webserver</a:t>
            </a:r>
          </a:p>
          <a:p>
            <a:pPr>
              <a:buFont typeface="AU Passata"/>
              <a:buNone/>
            </a:pPr>
            <a:r>
              <a:rPr lang="da-DK" altLang="da-DK" sz="1200"/>
              <a:t>TextTV</a:t>
            </a:r>
          </a:p>
        </p:txBody>
      </p:sp>
      <p:sp>
        <p:nvSpPr>
          <p:cNvPr id="54290" name="Line 8"/>
          <p:cNvSpPr>
            <a:spLocks noChangeShapeType="1"/>
          </p:cNvSpPr>
          <p:nvPr/>
        </p:nvSpPr>
        <p:spPr bwMode="auto">
          <a:xfrm>
            <a:off x="4321175" y="4133850"/>
            <a:ext cx="1331913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54291" name="Line 8"/>
          <p:cNvSpPr>
            <a:spLocks noChangeShapeType="1"/>
          </p:cNvSpPr>
          <p:nvPr/>
        </p:nvSpPr>
        <p:spPr bwMode="auto">
          <a:xfrm>
            <a:off x="4032250" y="4306888"/>
            <a:ext cx="885825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54292" name="Line 8"/>
          <p:cNvSpPr>
            <a:spLocks noChangeShapeType="1"/>
          </p:cNvSpPr>
          <p:nvPr/>
        </p:nvSpPr>
        <p:spPr bwMode="auto">
          <a:xfrm flipH="1">
            <a:off x="2133600" y="4306888"/>
            <a:ext cx="8905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54293" name="Rectangle 15"/>
          <p:cNvSpPr>
            <a:spLocks noChangeArrowheads="1"/>
          </p:cNvSpPr>
          <p:nvPr/>
        </p:nvSpPr>
        <p:spPr bwMode="auto">
          <a:xfrm>
            <a:off x="2982913" y="4306888"/>
            <a:ext cx="1006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U Passata"/>
              <a:buNone/>
            </a:pPr>
            <a:r>
              <a:rPr lang="da-DK" altLang="da-DK" sz="1000"/>
              <a:t>Quality control</a:t>
            </a:r>
          </a:p>
          <a:p>
            <a:pPr>
              <a:buFont typeface="AU Passata"/>
              <a:buNone/>
            </a:pPr>
            <a:endParaRPr lang="da-DK" altLang="da-DK" sz="1000"/>
          </a:p>
        </p:txBody>
      </p:sp>
      <p:sp>
        <p:nvSpPr>
          <p:cNvPr id="54294" name="Rectangle 24"/>
          <p:cNvSpPr>
            <a:spLocks noChangeArrowheads="1"/>
          </p:cNvSpPr>
          <p:nvPr/>
        </p:nvSpPr>
        <p:spPr bwMode="auto">
          <a:xfrm>
            <a:off x="2492375" y="1974850"/>
            <a:ext cx="938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AU Passata"/>
              <a:buNone/>
            </a:pPr>
            <a:r>
              <a:rPr lang="da-DK" altLang="da-DK" sz="1000"/>
              <a:t>To laboratory</a:t>
            </a:r>
          </a:p>
        </p:txBody>
      </p:sp>
      <p:sp>
        <p:nvSpPr>
          <p:cNvPr id="54295" name="Rectangle 10"/>
          <p:cNvSpPr>
            <a:spLocks noChangeArrowheads="1"/>
          </p:cNvSpPr>
          <p:nvPr/>
        </p:nvSpPr>
        <p:spPr bwMode="auto">
          <a:xfrm>
            <a:off x="1454150" y="2566988"/>
            <a:ext cx="97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U Passata"/>
              <a:buNone/>
            </a:pPr>
            <a:r>
              <a:rPr lang="da-DK" altLang="da-DK" sz="1000"/>
              <a:t>Textfiles</a:t>
            </a:r>
          </a:p>
          <a:p>
            <a:pPr>
              <a:buFont typeface="AU Passata"/>
              <a:buNone/>
            </a:pPr>
            <a:r>
              <a:rPr lang="da-DK" altLang="da-DK" sz="1000"/>
              <a:t>3G/Iridium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AU 16-9">
  <a:themeElements>
    <a:clrScheme name="01 AU Blue">
      <a:dk1>
        <a:srgbClr val="000000"/>
      </a:dk1>
      <a:lt1>
        <a:srgbClr val="FFFFFF"/>
      </a:lt1>
      <a:dk2>
        <a:srgbClr val="0A1449"/>
      </a:dk2>
      <a:lt2>
        <a:srgbClr val="102970"/>
      </a:lt2>
      <a:accent1>
        <a:srgbClr val="0A144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U PowerPoint Template 16-9.potx" id="{BC90EB44-AA64-4FD5-A649-0A3511926C0F}" vid="{5315CCA7-DC66-4AEA-8C23-66E95E4D4DA3}"/>
    </a:ext>
  </a:extLst>
</a:theme>
</file>

<file path=ppt/theme/theme2.xml><?xml version="1.0" encoding="utf-8"?>
<a:theme xmlns:a="http://schemas.openxmlformats.org/drawingml/2006/main" name="AU_uden_Sidefod">
  <a:themeElements>
    <a:clrScheme name="">
      <a:dk1>
        <a:srgbClr val="00000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_MinimalSidefod">
      <a:majorFont>
        <a:latin typeface="AU Passata"/>
        <a:ea typeface=""/>
        <a:cs typeface="Arial"/>
      </a:majorFont>
      <a:minorFont>
        <a:latin typeface="AU Passat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_MinimalSidefo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_MinimalSidefo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_MinimalSidefo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_MinimalSidefo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_MinimalSidefo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_MinimalSidefo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_MinimalSidefo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_MinimalSidefo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_MinimalSidefo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_MinimalSidefo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_MinimalSidefo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_MinimalSidefo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_MinimalSidefod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_MinimalSidefod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_MinimalSidefod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_MinimalSidefod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404</Words>
  <Application>Microsoft Office PowerPoint</Application>
  <PresentationFormat>On-screen Show (4:3)</PresentationFormat>
  <Paragraphs>143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32</vt:i4>
      </vt:variant>
      <vt:variant>
        <vt:lpstr>Slide Titles</vt:lpstr>
      </vt:variant>
      <vt:variant>
        <vt:i4>15</vt:i4>
      </vt:variant>
    </vt:vector>
  </HeadingPairs>
  <TitlesOfParts>
    <vt:vector size="53" baseType="lpstr">
      <vt:lpstr>AU Passata</vt:lpstr>
      <vt:lpstr>Arial</vt:lpstr>
      <vt:lpstr>Wingdings 3</vt:lpstr>
      <vt:lpstr>Wingdings</vt:lpstr>
      <vt:lpstr>AU Passata Light</vt:lpstr>
      <vt:lpstr>AU Peto</vt:lpstr>
      <vt:lpstr>AU 16-9</vt:lpstr>
      <vt:lpstr>AU_uden_Sidefod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 16-9</vt:lpstr>
      <vt:lpstr>AU_uden_Sidefod</vt:lpstr>
      <vt:lpstr>AU_uden_Sidefod</vt:lpstr>
      <vt:lpstr>AU_uden_Sidefod</vt:lpstr>
      <vt:lpstr>AU_uden_Sidefod</vt:lpstr>
      <vt:lpstr>AU_uden_Sidefod</vt:lpstr>
      <vt:lpstr>AU_uden_Sidefod</vt:lpstr>
      <vt:lpstr>AU_uden_Sidefod</vt:lpstr>
      <vt:lpstr>AU_uden_Sidefod</vt:lpstr>
      <vt:lpstr>AU_uden_Sidefod</vt:lpstr>
      <vt:lpstr>AU_uden_Sidefod</vt:lpstr>
      <vt:lpstr>AU_uden_Sidefod</vt:lpstr>
      <vt:lpstr> Data system for monitoring air quality  Aarhus University Environmental Science (ENVS) Keld Mortensen   </vt:lpstr>
      <vt:lpstr>Business and customers</vt:lpstr>
      <vt:lpstr>Stations and instruments</vt:lpstr>
      <vt:lpstr>Stations and instruments</vt:lpstr>
      <vt:lpstr>Stations and instruments</vt:lpstr>
      <vt:lpstr>Monitoring system</vt:lpstr>
      <vt:lpstr>Slide 7</vt:lpstr>
      <vt:lpstr>Measured compounds</vt:lpstr>
      <vt:lpstr>Data flow</vt:lpstr>
      <vt:lpstr>Datapresentation</vt:lpstr>
      <vt:lpstr>Slide 11</vt:lpstr>
      <vt:lpstr>Measurements at Station Nord</vt:lpstr>
      <vt:lpstr>Available data</vt:lpstr>
      <vt:lpstr>Find dependencies in data</vt:lpstr>
      <vt:lpstr>Some usefull 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system for monitoring air quality   Aarhus University Environmental Science (ENVS) Keld S Mortensen   </dc:title>
  <dc:creator/>
  <cp:lastModifiedBy/>
  <cp:revision>22</cp:revision>
  <dcterms:created xsi:type="dcterms:W3CDTF">2014-07-02T12:42:59Z</dcterms:created>
  <dcterms:modified xsi:type="dcterms:W3CDTF">2017-02-21T07:30:36Z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ShowDocumentInfo">
    <vt:lpwstr>True</vt:lpwstr>
  </property>
  <property fmtid="{D5CDD505-2E9C-101B-9397-08002B2CF9AE}" pid="4" name="SD_DocumentLanguageString">
    <vt:lpwstr>Dansk</vt:lpwstr>
  </property>
  <property fmtid="{D5CDD505-2E9C-101B-9397-08002B2CF9AE}" pid="5" name="SD_CtlText_Usersettings_Userprofile">
    <vt:lpwstr>Standard Profile</vt:lpwstr>
  </property>
  <property fmtid="{D5CDD505-2E9C-101B-9397-08002B2CF9AE}" pid="6" name="SD_CtlText_Generelt_Event">
    <vt:lpwstr/>
  </property>
  <property fmtid="{D5CDD505-2E9C-101B-9397-08002B2CF9AE}" pid="7" name="SD_UserprofileName">
    <vt:lpwstr>PowerPoint</vt:lpwstr>
  </property>
  <property fmtid="{D5CDD505-2E9C-101B-9397-08002B2CF9AE}" pid="8" name="SD_RedigerEnhedsinfo">
    <vt:lpwstr>Ja</vt:lpwstr>
  </property>
  <property fmtid="{D5CDD505-2E9C-101B-9397-08002B2CF9AE}" pid="9" name="SD_USR_Name">
    <vt:lpwstr>Helge Rørdam Olesen</vt:lpwstr>
  </property>
  <property fmtid="{D5CDD505-2E9C-101B-9397-08002B2CF9AE}" pid="10" name="SD_USR_Title">
    <vt:lpwstr>Seniorrådgiver</vt:lpwstr>
  </property>
  <property fmtid="{D5CDD505-2E9C-101B-9397-08002B2CF9AE}" pid="11" name="SD_USR_DirectPhone">
    <vt:lpwstr>87158516</vt:lpwstr>
  </property>
  <property fmtid="{D5CDD505-2E9C-101B-9397-08002B2CF9AE}" pid="12" name="SD_USR_Personsøger">
    <vt:lpwstr/>
  </property>
  <property fmtid="{D5CDD505-2E9C-101B-9397-08002B2CF9AE}" pid="13" name="SD_USR_PrivatePhone">
    <vt:lpwstr/>
  </property>
  <property fmtid="{D5CDD505-2E9C-101B-9397-08002B2CF9AE}" pid="14" name="SD_USR_Mobile">
    <vt:lpwstr/>
  </property>
  <property fmtid="{D5CDD505-2E9C-101B-9397-08002B2CF9AE}" pid="15" name="SD_USR_DirectFax">
    <vt:lpwstr/>
  </property>
  <property fmtid="{D5CDD505-2E9C-101B-9397-08002B2CF9AE}" pid="16" name="SD_USR_Email">
    <vt:lpwstr>hro@dmu.dk</vt:lpwstr>
  </property>
  <property fmtid="{D5CDD505-2E9C-101B-9397-08002B2CF9AE}" pid="17" name="SD_USR_www">
    <vt:lpwstr>http://au.dk/hro@dmu.dk</vt:lpwstr>
  </property>
  <property fmtid="{D5CDD505-2E9C-101B-9397-08002B2CF9AE}" pid="18" name="SD_USR_Department">
    <vt:lpwstr>Atmospheric modeling</vt:lpwstr>
  </property>
  <property fmtid="{D5CDD505-2E9C-101B-9397-08002B2CF9AE}" pid="19" name="SD_Logofarve">
    <vt:lpwstr>Blåt</vt:lpwstr>
  </property>
  <property fmtid="{D5CDD505-2E9C-101B-9397-08002B2CF9AE}" pid="20" name="SD_OFF_MainName">
    <vt:lpwstr/>
  </property>
  <property fmtid="{D5CDD505-2E9C-101B-9397-08002B2CF9AE}" pid="21" name="SD_OFF_Name">
    <vt:lpwstr>Institut for Miljøvidenskab</vt:lpwstr>
  </property>
  <property fmtid="{D5CDD505-2E9C-101B-9397-08002B2CF9AE}" pid="22" name="SD_OFF_OfficeID">
    <vt:lpwstr/>
  </property>
  <property fmtid="{D5CDD505-2E9C-101B-9397-08002B2CF9AE}" pid="23" name="SD_OFF_Phone">
    <vt:lpwstr/>
  </property>
  <property fmtid="{D5CDD505-2E9C-101B-9397-08002B2CF9AE}" pid="24" name="SD_OFF_Fax">
    <vt:lpwstr/>
  </property>
  <property fmtid="{D5CDD505-2E9C-101B-9397-08002B2CF9AE}" pid="25" name="SD_OFF_Email">
    <vt:lpwstr/>
  </property>
  <property fmtid="{D5CDD505-2E9C-101B-9397-08002B2CF9AE}" pid="26" name="SD_OFF_OfficeWww">
    <vt:lpwstr/>
  </property>
  <property fmtid="{D5CDD505-2E9C-101B-9397-08002B2CF9AE}" pid="27" name="SD_USR_EAN">
    <vt:lpwstr/>
  </property>
  <property fmtid="{D5CDD505-2E9C-101B-9397-08002B2CF9AE}" pid="28" name="SD_OFF_Sted">
    <vt:lpwstr/>
  </property>
  <property fmtid="{D5CDD505-2E9C-101B-9397-08002B2CF9AE}" pid="29" name="SD_OFF_CVR">
    <vt:lpwstr/>
  </property>
  <property fmtid="{D5CDD505-2E9C-101B-9397-08002B2CF9AE}" pid="30" name="SD_USR_Pnr">
    <vt:lpwstr/>
  </property>
  <property fmtid="{D5CDD505-2E9C-101B-9397-08002B2CF9AE}" pid="31" name="DocumentInfoFinished">
    <vt:lpwstr>True</vt:lpwstr>
  </property>
  <property fmtid="{D5CDD505-2E9C-101B-9397-08002B2CF9AE}" pid="32" name="SD_DocumentLanguage">
    <vt:lpwstr>da-DK</vt:lpwstr>
  </property>
  <property fmtid="{D5CDD505-2E9C-101B-9397-08002B2CF9AE}" pid="33" name="sdDocumentDate">
    <vt:lpwstr>41886</vt:lpwstr>
  </property>
  <property fmtid="{D5CDD505-2E9C-101B-9397-08002B2CF9AE}" pid="34" name="sdDocumentDateFormat">
    <vt:lpwstr>da-DK:d. MMMM yyyy</vt:lpwstr>
  </property>
</Properties>
</file>