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5" r:id="rId5"/>
    <p:sldId id="257" r:id="rId6"/>
    <p:sldId id="258" r:id="rId7"/>
    <p:sldId id="260" r:id="rId8"/>
    <p:sldId id="259"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63190-DAB4-4A4D-AF96-8843845EBCF9}" v="2" dt="2022-12-01T23:21:27.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356933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181331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374202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293465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AEC82-040F-4006-98E9-62321E3DB61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407932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AEC82-040F-4006-98E9-62321E3DB61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155090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AEC82-040F-4006-98E9-62321E3DB617}"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404738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AEC82-040F-4006-98E9-62321E3DB617}"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178900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AEC82-040F-4006-98E9-62321E3DB617}"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67617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AEC82-040F-4006-98E9-62321E3DB61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60983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AEC82-040F-4006-98E9-62321E3DB61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30FF7-370F-47C6-8ED5-B89A5D6C75E5}" type="slidenum">
              <a:rPr lang="en-US" smtClean="0"/>
              <a:t>‹#›</a:t>
            </a:fld>
            <a:endParaRPr lang="en-US"/>
          </a:p>
        </p:txBody>
      </p:sp>
    </p:spTree>
    <p:extLst>
      <p:ext uri="{BB962C8B-B14F-4D97-AF65-F5344CB8AC3E}">
        <p14:creationId xmlns:p14="http://schemas.microsoft.com/office/powerpoint/2010/main" val="302068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AEC82-040F-4006-98E9-62321E3DB617}" type="datetimeFigureOut">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30FF7-370F-47C6-8ED5-B89A5D6C75E5}" type="slidenum">
              <a:rPr lang="en-US" smtClean="0"/>
              <a:t>‹#›</a:t>
            </a:fld>
            <a:endParaRPr lang="en-US"/>
          </a:p>
        </p:txBody>
      </p:sp>
    </p:spTree>
    <p:extLst>
      <p:ext uri="{BB962C8B-B14F-4D97-AF65-F5344CB8AC3E}">
        <p14:creationId xmlns:p14="http://schemas.microsoft.com/office/powerpoint/2010/main" val="24388604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48CC-53A8-C582-3516-92CFD0489EC2}"/>
              </a:ext>
            </a:extLst>
          </p:cNvPr>
          <p:cNvSpPr>
            <a:spLocks noGrp="1"/>
          </p:cNvSpPr>
          <p:nvPr>
            <p:ph type="ctrTitle"/>
          </p:nvPr>
        </p:nvSpPr>
        <p:spPr>
          <a:xfrm>
            <a:off x="1524000" y="1122363"/>
            <a:ext cx="9144000" cy="1200959"/>
          </a:xfrm>
        </p:spPr>
        <p:txBody>
          <a:bodyPr>
            <a:normAutofit fontScale="90000"/>
          </a:bodyPr>
          <a:lstStyle/>
          <a:p>
            <a:br>
              <a:rPr lang="en-US" dirty="0"/>
            </a:br>
            <a:endParaRPr lang="en-US" dirty="0"/>
          </a:p>
        </p:txBody>
      </p:sp>
      <p:sp>
        <p:nvSpPr>
          <p:cNvPr id="3" name="Subtitle 2">
            <a:extLst>
              <a:ext uri="{FF2B5EF4-FFF2-40B4-BE49-F238E27FC236}">
                <a16:creationId xmlns:a16="http://schemas.microsoft.com/office/drawing/2014/main" id="{3A7B5472-0807-892B-07D7-8C10D95F2135}"/>
              </a:ext>
            </a:extLst>
          </p:cNvPr>
          <p:cNvSpPr>
            <a:spLocks noGrp="1"/>
          </p:cNvSpPr>
          <p:nvPr>
            <p:ph type="subTitle" idx="1"/>
          </p:nvPr>
        </p:nvSpPr>
        <p:spPr>
          <a:xfrm>
            <a:off x="1374710" y="294482"/>
            <a:ext cx="9144000" cy="827881"/>
          </a:xfrm>
        </p:spPr>
        <p:txBody>
          <a:bodyPr>
            <a:normAutofit/>
          </a:bodyPr>
          <a:lstStyle/>
          <a:p>
            <a:r>
              <a:rPr lang="en-US" sz="4800" dirty="0"/>
              <a:t>Business Problem</a:t>
            </a:r>
          </a:p>
        </p:txBody>
      </p:sp>
      <p:sp>
        <p:nvSpPr>
          <p:cNvPr id="4" name="TextBox 3">
            <a:extLst>
              <a:ext uri="{FF2B5EF4-FFF2-40B4-BE49-F238E27FC236}">
                <a16:creationId xmlns:a16="http://schemas.microsoft.com/office/drawing/2014/main" id="{69A4A118-3D1A-8ED2-1E6A-C73FFF700D69}"/>
              </a:ext>
            </a:extLst>
          </p:cNvPr>
          <p:cNvSpPr txBox="1"/>
          <p:nvPr/>
        </p:nvSpPr>
        <p:spPr>
          <a:xfrm>
            <a:off x="1524000" y="1772816"/>
            <a:ext cx="9144000" cy="2677656"/>
          </a:xfrm>
          <a:prstGeom prst="rect">
            <a:avLst/>
          </a:prstGeom>
          <a:noFill/>
        </p:spPr>
        <p:txBody>
          <a:bodyPr wrap="square" rtlCol="0">
            <a:spAutoFit/>
          </a:bodyPr>
          <a:lstStyle/>
          <a:p>
            <a:r>
              <a:rPr lang="en-US" sz="2800" dirty="0"/>
              <a:t>10 Million Americans are addicted to Sports Gambling. Statistically speaking based on Fanduel Sportsbook, 85% of users have a negative profit total. The problem at hand is that many users that put their accounts in financial debt, do not quit gambling. Most users choose to risk more money to bring their net total back to a positive rating!</a:t>
            </a:r>
          </a:p>
        </p:txBody>
      </p:sp>
    </p:spTree>
    <p:extLst>
      <p:ext uri="{BB962C8B-B14F-4D97-AF65-F5344CB8AC3E}">
        <p14:creationId xmlns:p14="http://schemas.microsoft.com/office/powerpoint/2010/main" val="183139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6D1-20F1-E1DB-2E18-9209E2ED9D3B}"/>
              </a:ext>
            </a:extLst>
          </p:cNvPr>
          <p:cNvSpPr>
            <a:spLocks noGrp="1"/>
          </p:cNvSpPr>
          <p:nvPr>
            <p:ph type="title"/>
          </p:nvPr>
        </p:nvSpPr>
        <p:spPr/>
        <p:txBody>
          <a:bodyPr/>
          <a:lstStyle/>
          <a:p>
            <a:pPr algn="ctr"/>
            <a:r>
              <a:rPr lang="en-US" dirty="0"/>
              <a:t>Result</a:t>
            </a:r>
          </a:p>
        </p:txBody>
      </p:sp>
      <p:sp>
        <p:nvSpPr>
          <p:cNvPr id="3" name="Content Placeholder 2">
            <a:extLst>
              <a:ext uri="{FF2B5EF4-FFF2-40B4-BE49-F238E27FC236}">
                <a16:creationId xmlns:a16="http://schemas.microsoft.com/office/drawing/2014/main" id="{E75AF1BC-38B1-0373-5DAB-9EB8EBB1E95C}"/>
              </a:ext>
            </a:extLst>
          </p:cNvPr>
          <p:cNvSpPr>
            <a:spLocks noGrp="1"/>
          </p:cNvSpPr>
          <p:nvPr>
            <p:ph idx="1"/>
          </p:nvPr>
        </p:nvSpPr>
        <p:spPr/>
        <p:txBody>
          <a:bodyPr/>
          <a:lstStyle/>
          <a:p>
            <a:pPr marL="0" indent="0">
              <a:buNone/>
            </a:pPr>
            <a:r>
              <a:rPr lang="en-US" dirty="0"/>
              <a:t>Giving background knowledge on users provides sports betters a more accurate outlook on their betting decisions, although sports betting can involve a magnitude of different scenarios, having some background on previous results will provide sports bettors a higher chance in winning their bets!</a:t>
            </a:r>
          </a:p>
        </p:txBody>
      </p:sp>
    </p:spTree>
    <p:extLst>
      <p:ext uri="{BB962C8B-B14F-4D97-AF65-F5344CB8AC3E}">
        <p14:creationId xmlns:p14="http://schemas.microsoft.com/office/powerpoint/2010/main" val="374206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598-5DAE-7444-B7E3-D2719D965849}"/>
              </a:ext>
            </a:extLst>
          </p:cNvPr>
          <p:cNvSpPr>
            <a:spLocks noGrp="1"/>
          </p:cNvSpPr>
          <p:nvPr>
            <p:ph type="title"/>
          </p:nvPr>
        </p:nvSpPr>
        <p:spPr/>
        <p:txBody>
          <a:bodyPr/>
          <a:lstStyle/>
          <a:p>
            <a:pPr algn="ctr"/>
            <a:r>
              <a:rPr lang="en-US" dirty="0"/>
              <a:t>Benefits of Analytics</a:t>
            </a:r>
          </a:p>
        </p:txBody>
      </p:sp>
      <p:sp>
        <p:nvSpPr>
          <p:cNvPr id="3" name="Content Placeholder 2">
            <a:extLst>
              <a:ext uri="{FF2B5EF4-FFF2-40B4-BE49-F238E27FC236}">
                <a16:creationId xmlns:a16="http://schemas.microsoft.com/office/drawing/2014/main" id="{E5383808-8925-7748-A596-1B2437702BC6}"/>
              </a:ext>
            </a:extLst>
          </p:cNvPr>
          <p:cNvSpPr>
            <a:spLocks noGrp="1"/>
          </p:cNvSpPr>
          <p:nvPr>
            <p:ph idx="1"/>
          </p:nvPr>
        </p:nvSpPr>
        <p:spPr/>
        <p:txBody>
          <a:bodyPr/>
          <a:lstStyle/>
          <a:p>
            <a:r>
              <a:rPr lang="en-US" dirty="0"/>
              <a:t>From my own experiences, dealing with people that are addicted to anything is not an easy task. Telling an addict to stop will more than likely result in a heated argument and will cause dispatchment between yourself and the person you are trying to help. Giving an individual advice on what they should do, has always in my experience resulted in through one ear and out the other. This data set will provide sports bettors historical knowledge on sports betting in the World Cup which will provide them to make more responsible bets.</a:t>
            </a:r>
          </a:p>
        </p:txBody>
      </p:sp>
    </p:spTree>
    <p:extLst>
      <p:ext uri="{BB962C8B-B14F-4D97-AF65-F5344CB8AC3E}">
        <p14:creationId xmlns:p14="http://schemas.microsoft.com/office/powerpoint/2010/main" val="258667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267B-DA77-A9AF-3C8A-042346C3BCAE}"/>
              </a:ext>
            </a:extLst>
          </p:cNvPr>
          <p:cNvSpPr>
            <a:spLocks noGrp="1"/>
          </p:cNvSpPr>
          <p:nvPr>
            <p:ph type="title"/>
          </p:nvPr>
        </p:nvSpPr>
        <p:spPr/>
        <p:txBody>
          <a:bodyPr/>
          <a:lstStyle/>
          <a:p>
            <a:pPr algn="ctr"/>
            <a:r>
              <a:rPr lang="en-US" dirty="0"/>
              <a:t>Problems</a:t>
            </a:r>
          </a:p>
        </p:txBody>
      </p:sp>
      <p:sp>
        <p:nvSpPr>
          <p:cNvPr id="3" name="Content Placeholder 2">
            <a:extLst>
              <a:ext uri="{FF2B5EF4-FFF2-40B4-BE49-F238E27FC236}">
                <a16:creationId xmlns:a16="http://schemas.microsoft.com/office/drawing/2014/main" id="{3038103D-C88B-F0E7-6919-02D2E20F4FC8}"/>
              </a:ext>
            </a:extLst>
          </p:cNvPr>
          <p:cNvSpPr>
            <a:spLocks noGrp="1"/>
          </p:cNvSpPr>
          <p:nvPr>
            <p:ph idx="1"/>
          </p:nvPr>
        </p:nvSpPr>
        <p:spPr/>
        <p:txBody>
          <a:bodyPr/>
          <a:lstStyle/>
          <a:p>
            <a:r>
              <a:rPr lang="en-US" dirty="0"/>
              <a:t>I thought of questions that would help me solve my problem, and what parts of my dataset was tangible for me to use. I used Plotly to find my data and I used two different excel sheets, one excel sheet had simple data which included the host country, year, placement from 1</a:t>
            </a:r>
            <a:r>
              <a:rPr lang="en-US" baseline="30000" dirty="0"/>
              <a:t>st</a:t>
            </a:r>
            <a:r>
              <a:rPr lang="en-US" dirty="0"/>
              <a:t> to 4</a:t>
            </a:r>
            <a:r>
              <a:rPr lang="en-US" baseline="30000" dirty="0"/>
              <a:t>th</a:t>
            </a:r>
            <a:r>
              <a:rPr lang="en-US" dirty="0"/>
              <a:t> and number of goals scored, I used left outer join to combine. The other excel sheet had a large array of data</a:t>
            </a:r>
          </a:p>
        </p:txBody>
      </p:sp>
    </p:spTree>
    <p:extLst>
      <p:ext uri="{BB962C8B-B14F-4D97-AF65-F5344CB8AC3E}">
        <p14:creationId xmlns:p14="http://schemas.microsoft.com/office/powerpoint/2010/main" val="146838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0D22-D3BA-FE25-B6FC-A9F0085BD0F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D05A18B-822B-F905-80DB-5711EB74D064}"/>
              </a:ext>
            </a:extLst>
          </p:cNvPr>
          <p:cNvPicPr>
            <a:picLocks noGrp="1" noChangeAspect="1"/>
          </p:cNvPicPr>
          <p:nvPr>
            <p:ph idx="1"/>
          </p:nvPr>
        </p:nvPicPr>
        <p:blipFill>
          <a:blip r:embed="rId2"/>
          <a:stretch>
            <a:fillRect/>
          </a:stretch>
        </p:blipFill>
        <p:spPr>
          <a:xfrm>
            <a:off x="2593799" y="1825625"/>
            <a:ext cx="7004401" cy="4351338"/>
          </a:xfrm>
        </p:spPr>
      </p:pic>
    </p:spTree>
    <p:extLst>
      <p:ext uri="{BB962C8B-B14F-4D97-AF65-F5344CB8AC3E}">
        <p14:creationId xmlns:p14="http://schemas.microsoft.com/office/powerpoint/2010/main" val="162790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9B74-2EE7-F5A6-F534-B5D1CDDB579D}"/>
              </a:ext>
            </a:extLst>
          </p:cNvPr>
          <p:cNvSpPr>
            <a:spLocks noGrp="1"/>
          </p:cNvSpPr>
          <p:nvPr>
            <p:ph type="title"/>
          </p:nvPr>
        </p:nvSpPr>
        <p:spPr>
          <a:xfrm>
            <a:off x="838200" y="0"/>
            <a:ext cx="10515600" cy="1325563"/>
          </a:xfrm>
        </p:spPr>
        <p:txBody>
          <a:bodyPr/>
          <a:lstStyle/>
          <a:p>
            <a:pPr algn="ctr"/>
            <a:r>
              <a:rPr lang="en-US" u="sng" dirty="0"/>
              <a:t>Every World Cup Winner</a:t>
            </a:r>
          </a:p>
        </p:txBody>
      </p:sp>
      <p:pic>
        <p:nvPicPr>
          <p:cNvPr id="1026" name="Picture 2">
            <a:extLst>
              <a:ext uri="{FF2B5EF4-FFF2-40B4-BE49-F238E27FC236}">
                <a16:creationId xmlns:a16="http://schemas.microsoft.com/office/drawing/2014/main" id="{DF682F4A-B04A-994C-14C1-D09B8F9EE8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54" y="959466"/>
            <a:ext cx="6248401" cy="58985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EB3BE0-FAF4-0C17-9F5F-E708C3804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819" y="959466"/>
            <a:ext cx="5861181" cy="418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7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FCFA-A521-48BA-7EE0-2085A2A054D4}"/>
              </a:ext>
            </a:extLst>
          </p:cNvPr>
          <p:cNvSpPr>
            <a:spLocks noGrp="1"/>
          </p:cNvSpPr>
          <p:nvPr>
            <p:ph type="title"/>
          </p:nvPr>
        </p:nvSpPr>
        <p:spPr>
          <a:xfrm>
            <a:off x="707571" y="0"/>
            <a:ext cx="10515600" cy="923731"/>
          </a:xfrm>
        </p:spPr>
        <p:txBody>
          <a:bodyPr/>
          <a:lstStyle/>
          <a:p>
            <a:pPr algn="ctr"/>
            <a:r>
              <a:rPr lang="en-US" u="sng" dirty="0"/>
              <a:t>Times Placed in the World Cup</a:t>
            </a:r>
          </a:p>
        </p:txBody>
      </p:sp>
      <p:pic>
        <p:nvPicPr>
          <p:cNvPr id="2050" name="Picture 2">
            <a:extLst>
              <a:ext uri="{FF2B5EF4-FFF2-40B4-BE49-F238E27FC236}">
                <a16:creationId xmlns:a16="http://schemas.microsoft.com/office/drawing/2014/main" id="{AD1FE055-70ED-38FD-8482-FE0D446717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27788"/>
            <a:ext cx="6276392" cy="60369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46C9A0-C7B0-747D-5787-DF7C80D2A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392" y="727788"/>
            <a:ext cx="5915608" cy="6036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F93E-1C15-3199-32A4-06ADF2843125}"/>
              </a:ext>
            </a:extLst>
          </p:cNvPr>
          <p:cNvSpPr>
            <a:spLocks noGrp="1"/>
          </p:cNvSpPr>
          <p:nvPr>
            <p:ph type="title"/>
          </p:nvPr>
        </p:nvSpPr>
        <p:spPr/>
        <p:txBody>
          <a:bodyPr/>
          <a:lstStyle/>
          <a:p>
            <a:r>
              <a:rPr lang="en-US" u="sng" dirty="0"/>
              <a:t>Most Goals scored per country</a:t>
            </a:r>
          </a:p>
        </p:txBody>
      </p:sp>
      <p:pic>
        <p:nvPicPr>
          <p:cNvPr id="1026" name="Picture 2">
            <a:extLst>
              <a:ext uri="{FF2B5EF4-FFF2-40B4-BE49-F238E27FC236}">
                <a16:creationId xmlns:a16="http://schemas.microsoft.com/office/drawing/2014/main" id="{73D25A36-47EB-6C70-B837-E5A3DF880B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3287" y="1690688"/>
            <a:ext cx="438867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BF4538-A227-D49D-09D6-121AC0ACD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287" y="1690688"/>
            <a:ext cx="59436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96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157F-36A2-1FBA-DE11-C0A5B3ECB5F5}"/>
              </a:ext>
            </a:extLst>
          </p:cNvPr>
          <p:cNvSpPr>
            <a:spLocks noGrp="1"/>
          </p:cNvSpPr>
          <p:nvPr>
            <p:ph type="title"/>
          </p:nvPr>
        </p:nvSpPr>
        <p:spPr>
          <a:xfrm>
            <a:off x="838200" y="19892"/>
            <a:ext cx="10515600" cy="745218"/>
          </a:xfrm>
        </p:spPr>
        <p:txBody>
          <a:bodyPr/>
          <a:lstStyle/>
          <a:p>
            <a:r>
              <a:rPr lang="en-US" u="sng" dirty="0"/>
              <a:t>Most Goals Scored per Country since 2002</a:t>
            </a:r>
          </a:p>
        </p:txBody>
      </p:sp>
      <p:pic>
        <p:nvPicPr>
          <p:cNvPr id="2050" name="Picture 2">
            <a:extLst>
              <a:ext uri="{FF2B5EF4-FFF2-40B4-BE49-F238E27FC236}">
                <a16:creationId xmlns:a16="http://schemas.microsoft.com/office/drawing/2014/main" id="{E8FB1CCD-5FAE-68E2-6F3F-7995F006DE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2907" y="986726"/>
            <a:ext cx="427888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0FF491A-D27D-F9A0-5151-52562EB1D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928" y="986726"/>
            <a:ext cx="59436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68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BA8A-7408-FC7F-5C0A-397B6A208576}"/>
              </a:ext>
            </a:extLst>
          </p:cNvPr>
          <p:cNvSpPr>
            <a:spLocks noGrp="1"/>
          </p:cNvSpPr>
          <p:nvPr>
            <p:ph type="title"/>
          </p:nvPr>
        </p:nvSpPr>
        <p:spPr>
          <a:xfrm>
            <a:off x="838200" y="365125"/>
            <a:ext cx="10515600" cy="819863"/>
          </a:xfrm>
        </p:spPr>
        <p:txBody>
          <a:bodyPr/>
          <a:lstStyle/>
          <a:p>
            <a:pPr algn="ctr"/>
            <a:r>
              <a:rPr lang="en-US" u="sng" dirty="0"/>
              <a:t>Percentage of Goals per appearance</a:t>
            </a:r>
          </a:p>
        </p:txBody>
      </p:sp>
      <p:pic>
        <p:nvPicPr>
          <p:cNvPr id="5122" name="Picture 2">
            <a:extLst>
              <a:ext uri="{FF2B5EF4-FFF2-40B4-BE49-F238E27FC236}">
                <a16:creationId xmlns:a16="http://schemas.microsoft.com/office/drawing/2014/main" id="{0FC68188-8DB6-758E-29C9-4FE0C7F113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981" y="1395124"/>
            <a:ext cx="6096000" cy="516731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6196D87-761D-D44F-90A7-69A1F10B9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854" y="1611601"/>
            <a:ext cx="4646918" cy="3939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0902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94</TotalTime>
  <Words>328</Words>
  <Application>Microsoft Office PowerPoint</Application>
  <PresentationFormat>Widescreen</PresentationFormat>
  <Paragraphs>14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vt:lpstr>
      <vt:lpstr>Benefits of Analytics</vt:lpstr>
      <vt:lpstr>Problems</vt:lpstr>
      <vt:lpstr>PowerPoint Presentation</vt:lpstr>
      <vt:lpstr>Every World Cup Winner</vt:lpstr>
      <vt:lpstr>Times Placed in the World Cup</vt:lpstr>
      <vt:lpstr>Most Goals scored per country</vt:lpstr>
      <vt:lpstr>Most Goals Scored per Country since 2002</vt:lpstr>
      <vt:lpstr>Percentage of Goals per appearance</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Casper Ong ante</dc:creator>
  <cp:lastModifiedBy>kyle</cp:lastModifiedBy>
  <cp:revision>3</cp:revision>
  <dcterms:created xsi:type="dcterms:W3CDTF">2022-12-01T22:07:17Z</dcterms:created>
  <dcterms:modified xsi:type="dcterms:W3CDTF">2022-12-01T23:43:43Z</dcterms:modified>
</cp:coreProperties>
</file>