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2"/>
  </p:notesMasterIdLst>
  <p:sldIdLst>
    <p:sldId id="256" r:id="rId2"/>
    <p:sldId id="266" r:id="rId3"/>
    <p:sldId id="257" r:id="rId4"/>
    <p:sldId id="258" r:id="rId5"/>
    <p:sldId id="267" r:id="rId6"/>
    <p:sldId id="270" r:id="rId7"/>
    <p:sldId id="271" r:id="rId8"/>
    <p:sldId id="273" r:id="rId9"/>
    <p:sldId id="274" r:id="rId10"/>
    <p:sldId id="272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77" r:id="rId20"/>
    <p:sldId id="288" r:id="rId21"/>
    <p:sldId id="289" r:id="rId22"/>
    <p:sldId id="290" r:id="rId23"/>
    <p:sldId id="284" r:id="rId24"/>
    <p:sldId id="286" r:id="rId25"/>
    <p:sldId id="285" r:id="rId26"/>
    <p:sldId id="287" r:id="rId27"/>
    <p:sldId id="264" r:id="rId28"/>
    <p:sldId id="291" r:id="rId29"/>
    <p:sldId id="292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0"/>
    <p:restoredTop sz="82128"/>
  </p:normalViewPr>
  <p:slideViewPr>
    <p:cSldViewPr snapToGrid="0" snapToObjects="1">
      <p:cViewPr>
        <p:scale>
          <a:sx n="57" d="100"/>
          <a:sy n="57" d="100"/>
        </p:scale>
        <p:origin x="4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3061-5525-8247-BC5F-E3475A077F6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57195-AF2B-844C-A352-A08CA748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0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Proposal</a:t>
            </a:r>
            <a:br>
              <a:rPr lang="en-US" sz="6000" dirty="0"/>
            </a:br>
            <a:r>
              <a:rPr lang="en-US" sz="6000" dirty="0"/>
              <a:t>Project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2E4F-FF93-EA4F-AC43-DF0ACA71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DS102 and DS104</a:t>
            </a:r>
          </a:p>
        </p:txBody>
      </p:sp>
    </p:spTree>
    <p:extLst>
      <p:ext uri="{BB962C8B-B14F-4D97-AF65-F5344CB8AC3E}">
        <p14:creationId xmlns:p14="http://schemas.microsoft.com/office/powerpoint/2010/main" val="17919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07205"/>
              </p:ext>
            </p:extLst>
          </p:nvPr>
        </p:nvGraphicFramePr>
        <p:xfrm>
          <a:off x="1236441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F3D8262-5657-024D-9557-E58B3B3A6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7114"/>
              </p:ext>
            </p:extLst>
          </p:nvPr>
        </p:nvGraphicFramePr>
        <p:xfrm>
          <a:off x="643887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 Mo Kio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Batok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EE01FF-9BB6-AA48-8FFF-30FCE7536084}"/>
              </a:ext>
            </a:extLst>
          </p:cNvPr>
          <p:cNvSpPr txBox="1"/>
          <p:nvPr/>
        </p:nvSpPr>
        <p:spPr>
          <a:xfrm>
            <a:off x="1236441" y="5070511"/>
            <a:ext cx="430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expensive location– Bukit Merah</a:t>
            </a:r>
          </a:p>
          <a:p>
            <a:r>
              <a:rPr lang="en-US" dirty="0"/>
              <a:t>Least expensive location - Yishun</a:t>
            </a:r>
          </a:p>
        </p:txBody>
      </p:sp>
    </p:spTree>
    <p:extLst>
      <p:ext uri="{BB962C8B-B14F-4D97-AF65-F5344CB8AC3E}">
        <p14:creationId xmlns:p14="http://schemas.microsoft.com/office/powerpoint/2010/main" val="1857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iii) Is there any meaningful trend on the median rental?</a:t>
            </a:r>
          </a:p>
        </p:txBody>
      </p:sp>
    </p:spTree>
    <p:extLst>
      <p:ext uri="{BB962C8B-B14F-4D97-AF65-F5344CB8AC3E}">
        <p14:creationId xmlns:p14="http://schemas.microsoft.com/office/powerpoint/2010/main" val="378845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89C2B-4B9A-3C45-AFB5-ADF09FA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B0930AB-F8A0-C147-BFA1-1C035CE8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0"/>
            <a:ext cx="9391625" cy="3880496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6E5F99F5-AD43-A642-B271-398BEAF8B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" r="601"/>
          <a:stretch/>
        </p:blipFill>
        <p:spPr>
          <a:xfrm>
            <a:off x="1280160" y="3399781"/>
            <a:ext cx="939646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0902"/>
              </p:ext>
            </p:extLst>
          </p:nvPr>
        </p:nvGraphicFramePr>
        <p:xfrm>
          <a:off x="647236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Panjang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Chua Chu 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CF5379-7DA4-0046-96B7-F05B7F69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336"/>
              </p:ext>
            </p:extLst>
          </p:nvPr>
        </p:nvGraphicFramePr>
        <p:xfrm>
          <a:off x="900447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9" name="Fram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627719-E763-2946-B58F-FEAF19EA2A94}"/>
              </a:ext>
            </a:extLst>
          </p:cNvPr>
          <p:cNvSpPr/>
          <p:nvPr/>
        </p:nvSpPr>
        <p:spPr>
          <a:xfrm>
            <a:off x="922749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83F8803-F3AC-7143-B1D3-465F93FD9307}"/>
              </a:ext>
            </a:extLst>
          </p:cNvPr>
          <p:cNvSpPr/>
          <p:nvPr/>
        </p:nvSpPr>
        <p:spPr>
          <a:xfrm>
            <a:off x="3212263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974904-E68E-6D4E-8DC4-D024B31AF012}"/>
              </a:ext>
            </a:extLst>
          </p:cNvPr>
          <p:cNvSpPr/>
          <p:nvPr/>
        </p:nvSpPr>
        <p:spPr>
          <a:xfrm>
            <a:off x="8773027" y="2644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8F5133F-C180-7F4A-8D3C-3393F75AF7AD}"/>
              </a:ext>
            </a:extLst>
          </p:cNvPr>
          <p:cNvSpPr/>
          <p:nvPr/>
        </p:nvSpPr>
        <p:spPr>
          <a:xfrm>
            <a:off x="8773027" y="2995218"/>
            <a:ext cx="175372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AC127538-FEDD-234A-8F07-4110F97D1874}"/>
              </a:ext>
            </a:extLst>
          </p:cNvPr>
          <p:cNvSpPr/>
          <p:nvPr/>
        </p:nvSpPr>
        <p:spPr>
          <a:xfrm>
            <a:off x="8773027" y="4164237"/>
            <a:ext cx="191778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FC00721-CFC2-3B4F-9AE0-C86D019ADE3B}"/>
              </a:ext>
            </a:extLst>
          </p:cNvPr>
          <p:cNvSpPr/>
          <p:nvPr/>
        </p:nvSpPr>
        <p:spPr>
          <a:xfrm>
            <a:off x="6472362" y="2680011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373BE90-A2E2-1449-91AE-41AD6C8D0CFB}"/>
              </a:ext>
            </a:extLst>
          </p:cNvPr>
          <p:cNvSpPr/>
          <p:nvPr/>
        </p:nvSpPr>
        <p:spPr>
          <a:xfrm>
            <a:off x="6450060" y="3401360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478039B-34E5-2347-B62F-0BF087DC499C}"/>
              </a:ext>
            </a:extLst>
          </p:cNvPr>
          <p:cNvSpPr/>
          <p:nvPr/>
        </p:nvSpPr>
        <p:spPr>
          <a:xfrm>
            <a:off x="6472361" y="3737992"/>
            <a:ext cx="1623423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9BB5-7091-7940-B61B-A30B518D84CA}"/>
              </a:ext>
            </a:extLst>
          </p:cNvPr>
          <p:cNvSpPr txBox="1"/>
          <p:nvPr/>
        </p:nvSpPr>
        <p:spPr>
          <a:xfrm>
            <a:off x="922749" y="5070511"/>
            <a:ext cx="2335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Yishun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Sengkang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Jurong West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56969-3F64-2342-82F0-48214B97CB4C}"/>
              </a:ext>
            </a:extLst>
          </p:cNvPr>
          <p:cNvSpPr txBox="1"/>
          <p:nvPr/>
        </p:nvSpPr>
        <p:spPr>
          <a:xfrm>
            <a:off x="4869110" y="5070511"/>
            <a:ext cx="173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Toa Payoh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Clementi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C7692-0603-E742-A56A-5AC843B5A724}"/>
              </a:ext>
            </a:extLst>
          </p:cNvPr>
          <p:cNvSpPr txBox="1"/>
          <p:nvPr/>
        </p:nvSpPr>
        <p:spPr>
          <a:xfrm>
            <a:off x="8095784" y="5070429"/>
            <a:ext cx="2209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looking good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Bukit </a:t>
            </a:r>
            <a:r>
              <a:rPr lang="en-US" dirty="0" err="1"/>
              <a:t>Timah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Bukit Panjang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Chua Chu Kang</a:t>
            </a:r>
          </a:p>
        </p:txBody>
      </p:sp>
    </p:spTree>
    <p:extLst>
      <p:ext uri="{BB962C8B-B14F-4D97-AF65-F5344CB8AC3E}">
        <p14:creationId xmlns:p14="http://schemas.microsoft.com/office/powerpoint/2010/main" val="32759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iv) Is there any seasonal effect in prices and rental?</a:t>
            </a:r>
          </a:p>
        </p:txBody>
      </p:sp>
    </p:spTree>
    <p:extLst>
      <p:ext uri="{BB962C8B-B14F-4D97-AF65-F5344CB8AC3E}">
        <p14:creationId xmlns:p14="http://schemas.microsoft.com/office/powerpoint/2010/main" val="304554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431D17B-3756-8E41-9A2E-C6307492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-3810"/>
            <a:ext cx="11620500" cy="35941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2F66AAF-EE5D-924F-A0DE-685A63F9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30" y="3292112"/>
            <a:ext cx="11648520" cy="3556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AE36D84-658C-E346-9503-046E75C9FAAB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28697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v) Is there any meaningful trend between resale price and storey range?</a:t>
            </a:r>
          </a:p>
        </p:txBody>
      </p:sp>
    </p:spTree>
    <p:extLst>
      <p:ext uri="{BB962C8B-B14F-4D97-AF65-F5344CB8AC3E}">
        <p14:creationId xmlns:p14="http://schemas.microsoft.com/office/powerpoint/2010/main" val="146886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F5BDBD-3AF5-EC4D-80DA-B833EE5A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5" y="1378"/>
            <a:ext cx="10691063" cy="352516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122635-F9F1-E04C-8EA5-19DF3AA8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3298165"/>
            <a:ext cx="10667947" cy="3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5BC5BD-F72D-FF4F-9659-BAB7EACE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-9020"/>
            <a:ext cx="10567821" cy="36068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5A6AAC1-6A7C-7443-BA7E-342ED336A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r="1741"/>
          <a:stretch/>
        </p:blipFill>
        <p:spPr>
          <a:xfrm>
            <a:off x="589280" y="3321765"/>
            <a:ext cx="10567821" cy="35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FA810F-4363-334A-8185-C945D063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Indeed there is a trend between high floor and resale price</a:t>
            </a:r>
          </a:p>
          <a:p>
            <a:pPr marL="342900" lvl="0" indent="-342900">
              <a:buAutoNum type="arabicParenR"/>
            </a:pPr>
            <a:r>
              <a:rPr lang="en-SG" dirty="0"/>
              <a:t>It is less prominent in 1-room, 2-room and 3-room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It gets obvious once we go to 4-room and 5-room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The lease-adjusted value is less exaggerated as compared to a direct comparison against the resale price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Project Objective</a:t>
            </a:r>
          </a:p>
          <a:p>
            <a:pPr marL="457200" indent="-457200">
              <a:buAutoNum type="arabicParenR"/>
            </a:pPr>
            <a:r>
              <a:rPr lang="en-SG" sz="2400" dirty="0"/>
              <a:t>Key terms</a:t>
            </a:r>
          </a:p>
          <a:p>
            <a:pPr marL="457200" indent="-457200">
              <a:buAutoNum type="arabicParenR"/>
            </a:pPr>
            <a:r>
              <a:rPr lang="en-SG" sz="2400" dirty="0"/>
              <a:t>Questions</a:t>
            </a:r>
          </a:p>
          <a:p>
            <a:pPr marL="457200" indent="-457200">
              <a:buAutoNum type="arabicParenR"/>
            </a:pPr>
            <a:r>
              <a:rPr lang="en-SG" sz="2400" dirty="0"/>
              <a:t>Conclusion</a:t>
            </a:r>
          </a:p>
          <a:p>
            <a:pPr marL="457200" indent="-457200">
              <a:buAutoNum type="arabicParenR"/>
            </a:pPr>
            <a:r>
              <a:rPr lang="en-SG" sz="2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7492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vi) 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531ADD0-3EC8-8A4E-A8B0-A5966B56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60" y="2212283"/>
            <a:ext cx="6388873" cy="45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3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6D8-DB18-C34C-AC00-9476946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Bala</a:t>
            </a:r>
            <a:r>
              <a:rPr lang="en-US" dirty="0"/>
              <a:t> Curve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1FFF8-F819-4949-BC0B-46BF45AF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SG" dirty="0"/>
              <a:t>When Singapore was still a British colony, the British Land office needed a way to work out the fees for renting of state land for a long period of time.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At around that time a Land Office employee named </a:t>
            </a:r>
            <a:r>
              <a:rPr lang="en-SG" dirty="0" err="1"/>
              <a:t>Bala</a:t>
            </a:r>
            <a:r>
              <a:rPr lang="en-SG" dirty="0"/>
              <a:t> came up with a table (also called </a:t>
            </a:r>
            <a:r>
              <a:rPr lang="en-SG" dirty="0" err="1"/>
              <a:t>Bala’s</a:t>
            </a:r>
            <a:r>
              <a:rPr lang="en-SG" dirty="0"/>
              <a:t> Curve in graph form), which acted as a sort of guideline for the price renting out state land. Over time, </a:t>
            </a:r>
            <a:r>
              <a:rPr lang="en-SG" dirty="0" err="1"/>
              <a:t>Bala’s</a:t>
            </a:r>
            <a:r>
              <a:rPr lang="en-SG" dirty="0"/>
              <a:t> Table/Curve made its way to the real estate market in general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A fresh 99% lease will start at 96% of it's value and it drops to 80% when lease drops to 60 years remaining. At 30 years remaining lease, the value becomes 60%, at 15 years it becomes 40% and eventually dropping to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7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CCEC9B-6CB5-814E-BE18-F52E6EE4C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" b="3066"/>
          <a:stretch/>
        </p:blipFill>
        <p:spPr>
          <a:xfrm>
            <a:off x="3127961" y="0"/>
            <a:ext cx="5295900" cy="3429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0C7A978-98B6-FB46-A35D-9A463B07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1" y="3285434"/>
            <a:ext cx="5118100" cy="35814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05F1711-8EBB-5047-8580-79FC161D9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"/>
          <a:stretch/>
        </p:blipFill>
        <p:spPr>
          <a:xfrm>
            <a:off x="5687011" y="3296478"/>
            <a:ext cx="5003800" cy="3581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89CB2F5-7D67-924F-B9B8-F43D36815546}"/>
              </a:ext>
            </a:extLst>
          </p:cNvPr>
          <p:cNvSpPr/>
          <p:nvPr/>
        </p:nvSpPr>
        <p:spPr>
          <a:xfrm>
            <a:off x="4253948" y="3597964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876887A-C57B-5B41-9535-159138E9B275}"/>
              </a:ext>
            </a:extLst>
          </p:cNvPr>
          <p:cNvSpPr/>
          <p:nvPr/>
        </p:nvSpPr>
        <p:spPr>
          <a:xfrm>
            <a:off x="9365422" y="3558209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B7128147-01B8-3246-BCA1-309C74193512}"/>
              </a:ext>
            </a:extLst>
          </p:cNvPr>
          <p:cNvSpPr/>
          <p:nvPr/>
        </p:nvSpPr>
        <p:spPr>
          <a:xfrm>
            <a:off x="6750964" y="219765"/>
            <a:ext cx="1021436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E548EDB-58EB-484F-ABF7-1F800A725E74}"/>
              </a:ext>
            </a:extLst>
          </p:cNvPr>
          <p:cNvSpPr/>
          <p:nvPr/>
        </p:nvSpPr>
        <p:spPr>
          <a:xfrm>
            <a:off x="218832" y="362778"/>
            <a:ext cx="2909129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3-room with around 80 years lease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8494859-D561-C24A-899D-6F89C45F16B7}"/>
              </a:ext>
            </a:extLst>
          </p:cNvPr>
          <p:cNvSpPr/>
          <p:nvPr/>
        </p:nvSpPr>
        <p:spPr>
          <a:xfrm>
            <a:off x="8561543" y="2155134"/>
            <a:ext cx="3485321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4-room, 5-room with around 85 years lease</a:t>
            </a:r>
          </a:p>
        </p:txBody>
      </p:sp>
    </p:spTree>
    <p:extLst>
      <p:ext uri="{BB962C8B-B14F-4D97-AF65-F5344CB8AC3E}">
        <p14:creationId xmlns:p14="http://schemas.microsoft.com/office/powerpoint/2010/main" val="21912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vii) Is there any meaningful tend on the annualised/lifetime yield?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B625845-F910-284D-B560-B7018E46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201920"/>
            <a:ext cx="11862214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6E791C-41E6-1A4A-A446-1F2768D6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0"/>
            <a:ext cx="8313051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DF88C4-1014-C54F-904D-E55BFED8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2" y="1501464"/>
            <a:ext cx="8119993" cy="338858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1D7739-31A3-034C-A4DF-367C2A8B0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943" y="3429000"/>
            <a:ext cx="8119993" cy="33121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0EC53-0105-0547-8FB0-449886F1D478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5630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136AF0-C46B-D446-B30B-D307ACFE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6350"/>
            <a:ext cx="11569700" cy="6845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48503AC-C3EF-4042-A880-D9F52273B9CB}"/>
              </a:ext>
            </a:extLst>
          </p:cNvPr>
          <p:cNvSpPr/>
          <p:nvPr/>
        </p:nvSpPr>
        <p:spPr>
          <a:xfrm>
            <a:off x="423407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CB36AE2-E138-8140-B956-36466F38BA88}"/>
              </a:ext>
            </a:extLst>
          </p:cNvPr>
          <p:cNvSpPr/>
          <p:nvPr/>
        </p:nvSpPr>
        <p:spPr>
          <a:xfrm>
            <a:off x="5459897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28D8AD6-D025-1E44-9DFF-5EE44E4445A8}"/>
              </a:ext>
            </a:extLst>
          </p:cNvPr>
          <p:cNvSpPr/>
          <p:nvPr/>
        </p:nvSpPr>
        <p:spPr>
          <a:xfrm>
            <a:off x="2133461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E89A5F-1469-AD48-A901-A681F736CA38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9F10D1-F6CD-3E4E-ACD4-57A6B10932E8}"/>
              </a:ext>
            </a:extLst>
          </p:cNvPr>
          <p:cNvSpPr/>
          <p:nvPr/>
        </p:nvSpPr>
        <p:spPr>
          <a:xfrm>
            <a:off x="759165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12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8FE19E3-CC92-4A49-99CE-BB4E2B05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9" y="0"/>
            <a:ext cx="11425782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C0C19D1-C6C8-9945-BCC8-57AC8C9B5C3C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B186743-C9C9-0C41-9946-728E7657F75C}"/>
              </a:ext>
            </a:extLst>
          </p:cNvPr>
          <p:cNvSpPr/>
          <p:nvPr/>
        </p:nvSpPr>
        <p:spPr>
          <a:xfrm>
            <a:off x="3768916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B94CC75-6B3C-0743-8BA5-595BEC808989}"/>
              </a:ext>
            </a:extLst>
          </p:cNvPr>
          <p:cNvSpPr/>
          <p:nvPr/>
        </p:nvSpPr>
        <p:spPr>
          <a:xfrm>
            <a:off x="5881312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97FFD5C-87EE-7B4A-9ECF-D9F93D13CCFC}"/>
              </a:ext>
            </a:extLst>
          </p:cNvPr>
          <p:cNvSpPr/>
          <p:nvPr/>
        </p:nvSpPr>
        <p:spPr>
          <a:xfrm>
            <a:off x="7580841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33499BE-78F5-DD4F-B579-F602ED235B1F}"/>
              </a:ext>
            </a:extLst>
          </p:cNvPr>
          <p:cNvSpPr/>
          <p:nvPr/>
        </p:nvSpPr>
        <p:spPr>
          <a:xfrm>
            <a:off x="8398298" y="458095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09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6D8-DB18-C34C-AC00-9476946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viii) Correlations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074E53D-90CB-584B-959B-C162B979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8921"/>
            <a:ext cx="7012330" cy="319777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0F7D7C4-EDB0-5147-8D9A-358DB509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47" y="2608799"/>
            <a:ext cx="5114541" cy="3159819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2D6490E-B51F-E346-A45D-7B4725B8FC1C}"/>
              </a:ext>
            </a:extLst>
          </p:cNvPr>
          <p:cNvSpPr/>
          <p:nvPr/>
        </p:nvSpPr>
        <p:spPr>
          <a:xfrm>
            <a:off x="3359013" y="4156091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4E66FA6-8CE0-6D46-915B-842A16303554}"/>
              </a:ext>
            </a:extLst>
          </p:cNvPr>
          <p:cNvSpPr/>
          <p:nvPr/>
        </p:nvSpPr>
        <p:spPr>
          <a:xfrm>
            <a:off x="3380033" y="518424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4A086D1-8619-0A4B-AF58-80039FBC083E}"/>
              </a:ext>
            </a:extLst>
          </p:cNvPr>
          <p:cNvSpPr/>
          <p:nvPr/>
        </p:nvSpPr>
        <p:spPr>
          <a:xfrm>
            <a:off x="7169011" y="4156090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37DF63F-9540-FD4D-9672-07E1B4C402D5}"/>
              </a:ext>
            </a:extLst>
          </p:cNvPr>
          <p:cNvSpPr/>
          <p:nvPr/>
        </p:nvSpPr>
        <p:spPr>
          <a:xfrm>
            <a:off x="7169010" y="518424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DBAF0132-46DA-C041-A2BC-9365C9D959E5}"/>
              </a:ext>
            </a:extLst>
          </p:cNvPr>
          <p:cNvSpPr/>
          <p:nvPr/>
        </p:nvSpPr>
        <p:spPr>
          <a:xfrm>
            <a:off x="8175708" y="517932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38DBE32F-FDA3-9147-91B5-1768B586DF3C}"/>
              </a:ext>
            </a:extLst>
          </p:cNvPr>
          <p:cNvSpPr/>
          <p:nvPr/>
        </p:nvSpPr>
        <p:spPr>
          <a:xfrm>
            <a:off x="8977817" y="517932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9F704A0-EE1E-AB41-8BF3-DF8DCA60C0C5}"/>
              </a:ext>
            </a:extLst>
          </p:cNvPr>
          <p:cNvSpPr/>
          <p:nvPr/>
        </p:nvSpPr>
        <p:spPr>
          <a:xfrm>
            <a:off x="8168155" y="4156089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D70103FD-71FB-5241-B71C-FACBD2FBA1B0}"/>
              </a:ext>
            </a:extLst>
          </p:cNvPr>
          <p:cNvSpPr/>
          <p:nvPr/>
        </p:nvSpPr>
        <p:spPr>
          <a:xfrm>
            <a:off x="8994459" y="415686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7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arenR"/>
            </a:pPr>
            <a:r>
              <a:rPr lang="en-SG" sz="2400" dirty="0"/>
              <a:t>High priced flats doesn’t guarantee high yet</a:t>
            </a:r>
          </a:p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  <a:p>
            <a:pPr marL="457200" indent="-457200">
              <a:buAutoNum type="arabicParenR"/>
            </a:pPr>
            <a:r>
              <a:rPr lang="en-SG" sz="2400" dirty="0"/>
              <a:t>Jurong West and Sembawang gives the best lifetime yield, followed by Sengkang and Punggol, then Chua Chu Kang</a:t>
            </a:r>
          </a:p>
        </p:txBody>
      </p:sp>
    </p:spTree>
    <p:extLst>
      <p:ext uri="{BB962C8B-B14F-4D97-AF65-F5344CB8AC3E}">
        <p14:creationId xmlns:p14="http://schemas.microsoft.com/office/powerpoint/2010/main" val="19658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35" y="2200766"/>
            <a:ext cx="9431701" cy="45457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SG" dirty="0"/>
              <a:t>Buy a 3-room with 80 years lease or 4-room with 85-years lease as the price flats out till 50 year mark. Effectively giving you a free 30 years and 35 years respectively.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 possible strategy would be to buy a 3-room with 80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another strategy would be to buy a 4-room with 85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61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To determine and predict which type of resale HDB and area gives you the best rental yield.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2373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B238-333A-774F-83C2-0F822C4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4F9A-7282-6F40-BA6F-E93EEBC1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Median rent data is too general, as such, even with high correlation between price, storey range and floor size, I cannot determine which storey range gives the best yield</a:t>
            </a:r>
          </a:p>
          <a:p>
            <a:pPr marL="342900" lvl="0" indent="-342900">
              <a:buAutoNum type="arabicParenR"/>
            </a:pPr>
            <a:r>
              <a:rPr lang="en-SG" dirty="0"/>
              <a:t>The rent data is by town, so I cannot pinpoint exact locations with good yield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terms</a:t>
            </a:r>
          </a:p>
        </p:txBody>
      </p:sp>
      <p:pic>
        <p:nvPicPr>
          <p:cNvPr id="7" name="Content Placeholder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6B1858-834B-D04A-9F0E-BA3FFF81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29408"/>
            <a:ext cx="8900695" cy="4476192"/>
          </a:xfr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E50F78C-1885-1047-BA39-AA10436E306A}"/>
              </a:ext>
            </a:extLst>
          </p:cNvPr>
          <p:cNvSpPr/>
          <p:nvPr/>
        </p:nvSpPr>
        <p:spPr>
          <a:xfrm>
            <a:off x="1891265" y="6107501"/>
            <a:ext cx="8900695" cy="582429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C9A57-E1E1-3D42-BF06-4DB21EE38284}"/>
              </a:ext>
            </a:extLst>
          </p:cNvPr>
          <p:cNvSpPr txBox="1">
            <a:spLocks/>
          </p:cNvSpPr>
          <p:nvPr/>
        </p:nvSpPr>
        <p:spPr>
          <a:xfrm>
            <a:off x="2072640" y="24646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AutoNum type="arabicParenR"/>
            </a:pPr>
            <a:r>
              <a:rPr lang="en-SG" dirty="0"/>
              <a:t>Is there any area with high density of high/low priced HDB?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lease-adjusted resale price?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median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seasonal effect in prices and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meaningful trend between resale price and storey range?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tend on the annualised/lifetime yield?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strong corelation between the attributes?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B623A2-33D9-3E4C-AF39-0613264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2822578"/>
            <a:ext cx="8770572" cy="403542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081048" y="2932385"/>
            <a:ext cx="1623849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A31B74-6667-F542-86B6-368E8575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2" y="2915743"/>
            <a:ext cx="11544300" cy="391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1108315" y="2932384"/>
            <a:ext cx="2186976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ii) Is there any meaningful trend on the lease-adjusted resale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45AD5E0-0594-574C-A1E0-D27602A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54" y="2754005"/>
            <a:ext cx="9485342" cy="410399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270830" y="2932385"/>
            <a:ext cx="1818091" cy="3925615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B4780F9-A3F8-144F-844A-75960FBA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46" y="2774977"/>
            <a:ext cx="9021507" cy="4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/>
              <a:t>ii) Is there any meaningful trend on the lease-adjusted resale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115292" y="2897878"/>
            <a:ext cx="1807413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888</Words>
  <Application>Microsoft Macintosh PowerPoint</Application>
  <PresentationFormat>Widescreen</PresentationFormat>
  <Paragraphs>138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Meiryo</vt:lpstr>
      <vt:lpstr>Calibri</vt:lpstr>
      <vt:lpstr>Corbel</vt:lpstr>
      <vt:lpstr>SketchLinesVTI</vt:lpstr>
      <vt:lpstr>Proposal Project Presentation</vt:lpstr>
      <vt:lpstr>Table of Content</vt:lpstr>
      <vt:lpstr>1. Project Objective</vt:lpstr>
      <vt:lpstr>2. Key terms</vt:lpstr>
      <vt:lpstr>3. Questions</vt:lpstr>
      <vt:lpstr>i) Is there any area with high density of high/low priced HDB?</vt:lpstr>
      <vt:lpstr>i) Is there any area with high density of high/low priced HDB?</vt:lpstr>
      <vt:lpstr>ii) Is there any meaningful trend on the lease-adjusted resale price?</vt:lpstr>
      <vt:lpstr>ii) Is there any meaningful trend on the lease-adjusted resale price</vt:lpstr>
      <vt:lpstr>Key takeaway </vt:lpstr>
      <vt:lpstr>iii) Is there any meaningful trend on the median rental?</vt:lpstr>
      <vt:lpstr>PowerPoint Presentation</vt:lpstr>
      <vt:lpstr>Recap</vt:lpstr>
      <vt:lpstr>iv) Is there any seasonal effect in prices and rental?</vt:lpstr>
      <vt:lpstr>PowerPoint Presentation</vt:lpstr>
      <vt:lpstr>v) Is there any meaningful trend between resale price and storey range?</vt:lpstr>
      <vt:lpstr>PowerPoint Presentation</vt:lpstr>
      <vt:lpstr>PowerPoint Presentation</vt:lpstr>
      <vt:lpstr>Key takeaway  </vt:lpstr>
      <vt:lpstr>vi) Is the resale prices following the bala curve?</vt:lpstr>
      <vt:lpstr>Bala Curve</vt:lpstr>
      <vt:lpstr>PowerPoint Presentation</vt:lpstr>
      <vt:lpstr>vii) Is there any meaningful tend on the annualised/lifetime yield?</vt:lpstr>
      <vt:lpstr>PowerPoint Presentation</vt:lpstr>
      <vt:lpstr>PowerPoint Presentation</vt:lpstr>
      <vt:lpstr>PowerPoint Presentation</vt:lpstr>
      <vt:lpstr>viii) Correlations</vt:lpstr>
      <vt:lpstr>4. Conclusion</vt:lpstr>
      <vt:lpstr>4. Conclusion</vt:lpstr>
      <vt:lpstr>5.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</dc:title>
  <dc:creator>casper</dc:creator>
  <cp:lastModifiedBy>casper</cp:lastModifiedBy>
  <cp:revision>26</cp:revision>
  <dcterms:created xsi:type="dcterms:W3CDTF">2021-02-20T02:25:10Z</dcterms:created>
  <dcterms:modified xsi:type="dcterms:W3CDTF">2021-02-28T16:18:44Z</dcterms:modified>
</cp:coreProperties>
</file>