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6"/>
  </p:notesMasterIdLst>
  <p:sldIdLst>
    <p:sldId id="256" r:id="rId2"/>
    <p:sldId id="266" r:id="rId3"/>
    <p:sldId id="257" r:id="rId4"/>
    <p:sldId id="301" r:id="rId5"/>
    <p:sldId id="294" r:id="rId6"/>
    <p:sldId id="293" r:id="rId7"/>
    <p:sldId id="295" r:id="rId8"/>
    <p:sldId id="258" r:id="rId9"/>
    <p:sldId id="267" r:id="rId10"/>
    <p:sldId id="296" r:id="rId11"/>
    <p:sldId id="270" r:id="rId12"/>
    <p:sldId id="271" r:id="rId13"/>
    <p:sldId id="273" r:id="rId14"/>
    <p:sldId id="274" r:id="rId15"/>
    <p:sldId id="272" r:id="rId16"/>
    <p:sldId id="275" r:id="rId17"/>
    <p:sldId id="276" r:id="rId18"/>
    <p:sldId id="278" r:id="rId19"/>
    <p:sldId id="298" r:id="rId20"/>
    <p:sldId id="284" r:id="rId21"/>
    <p:sldId id="286" r:id="rId22"/>
    <p:sldId id="285" r:id="rId23"/>
    <p:sldId id="287" r:id="rId24"/>
    <p:sldId id="300" r:id="rId25"/>
    <p:sldId id="299" r:id="rId26"/>
    <p:sldId id="290" r:id="rId27"/>
    <p:sldId id="297" r:id="rId28"/>
    <p:sldId id="281" r:id="rId29"/>
    <p:sldId id="282" r:id="rId30"/>
    <p:sldId id="283" r:id="rId31"/>
    <p:sldId id="277" r:id="rId32"/>
    <p:sldId id="291" r:id="rId33"/>
    <p:sldId id="292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9"/>
    <p:restoredTop sz="82128"/>
  </p:normalViewPr>
  <p:slideViewPr>
    <p:cSldViewPr snapToGrid="0" snapToObjects="1">
      <p:cViewPr varScale="1">
        <p:scale>
          <a:sx n="64" d="100"/>
          <a:sy n="64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53061-5525-8247-BC5F-E3475A077F60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57195-AF2B-844C-A352-A08CA748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3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5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9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0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1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median-rent-by-town-and-flat-type" TargetMode="External"/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Proposal</a:t>
            </a:r>
            <a:br>
              <a:rPr lang="en-US" sz="6000" dirty="0"/>
            </a:br>
            <a:r>
              <a:rPr lang="en-US" sz="6000" dirty="0"/>
              <a:t>Project</a:t>
            </a:r>
            <a:br>
              <a:rPr lang="en-US" sz="6000" dirty="0"/>
            </a:br>
            <a:r>
              <a:rPr lang="en-US" sz="6000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D2E4F-FF93-EA4F-AC43-DF0ACA718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DS102 and DS104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BA4A1-C07F-B64D-BCD6-4BC3CB8442D9}"/>
              </a:ext>
            </a:extLst>
          </p:cNvPr>
          <p:cNvSpPr/>
          <p:nvPr/>
        </p:nvSpPr>
        <p:spPr>
          <a:xfrm>
            <a:off x="6282625" y="0"/>
            <a:ext cx="5909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CasperPeh</a:t>
            </a:r>
            <a:r>
              <a:rPr lang="en-US" dirty="0"/>
              <a:t>/Project-DS102-104</a:t>
            </a:r>
          </a:p>
        </p:txBody>
      </p:sp>
    </p:spTree>
    <p:extLst>
      <p:ext uri="{BB962C8B-B14F-4D97-AF65-F5344CB8AC3E}">
        <p14:creationId xmlns:p14="http://schemas.microsoft.com/office/powerpoint/2010/main" val="179190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Where to buy</a:t>
            </a:r>
          </a:p>
        </p:txBody>
      </p:sp>
    </p:spTree>
    <p:extLst>
      <p:ext uri="{BB962C8B-B14F-4D97-AF65-F5344CB8AC3E}">
        <p14:creationId xmlns:p14="http://schemas.microsoft.com/office/powerpoint/2010/main" val="226519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AB623A2-33D9-3E4C-AF39-06132649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8" y="2822578"/>
            <a:ext cx="8770572" cy="403542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081048" y="2932385"/>
            <a:ext cx="1623849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BA31B74-6667-F542-86B6-368E8575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2" y="2915743"/>
            <a:ext cx="11544300" cy="391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1108315" y="2932384"/>
            <a:ext cx="2186976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ii) Is there any meaningful trend on the lease-adjusted resale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45AD5E0-0594-574C-A1E0-D27602AB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54" y="2754005"/>
            <a:ext cx="9485342" cy="410399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270830" y="2932385"/>
            <a:ext cx="1818091" cy="3925615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B4780F9-A3F8-144F-844A-75960FBA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46" y="2774977"/>
            <a:ext cx="9021507" cy="412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/>
              <a:t>ii) Is there any meaningful trend on the lease-adjusted resale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115292" y="2897878"/>
            <a:ext cx="1807413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07205"/>
              </p:ext>
            </p:extLst>
          </p:nvPr>
        </p:nvGraphicFramePr>
        <p:xfrm>
          <a:off x="1236441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F3D8262-5657-024D-9557-E58B3B3A6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77114"/>
              </p:ext>
            </p:extLst>
          </p:nvPr>
        </p:nvGraphicFramePr>
        <p:xfrm>
          <a:off x="6438872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 Mo Kio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Batok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BEE01FF-9BB6-AA48-8FFF-30FCE7536084}"/>
              </a:ext>
            </a:extLst>
          </p:cNvPr>
          <p:cNvSpPr txBox="1"/>
          <p:nvPr/>
        </p:nvSpPr>
        <p:spPr>
          <a:xfrm>
            <a:off x="1236441" y="5070511"/>
            <a:ext cx="4300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expensive location– Bukit Merah</a:t>
            </a:r>
          </a:p>
          <a:p>
            <a:r>
              <a:rPr lang="en-US" dirty="0"/>
              <a:t>Least expensive location - Yishun</a:t>
            </a:r>
          </a:p>
        </p:txBody>
      </p:sp>
    </p:spTree>
    <p:extLst>
      <p:ext uri="{BB962C8B-B14F-4D97-AF65-F5344CB8AC3E}">
        <p14:creationId xmlns:p14="http://schemas.microsoft.com/office/powerpoint/2010/main" val="18576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iii) Is there any meaningful trend on the median rental?</a:t>
            </a:r>
          </a:p>
        </p:txBody>
      </p:sp>
    </p:spTree>
    <p:extLst>
      <p:ext uri="{BB962C8B-B14F-4D97-AF65-F5344CB8AC3E}">
        <p14:creationId xmlns:p14="http://schemas.microsoft.com/office/powerpoint/2010/main" val="3788450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089C2B-4B9A-3C45-AFB5-ADF09FA7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8B0930AB-F8A0-C147-BFA1-1C035CE8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0"/>
            <a:ext cx="9391625" cy="3880496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6E5F99F5-AD43-A642-B271-398BEAF8B1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5" r="601"/>
          <a:stretch/>
        </p:blipFill>
        <p:spPr>
          <a:xfrm>
            <a:off x="1280160" y="3399781"/>
            <a:ext cx="939646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90902"/>
              </p:ext>
            </p:extLst>
          </p:nvPr>
        </p:nvGraphicFramePr>
        <p:xfrm>
          <a:off x="6472362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Panjang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Chua Chu 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2CF5379-7DA4-0046-96B7-F05B7F693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1336"/>
              </p:ext>
            </p:extLst>
          </p:nvPr>
        </p:nvGraphicFramePr>
        <p:xfrm>
          <a:off x="900447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Clementi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sp>
        <p:nvSpPr>
          <p:cNvPr id="9" name="Frame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627719-E763-2946-B58F-FEAF19EA2A94}"/>
              </a:ext>
            </a:extLst>
          </p:cNvPr>
          <p:cNvSpPr/>
          <p:nvPr/>
        </p:nvSpPr>
        <p:spPr>
          <a:xfrm>
            <a:off x="922749" y="3406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83F8803-F3AC-7143-B1D3-465F93FD9307}"/>
              </a:ext>
            </a:extLst>
          </p:cNvPr>
          <p:cNvSpPr/>
          <p:nvPr/>
        </p:nvSpPr>
        <p:spPr>
          <a:xfrm>
            <a:off x="3212263" y="3406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F974904-E68E-6D4E-8DC4-D024B31AF012}"/>
              </a:ext>
            </a:extLst>
          </p:cNvPr>
          <p:cNvSpPr/>
          <p:nvPr/>
        </p:nvSpPr>
        <p:spPr>
          <a:xfrm>
            <a:off x="8773027" y="2644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8F5133F-C180-7F4A-8D3C-3393F75AF7AD}"/>
              </a:ext>
            </a:extLst>
          </p:cNvPr>
          <p:cNvSpPr/>
          <p:nvPr/>
        </p:nvSpPr>
        <p:spPr>
          <a:xfrm>
            <a:off x="8773027" y="2995218"/>
            <a:ext cx="1753724" cy="433782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AC127538-FEDD-234A-8F07-4110F97D1874}"/>
              </a:ext>
            </a:extLst>
          </p:cNvPr>
          <p:cNvSpPr/>
          <p:nvPr/>
        </p:nvSpPr>
        <p:spPr>
          <a:xfrm>
            <a:off x="8773027" y="4164237"/>
            <a:ext cx="1917784" cy="433782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4FC00721-CFC2-3B4F-9AE0-C86D019ADE3B}"/>
              </a:ext>
            </a:extLst>
          </p:cNvPr>
          <p:cNvSpPr/>
          <p:nvPr/>
        </p:nvSpPr>
        <p:spPr>
          <a:xfrm>
            <a:off x="6472362" y="2680011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373BE90-A2E2-1449-91AE-41AD6C8D0CFB}"/>
              </a:ext>
            </a:extLst>
          </p:cNvPr>
          <p:cNvSpPr/>
          <p:nvPr/>
        </p:nvSpPr>
        <p:spPr>
          <a:xfrm>
            <a:off x="6450060" y="3401360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A478039B-34E5-2347-B62F-0BF087DC499C}"/>
              </a:ext>
            </a:extLst>
          </p:cNvPr>
          <p:cNvSpPr/>
          <p:nvPr/>
        </p:nvSpPr>
        <p:spPr>
          <a:xfrm>
            <a:off x="6472361" y="3737992"/>
            <a:ext cx="1623423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79BB5-7091-7940-B61B-A30B518D84CA}"/>
              </a:ext>
            </a:extLst>
          </p:cNvPr>
          <p:cNvSpPr txBox="1"/>
          <p:nvPr/>
        </p:nvSpPr>
        <p:spPr>
          <a:xfrm>
            <a:off x="922749" y="5070511"/>
            <a:ext cx="2335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potential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Yishun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Sengkang</a:t>
            </a:r>
          </a:p>
          <a:p>
            <a:pPr marL="285750" indent="-285750">
              <a:buFontTx/>
              <a:buChar char="-"/>
            </a:pPr>
            <a:r>
              <a:rPr lang="en-US" dirty="0"/>
              <a:t>Jurong West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156969-3F64-2342-82F0-48214B97CB4C}"/>
              </a:ext>
            </a:extLst>
          </p:cNvPr>
          <p:cNvSpPr txBox="1"/>
          <p:nvPr/>
        </p:nvSpPr>
        <p:spPr>
          <a:xfrm>
            <a:off x="4869110" y="5070511"/>
            <a:ext cx="1735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Toa Payoh</a:t>
            </a:r>
          </a:p>
          <a:p>
            <a:pPr marL="285750" indent="-285750">
              <a:buFontTx/>
              <a:buChar char="-"/>
            </a:pPr>
            <a:r>
              <a:rPr lang="en-US" dirty="0"/>
              <a:t>Clementi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4C7692-0603-E742-A56A-5AC843B5A724}"/>
              </a:ext>
            </a:extLst>
          </p:cNvPr>
          <p:cNvSpPr txBox="1"/>
          <p:nvPr/>
        </p:nvSpPr>
        <p:spPr>
          <a:xfrm>
            <a:off x="8095784" y="5070429"/>
            <a:ext cx="2209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looking good</a:t>
            </a:r>
          </a:p>
          <a:p>
            <a:pPr marL="285750" indent="-285750">
              <a:buFontTx/>
              <a:buChar char="-"/>
            </a:pPr>
            <a:r>
              <a:rPr lang="en-US" dirty="0"/>
              <a:t>Bukit </a:t>
            </a:r>
            <a:r>
              <a:rPr lang="en-US" dirty="0" err="1"/>
              <a:t>Timah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Bukit Panjang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Chua Chu Kang</a:t>
            </a:r>
          </a:p>
        </p:txBody>
      </p:sp>
    </p:spTree>
    <p:extLst>
      <p:ext uri="{BB962C8B-B14F-4D97-AF65-F5344CB8AC3E}">
        <p14:creationId xmlns:p14="http://schemas.microsoft.com/office/powerpoint/2010/main" val="32759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Which type of flats to buy</a:t>
            </a:r>
          </a:p>
        </p:txBody>
      </p:sp>
    </p:spTree>
    <p:extLst>
      <p:ext uri="{BB962C8B-B14F-4D97-AF65-F5344CB8AC3E}">
        <p14:creationId xmlns:p14="http://schemas.microsoft.com/office/powerpoint/2010/main" val="246710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Project Objective</a:t>
            </a:r>
          </a:p>
          <a:p>
            <a:pPr marL="457200" indent="-457200">
              <a:buAutoNum type="arabicParenR"/>
            </a:pPr>
            <a:r>
              <a:rPr lang="en-SG" sz="2400" dirty="0"/>
              <a:t>Data Cleaning and Key terms</a:t>
            </a:r>
          </a:p>
          <a:p>
            <a:pPr marL="457200" indent="-457200">
              <a:buAutoNum type="arabicParenR"/>
            </a:pPr>
            <a:r>
              <a:rPr lang="en-SG" sz="2400" dirty="0"/>
              <a:t>Questions</a:t>
            </a:r>
          </a:p>
          <a:p>
            <a:pPr marL="457200" indent="-457200">
              <a:buAutoNum type="arabicParenR"/>
            </a:pPr>
            <a:r>
              <a:rPr lang="en-SG" sz="2400" dirty="0"/>
              <a:t>Conclusion</a:t>
            </a:r>
          </a:p>
          <a:p>
            <a:pPr marL="457200" indent="-457200">
              <a:buAutoNum type="arabicParenR"/>
            </a:pPr>
            <a:r>
              <a:rPr lang="en-SG" sz="24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17492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vi) Is there any meaningful tend on the annualised/lifetime yield?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B625845-F910-284D-B560-B7018E46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2201920"/>
            <a:ext cx="11862214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56E791C-41E6-1A4A-A446-1F2768D6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" y="0"/>
            <a:ext cx="8313051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4DF88C4-1014-C54F-904D-E55BFED8E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572" y="1501464"/>
            <a:ext cx="8119993" cy="338858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51D7739-31A3-034C-A4DF-367C2A8B0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943" y="3429000"/>
            <a:ext cx="8119993" cy="33121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20EC53-0105-0547-8FB0-449886F1D478}"/>
              </a:ext>
            </a:extLst>
          </p:cNvPr>
          <p:cNvSpPr/>
          <p:nvPr/>
        </p:nvSpPr>
        <p:spPr>
          <a:xfrm rot="19329128">
            <a:off x="1876957" y="2816393"/>
            <a:ext cx="8430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 Meaningful trend</a:t>
            </a:r>
          </a:p>
        </p:txBody>
      </p:sp>
    </p:spTree>
    <p:extLst>
      <p:ext uri="{BB962C8B-B14F-4D97-AF65-F5344CB8AC3E}">
        <p14:creationId xmlns:p14="http://schemas.microsoft.com/office/powerpoint/2010/main" val="5630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B136AF0-C46B-D446-B30B-D307ACFE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6350"/>
            <a:ext cx="11569700" cy="68453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948503AC-C3EF-4042-A880-D9F52273B9CB}"/>
              </a:ext>
            </a:extLst>
          </p:cNvPr>
          <p:cNvSpPr/>
          <p:nvPr/>
        </p:nvSpPr>
        <p:spPr>
          <a:xfrm>
            <a:off x="423407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CB36AE2-E138-8140-B956-36466F38BA88}"/>
              </a:ext>
            </a:extLst>
          </p:cNvPr>
          <p:cNvSpPr/>
          <p:nvPr/>
        </p:nvSpPr>
        <p:spPr>
          <a:xfrm>
            <a:off x="5459897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728D8AD6-D025-1E44-9DFF-5EE44E4445A8}"/>
              </a:ext>
            </a:extLst>
          </p:cNvPr>
          <p:cNvSpPr/>
          <p:nvPr/>
        </p:nvSpPr>
        <p:spPr>
          <a:xfrm>
            <a:off x="2133461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9E89A5F-1469-AD48-A901-A681F736CA38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09F10D1-F6CD-3E4E-ACD4-57A6B10932E8}"/>
              </a:ext>
            </a:extLst>
          </p:cNvPr>
          <p:cNvSpPr/>
          <p:nvPr/>
        </p:nvSpPr>
        <p:spPr>
          <a:xfrm>
            <a:off x="759165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123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8FE19E3-CC92-4A49-99CE-BB4E2B05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09" y="0"/>
            <a:ext cx="11425782" cy="68580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6C0C19D1-C6C8-9945-BCC8-57AC8C9B5C3C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B186743-C9C9-0C41-9946-728E7657F75C}"/>
              </a:ext>
            </a:extLst>
          </p:cNvPr>
          <p:cNvSpPr/>
          <p:nvPr/>
        </p:nvSpPr>
        <p:spPr>
          <a:xfrm>
            <a:off x="3768916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B94CC75-6B3C-0743-8BA5-595BEC808989}"/>
              </a:ext>
            </a:extLst>
          </p:cNvPr>
          <p:cNvSpPr/>
          <p:nvPr/>
        </p:nvSpPr>
        <p:spPr>
          <a:xfrm>
            <a:off x="5881312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C97FFD5C-87EE-7B4A-9ECF-D9F93D13CCFC}"/>
              </a:ext>
            </a:extLst>
          </p:cNvPr>
          <p:cNvSpPr/>
          <p:nvPr/>
        </p:nvSpPr>
        <p:spPr>
          <a:xfrm>
            <a:off x="7580841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33499BE-78F5-DD4F-B579-F602ED235B1F}"/>
              </a:ext>
            </a:extLst>
          </p:cNvPr>
          <p:cNvSpPr/>
          <p:nvPr/>
        </p:nvSpPr>
        <p:spPr>
          <a:xfrm>
            <a:off x="8398298" y="458095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09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70612" cy="365150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3-room and 4-room gives the best returns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off lifetime yield, you can 4x-5x your money if you rent out the flat for the entire duration of the lease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on point 3, renting a house would be a terrible idea</a:t>
            </a:r>
          </a:p>
        </p:txBody>
      </p:sp>
    </p:spTree>
    <p:extLst>
      <p:ext uri="{BB962C8B-B14F-4D97-AF65-F5344CB8AC3E}">
        <p14:creationId xmlns:p14="http://schemas.microsoft.com/office/powerpoint/2010/main" val="312609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When to buy</a:t>
            </a:r>
          </a:p>
        </p:txBody>
      </p:sp>
    </p:spTree>
    <p:extLst>
      <p:ext uri="{BB962C8B-B14F-4D97-AF65-F5344CB8AC3E}">
        <p14:creationId xmlns:p14="http://schemas.microsoft.com/office/powerpoint/2010/main" val="317517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6CCEC9B-6CB5-814E-BE18-F52E6EE4C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" b="3066"/>
          <a:stretch/>
        </p:blipFill>
        <p:spPr>
          <a:xfrm>
            <a:off x="3127961" y="0"/>
            <a:ext cx="5295900" cy="3429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0C7A978-98B6-FB46-A35D-9A463B07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11" y="3285434"/>
            <a:ext cx="5118100" cy="35814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05F1711-8EBB-5047-8580-79FC161D92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"/>
          <a:stretch/>
        </p:blipFill>
        <p:spPr>
          <a:xfrm>
            <a:off x="5687011" y="3296478"/>
            <a:ext cx="5003800" cy="3581400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E89CB2F5-7D67-924F-B9B8-F43D36815546}"/>
              </a:ext>
            </a:extLst>
          </p:cNvPr>
          <p:cNvSpPr/>
          <p:nvPr/>
        </p:nvSpPr>
        <p:spPr>
          <a:xfrm>
            <a:off x="4253948" y="3597964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876887A-C57B-5B41-9535-159138E9B275}"/>
              </a:ext>
            </a:extLst>
          </p:cNvPr>
          <p:cNvSpPr/>
          <p:nvPr/>
        </p:nvSpPr>
        <p:spPr>
          <a:xfrm>
            <a:off x="9365422" y="3558209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B7128147-01B8-3246-BCA1-309C74193512}"/>
              </a:ext>
            </a:extLst>
          </p:cNvPr>
          <p:cNvSpPr/>
          <p:nvPr/>
        </p:nvSpPr>
        <p:spPr>
          <a:xfrm>
            <a:off x="6750964" y="219765"/>
            <a:ext cx="1021436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FE548EDB-58EB-484F-ABF7-1F800A725E74}"/>
              </a:ext>
            </a:extLst>
          </p:cNvPr>
          <p:cNvSpPr/>
          <p:nvPr/>
        </p:nvSpPr>
        <p:spPr>
          <a:xfrm>
            <a:off x="218832" y="362778"/>
            <a:ext cx="2909129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3-room with around 80 years lease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68494859-D561-C24A-899D-6F89C45F16B7}"/>
              </a:ext>
            </a:extLst>
          </p:cNvPr>
          <p:cNvSpPr/>
          <p:nvPr/>
        </p:nvSpPr>
        <p:spPr>
          <a:xfrm>
            <a:off x="8561543" y="2155134"/>
            <a:ext cx="3485321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4-room, 5-room with around 85 years lease</a:t>
            </a:r>
          </a:p>
        </p:txBody>
      </p:sp>
    </p:spTree>
    <p:extLst>
      <p:ext uri="{BB962C8B-B14F-4D97-AF65-F5344CB8AC3E}">
        <p14:creationId xmlns:p14="http://schemas.microsoft.com/office/powerpoint/2010/main" val="21912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Other Insights</a:t>
            </a:r>
          </a:p>
        </p:txBody>
      </p:sp>
    </p:spTree>
    <p:extLst>
      <p:ext uri="{BB962C8B-B14F-4D97-AF65-F5344CB8AC3E}">
        <p14:creationId xmlns:p14="http://schemas.microsoft.com/office/powerpoint/2010/main" val="4029120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v) Is there any meaningful trend between resale price and storey range?</a:t>
            </a:r>
          </a:p>
        </p:txBody>
      </p:sp>
    </p:spTree>
    <p:extLst>
      <p:ext uri="{BB962C8B-B14F-4D97-AF65-F5344CB8AC3E}">
        <p14:creationId xmlns:p14="http://schemas.microsoft.com/office/powerpoint/2010/main" val="3268978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2F5BDBD-3AF5-EC4D-80DA-B833EE5A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5" y="1378"/>
            <a:ext cx="10691063" cy="352516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0122635-F9F1-E04C-8EA5-19DF3AA8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1" y="3298165"/>
            <a:ext cx="10667947" cy="35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To determine and predict which type of resale HDB and area gives you the best rental yield.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2373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5BC5BD-F72D-FF4F-9659-BAB7EACE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-9020"/>
            <a:ext cx="10567821" cy="36068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5A6AAC1-6A7C-7443-BA7E-342ED336A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" r="1741"/>
          <a:stretch/>
        </p:blipFill>
        <p:spPr>
          <a:xfrm>
            <a:off x="589280" y="3321765"/>
            <a:ext cx="10567821" cy="35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FA810F-4363-334A-8185-C945D063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Indeed there is a trend between high floor and resale price</a:t>
            </a:r>
          </a:p>
          <a:p>
            <a:pPr marL="342900" lvl="0" indent="-342900">
              <a:buAutoNum type="arabicParenR"/>
            </a:pPr>
            <a:r>
              <a:rPr lang="en-SG" dirty="0"/>
              <a:t>It is less prominent in 1-room, 2-room and 3-room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It gets obvious once we go to 4-room and 5-room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The lease-adjusted value is less exaggerated as compared to a direct comparison against the resale price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70612" cy="365150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arenR"/>
            </a:pPr>
            <a:r>
              <a:rPr lang="en-SG" sz="2400" dirty="0"/>
              <a:t>High priced flats doesn’t guarantee high yet</a:t>
            </a:r>
          </a:p>
          <a:p>
            <a:pPr marL="457200" indent="-457200">
              <a:buAutoNum type="arabicParenR"/>
            </a:pPr>
            <a:r>
              <a:rPr lang="en-SG" sz="2400" dirty="0"/>
              <a:t>3-room and 4-room gives the best returns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off lifetime yield, you can 4x-5x your money if you rent out the flat for the entire duration of the lease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on point 3, renting a house would be a terrible idea</a:t>
            </a:r>
          </a:p>
          <a:p>
            <a:pPr marL="457200" indent="-457200">
              <a:buAutoNum type="arabicParenR"/>
            </a:pPr>
            <a:r>
              <a:rPr lang="en-SG" sz="2400" dirty="0"/>
              <a:t>Jurong West and Sembawang gives the best lifetime yield, followed by Sengkang and Punggol, then Chua Chu Kang</a:t>
            </a:r>
          </a:p>
        </p:txBody>
      </p:sp>
    </p:spTree>
    <p:extLst>
      <p:ext uri="{BB962C8B-B14F-4D97-AF65-F5344CB8AC3E}">
        <p14:creationId xmlns:p14="http://schemas.microsoft.com/office/powerpoint/2010/main" val="19658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Conclusion-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635" y="2200766"/>
            <a:ext cx="9431701" cy="45457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en-SG" dirty="0"/>
              <a:t>Buy a 3-room with 80 years lease or 4-room with 85-years lease as the price flats out till 50 year mark. Effectively giving you a free 30 years and 35 years respectively.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SG" dirty="0"/>
              <a:t>Based on point 6, a possible strategy would be to buy a 3-room with 80 years lease and sell it when it is approaching the 50 years mark. As the is effectively no depreciation, you would maximise your returns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SG" dirty="0"/>
              <a:t>Based on point 6, another strategy would be to buy a 4-room with 85 years lease and sell it when it is approaching the 50 years mark. As the is effectively no depreciation, you would maximise your returns</a:t>
            </a:r>
          </a:p>
          <a:p>
            <a:pPr marL="457200" indent="-457200">
              <a:buFont typeface="+mj-lt"/>
              <a:buAutoNum type="arabicParenR" startAt="6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61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B238-333A-774F-83C2-0F822C4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4F9A-7282-6F40-BA6F-E93EEBC1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Median rent data is too general, as such, even with high correlation between price, storey range and floor size, I cannot determine which storey range gives the best yield</a:t>
            </a:r>
          </a:p>
          <a:p>
            <a:pPr marL="342900" lvl="0" indent="-342900">
              <a:buAutoNum type="arabicParenR"/>
            </a:pPr>
            <a:r>
              <a:rPr lang="en-SG" dirty="0"/>
              <a:t>The rent data is by town, so I cannot pinpoint exact locations with good yield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D3DFB-2B5B-E245-87C1-A05A234F9BBD}"/>
              </a:ext>
            </a:extLst>
          </p:cNvPr>
          <p:cNvSpPr/>
          <p:nvPr/>
        </p:nvSpPr>
        <p:spPr>
          <a:xfrm>
            <a:off x="1920239" y="2413338"/>
            <a:ext cx="87705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/>
              <a:t>Dataset</a:t>
            </a:r>
            <a:r>
              <a:rPr lang="nb-NO" dirty="0"/>
              <a:t> 1 - resale-flat-jan-2017-jan-2021.csv </a:t>
            </a:r>
            <a:endParaRPr lang="en-SG" dirty="0"/>
          </a:p>
          <a:p>
            <a:r>
              <a:rPr lang="fr-FR" dirty="0"/>
              <a:t>Source : </a:t>
            </a:r>
            <a:r>
              <a:rPr lang="fr-FR" u="sng" dirty="0">
                <a:hlinkClick r:id="rId2"/>
              </a:rPr>
              <a:t>https://data.gov.sg/dataset/resale-flat-prices</a:t>
            </a:r>
            <a:endParaRPr lang="en-SG" dirty="0"/>
          </a:p>
          <a:p>
            <a:r>
              <a:rPr lang="fr-FR" dirty="0"/>
              <a:t> </a:t>
            </a:r>
            <a:endParaRPr lang="en-SG" dirty="0"/>
          </a:p>
          <a:p>
            <a:r>
              <a:rPr lang="en-SG" dirty="0"/>
              <a:t>Dataset 2 - median-rent-by-town-and-flat-</a:t>
            </a:r>
            <a:r>
              <a:rPr lang="en-SG" dirty="0" err="1"/>
              <a:t>type.csv</a:t>
            </a:r>
            <a:endParaRPr lang="en-SG" dirty="0"/>
          </a:p>
          <a:p>
            <a:r>
              <a:rPr lang="fr-FR" dirty="0"/>
              <a:t>Source : </a:t>
            </a:r>
            <a:r>
              <a:rPr lang="fr-FR" u="sng" dirty="0">
                <a:hlinkClick r:id="rId3"/>
              </a:rPr>
              <a:t>https://data.gov.sg/dataset/median-rent-by-town-and-flat-type</a:t>
            </a:r>
            <a:endParaRPr lang="fr-FR" u="sng" dirty="0"/>
          </a:p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40120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Creation of year and quarter</a:t>
            </a:r>
          </a:p>
          <a:p>
            <a:pPr marL="457200" indent="-457200">
              <a:buAutoNum type="arabicParenR"/>
            </a:pPr>
            <a:r>
              <a:rPr lang="en-SG" sz="2400" dirty="0"/>
              <a:t>Creation of remaining lease in months</a:t>
            </a:r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164E535-4868-FE40-BAD3-6E48DDADD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17"/>
          <a:stretch/>
        </p:blipFill>
        <p:spPr>
          <a:xfrm>
            <a:off x="1759608" y="3548268"/>
            <a:ext cx="9050852" cy="31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SG" sz="2400" dirty="0"/>
              <a:t>Standardise the flat type</a:t>
            </a:r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91C71E6-298B-0D4C-9646-1EE2A06D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3" y="2952068"/>
            <a:ext cx="11799173" cy="35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SG" sz="2400" dirty="0"/>
              <a:t>Make median rent into number</a:t>
            </a:r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6C649D8-1026-AF4A-8F4B-8DF2DD6D9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082"/>
          <a:stretch/>
        </p:blipFill>
        <p:spPr>
          <a:xfrm>
            <a:off x="1555587" y="3040029"/>
            <a:ext cx="9499876" cy="175733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9BF0B77-E6AE-5144-A91E-2D8A5159C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" t="59465" r="-573" b="1617"/>
          <a:stretch/>
        </p:blipFill>
        <p:spPr>
          <a:xfrm>
            <a:off x="1555587" y="4797361"/>
            <a:ext cx="9499876" cy="17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terms</a:t>
            </a:r>
          </a:p>
        </p:txBody>
      </p:sp>
      <p:pic>
        <p:nvPicPr>
          <p:cNvPr id="7" name="Content Placeholder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6B1858-834B-D04A-9F0E-BA3FFF810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2229408"/>
            <a:ext cx="8900695" cy="4476192"/>
          </a:xfr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E50F78C-1885-1047-BA39-AA10436E306A}"/>
              </a:ext>
            </a:extLst>
          </p:cNvPr>
          <p:cNvSpPr/>
          <p:nvPr/>
        </p:nvSpPr>
        <p:spPr>
          <a:xfrm>
            <a:off x="1891265" y="6107501"/>
            <a:ext cx="8900695" cy="582429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dirty="0"/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5C9A57-E1E1-3D42-BF06-4DB21EE38284}"/>
              </a:ext>
            </a:extLst>
          </p:cNvPr>
          <p:cNvSpPr txBox="1">
            <a:spLocks/>
          </p:cNvSpPr>
          <p:nvPr/>
        </p:nvSpPr>
        <p:spPr>
          <a:xfrm>
            <a:off x="2072640" y="24646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AutoNum type="arabicParenR"/>
            </a:pPr>
            <a:r>
              <a:rPr lang="en-SG" dirty="0"/>
              <a:t>Is there any area with high density of high/low priced HDB?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trend on the lease-adjusted resale price?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trend on the median rental?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seasonal effect in prices and rental?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meaningful trend between resale price and storey range?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 resale prices following the </a:t>
            </a:r>
            <a:r>
              <a:rPr lang="en-SG" dirty="0" err="1"/>
              <a:t>bala</a:t>
            </a:r>
            <a:r>
              <a:rPr lang="en-SG" dirty="0"/>
              <a:t> curve?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tend on the annualised/lifetime yield?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strong corelation between the attributes?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endParaRPr lang="en-US" dirty="0"/>
          </a:p>
          <a:p>
            <a:pPr marL="342900" indent="-342900">
              <a:buFont typeface="Corbel" panose="020B0503020204020204" pitchFamily="34" charset="0"/>
              <a:buAutoNum type="arabicParenR"/>
            </a:pPr>
            <a:endParaRPr lang="en-US" dirty="0"/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823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203039"/>
      </a:dk2>
      <a:lt2>
        <a:srgbClr val="E8E2E5"/>
      </a:lt2>
      <a:accent1>
        <a:srgbClr val="46B381"/>
      </a:accent1>
      <a:accent2>
        <a:srgbClr val="3BB1AC"/>
      </a:accent2>
      <a:accent3>
        <a:srgbClr val="4D98C3"/>
      </a:accent3>
      <a:accent4>
        <a:srgbClr val="3B54B1"/>
      </a:accent4>
      <a:accent5>
        <a:srgbClr val="644DC3"/>
      </a:accent5>
      <a:accent6>
        <a:srgbClr val="843BB1"/>
      </a:accent6>
      <a:hlink>
        <a:srgbClr val="83862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855</Words>
  <Application>Microsoft Macintosh PowerPoint</Application>
  <PresentationFormat>Widescreen</PresentationFormat>
  <Paragraphs>160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Meiryo</vt:lpstr>
      <vt:lpstr>Calibri</vt:lpstr>
      <vt:lpstr>Corbel</vt:lpstr>
      <vt:lpstr>SketchLinesVTI</vt:lpstr>
      <vt:lpstr>Proposal Project Presentation</vt:lpstr>
      <vt:lpstr>Table of Content</vt:lpstr>
      <vt:lpstr>1. Project Objective</vt:lpstr>
      <vt:lpstr>2. Data set</vt:lpstr>
      <vt:lpstr>2. Data Cleaning</vt:lpstr>
      <vt:lpstr>2. Data Cleaning</vt:lpstr>
      <vt:lpstr>2. Data Cleaning</vt:lpstr>
      <vt:lpstr>2. Key terms</vt:lpstr>
      <vt:lpstr>3. Questions</vt:lpstr>
      <vt:lpstr>Where to buy</vt:lpstr>
      <vt:lpstr>i) Is there any area with high density of high/low priced HDB?</vt:lpstr>
      <vt:lpstr>i) Is there any area with high density of high/low priced HDB?</vt:lpstr>
      <vt:lpstr>ii) Is there any meaningful trend on the lease-adjusted resale price?</vt:lpstr>
      <vt:lpstr>ii) Is there any meaningful trend on the lease-adjusted resale price</vt:lpstr>
      <vt:lpstr>Key takeaway </vt:lpstr>
      <vt:lpstr>iii) Is there any meaningful trend on the median rental?</vt:lpstr>
      <vt:lpstr>PowerPoint Presentation</vt:lpstr>
      <vt:lpstr>Recap</vt:lpstr>
      <vt:lpstr>Which type of flats to buy</vt:lpstr>
      <vt:lpstr>vi) Is there any meaningful tend on the annualised/lifetime yield?</vt:lpstr>
      <vt:lpstr>PowerPoint Presentation</vt:lpstr>
      <vt:lpstr>PowerPoint Presentation</vt:lpstr>
      <vt:lpstr>PowerPoint Presentation</vt:lpstr>
      <vt:lpstr>Recap</vt:lpstr>
      <vt:lpstr>When to buy</vt:lpstr>
      <vt:lpstr>PowerPoint Presentation</vt:lpstr>
      <vt:lpstr>Other Insights</vt:lpstr>
      <vt:lpstr>v) Is there any meaningful trend between resale price and storey range?</vt:lpstr>
      <vt:lpstr>PowerPoint Presentation</vt:lpstr>
      <vt:lpstr>PowerPoint Presentation</vt:lpstr>
      <vt:lpstr>Key takeaway  </vt:lpstr>
      <vt:lpstr>4. Conclusion</vt:lpstr>
      <vt:lpstr>4. Conclusion-cont</vt:lpstr>
      <vt:lpstr>5.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Final Project</dc:title>
  <dc:creator>casper</dc:creator>
  <cp:lastModifiedBy>casper</cp:lastModifiedBy>
  <cp:revision>34</cp:revision>
  <dcterms:created xsi:type="dcterms:W3CDTF">2021-02-20T02:25:10Z</dcterms:created>
  <dcterms:modified xsi:type="dcterms:W3CDTF">2021-03-01T11:20:47Z</dcterms:modified>
</cp:coreProperties>
</file>