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1"/>
  </p:notesMasterIdLst>
  <p:sldIdLst>
    <p:sldId id="256" r:id="rId2"/>
    <p:sldId id="266" r:id="rId3"/>
    <p:sldId id="257" r:id="rId4"/>
    <p:sldId id="301" r:id="rId5"/>
    <p:sldId id="294" r:id="rId6"/>
    <p:sldId id="293" r:id="rId7"/>
    <p:sldId id="295" r:id="rId8"/>
    <p:sldId id="258" r:id="rId9"/>
    <p:sldId id="267" r:id="rId10"/>
    <p:sldId id="296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8" r:id="rId19"/>
    <p:sldId id="298" r:id="rId20"/>
    <p:sldId id="284" r:id="rId21"/>
    <p:sldId id="286" r:id="rId22"/>
    <p:sldId id="285" r:id="rId23"/>
    <p:sldId id="287" r:id="rId24"/>
    <p:sldId id="300" r:id="rId25"/>
    <p:sldId id="299" r:id="rId26"/>
    <p:sldId id="288" r:id="rId27"/>
    <p:sldId id="289" r:id="rId28"/>
    <p:sldId id="290" r:id="rId29"/>
    <p:sldId id="297" r:id="rId30"/>
    <p:sldId id="279" r:id="rId31"/>
    <p:sldId id="280" r:id="rId32"/>
    <p:sldId id="281" r:id="rId33"/>
    <p:sldId id="282" r:id="rId34"/>
    <p:sldId id="283" r:id="rId35"/>
    <p:sldId id="277" r:id="rId36"/>
    <p:sldId id="264" r:id="rId37"/>
    <p:sldId id="291" r:id="rId38"/>
    <p:sldId id="292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9"/>
    <p:restoredTop sz="82128"/>
  </p:normalViewPr>
  <p:slideViewPr>
    <p:cSldViewPr snapToGrid="0" snapToObjects="1">
      <p:cViewPr varScale="1">
        <p:scale>
          <a:sx n="61" d="100"/>
          <a:sy n="61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median-rent-by-town-and-flat-type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Where to buy</a:t>
            </a:r>
          </a:p>
        </p:txBody>
      </p:sp>
    </p:spTree>
    <p:extLst>
      <p:ext uri="{BB962C8B-B14F-4D97-AF65-F5344CB8AC3E}">
        <p14:creationId xmlns:p14="http://schemas.microsoft.com/office/powerpoint/2010/main" val="22651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Which type of flats to buy</a:t>
            </a:r>
          </a:p>
        </p:txBody>
      </p:sp>
    </p:spTree>
    <p:extLst>
      <p:ext uri="{BB962C8B-B14F-4D97-AF65-F5344CB8AC3E}">
        <p14:creationId xmlns:p14="http://schemas.microsoft.com/office/powerpoint/2010/main" val="24671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Data Cleaning and 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Questions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</p:txBody>
      </p:sp>
    </p:spTree>
    <p:extLst>
      <p:ext uri="{BB962C8B-B14F-4D97-AF65-F5344CB8AC3E}">
        <p14:creationId xmlns:p14="http://schemas.microsoft.com/office/powerpoint/2010/main" val="31260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When to buy</a:t>
            </a:r>
          </a:p>
        </p:txBody>
      </p:sp>
    </p:spTree>
    <p:extLst>
      <p:ext uri="{BB962C8B-B14F-4D97-AF65-F5344CB8AC3E}">
        <p14:creationId xmlns:p14="http://schemas.microsoft.com/office/powerpoint/2010/main" val="317517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vii) 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31ADD0-3EC8-8A4E-A8B0-A5966B56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0" y="2212283"/>
            <a:ext cx="6388873" cy="4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</a:t>
            </a:r>
            <a:r>
              <a:rPr lang="en-US" dirty="0"/>
              <a:t> Curve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1FFF8-F819-4949-BC0B-46BF45AF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SG" dirty="0"/>
              <a:t>When Singapore was still a British colony, the British Land office needed a way to work out the fees for renting of state land for a long period of time.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At around that time a Land Office employee named </a:t>
            </a:r>
            <a:r>
              <a:rPr lang="en-SG" dirty="0" err="1"/>
              <a:t>Bala</a:t>
            </a:r>
            <a:r>
              <a:rPr lang="en-SG" dirty="0"/>
              <a:t> came up with a table (also called </a:t>
            </a:r>
            <a:r>
              <a:rPr lang="en-SG" dirty="0" err="1"/>
              <a:t>Bala’s</a:t>
            </a:r>
            <a:r>
              <a:rPr lang="en-SG" dirty="0"/>
              <a:t> Curve in graph form), which acted as a sort of guideline for the price renting out state land. Over time, </a:t>
            </a:r>
            <a:r>
              <a:rPr lang="en-SG" dirty="0" err="1"/>
              <a:t>Bala’s</a:t>
            </a:r>
            <a:r>
              <a:rPr lang="en-SG" dirty="0"/>
              <a:t> Table/Curve made its way to the real estate market in general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 fresh 99% lease will start at 96% of it's value and it drops to 80% when lease drops to 60 years remaining. At 30 years remaining lease, the value becomes 60%, at 15 years it becomes 40% and eventually dropping to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Other Insights</a:t>
            </a:r>
          </a:p>
        </p:txBody>
      </p:sp>
    </p:spTree>
    <p:extLst>
      <p:ext uri="{BB962C8B-B14F-4D97-AF65-F5344CB8AC3E}">
        <p14:creationId xmlns:p14="http://schemas.microsoft.com/office/powerpoint/2010/main" val="40291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iv) Is there any seasonal effect in prices and rental?</a:t>
            </a:r>
          </a:p>
        </p:txBody>
      </p:sp>
    </p:spTree>
    <p:extLst>
      <p:ext uri="{BB962C8B-B14F-4D97-AF65-F5344CB8AC3E}">
        <p14:creationId xmlns:p14="http://schemas.microsoft.com/office/powerpoint/2010/main" val="2950666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31D17B-3756-8E41-9A2E-C6307492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-3810"/>
            <a:ext cx="11620500" cy="35941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F66AAF-EE5D-924F-A0DE-685A63F9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0" y="3292112"/>
            <a:ext cx="11648520" cy="3556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E36D84-658C-E346-9503-046E75C9FAAB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13898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3268978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viii) Correlations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74E53D-90CB-584B-959B-C162B979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8921"/>
            <a:ext cx="7012330" cy="319777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0F7D7C4-EDB0-5147-8D9A-358DB509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47" y="2608799"/>
            <a:ext cx="5114541" cy="3159819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2D6490E-B51F-E346-A45D-7B4725B8FC1C}"/>
              </a:ext>
            </a:extLst>
          </p:cNvPr>
          <p:cNvSpPr/>
          <p:nvPr/>
        </p:nvSpPr>
        <p:spPr>
          <a:xfrm>
            <a:off x="3359013" y="4156091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4E66FA6-8CE0-6D46-915B-842A16303554}"/>
              </a:ext>
            </a:extLst>
          </p:cNvPr>
          <p:cNvSpPr/>
          <p:nvPr/>
        </p:nvSpPr>
        <p:spPr>
          <a:xfrm>
            <a:off x="3380033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4A086D1-8619-0A4B-AF58-80039FBC083E}"/>
              </a:ext>
            </a:extLst>
          </p:cNvPr>
          <p:cNvSpPr/>
          <p:nvPr/>
        </p:nvSpPr>
        <p:spPr>
          <a:xfrm>
            <a:off x="7169011" y="4156090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37DF63F-9540-FD4D-9672-07E1B4C402D5}"/>
              </a:ext>
            </a:extLst>
          </p:cNvPr>
          <p:cNvSpPr/>
          <p:nvPr/>
        </p:nvSpPr>
        <p:spPr>
          <a:xfrm>
            <a:off x="7169010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BAF0132-46DA-C041-A2BC-9365C9D959E5}"/>
              </a:ext>
            </a:extLst>
          </p:cNvPr>
          <p:cNvSpPr/>
          <p:nvPr/>
        </p:nvSpPr>
        <p:spPr>
          <a:xfrm>
            <a:off x="8175708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38DBE32F-FDA3-9147-91B5-1768B586DF3C}"/>
              </a:ext>
            </a:extLst>
          </p:cNvPr>
          <p:cNvSpPr/>
          <p:nvPr/>
        </p:nvSpPr>
        <p:spPr>
          <a:xfrm>
            <a:off x="8977817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9F704A0-EE1E-AB41-8BF3-DF8DCA60C0C5}"/>
              </a:ext>
            </a:extLst>
          </p:cNvPr>
          <p:cNvSpPr/>
          <p:nvPr/>
        </p:nvSpPr>
        <p:spPr>
          <a:xfrm>
            <a:off x="8168155" y="4156089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70103FD-71FB-5241-B71C-FACBD2FBA1B0}"/>
              </a:ext>
            </a:extLst>
          </p:cNvPr>
          <p:cNvSpPr/>
          <p:nvPr/>
        </p:nvSpPr>
        <p:spPr>
          <a:xfrm>
            <a:off x="8994459" y="415686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3DFB-2B5B-E245-87C1-A05A234F9BBD}"/>
              </a:ext>
            </a:extLst>
          </p:cNvPr>
          <p:cNvSpPr/>
          <p:nvPr/>
        </p:nvSpPr>
        <p:spPr>
          <a:xfrm>
            <a:off x="1920239" y="2413338"/>
            <a:ext cx="8770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/>
              <a:t>Dataset</a:t>
            </a:r>
            <a:r>
              <a:rPr lang="nb-NO" dirty="0"/>
              <a:t> 1 - resale-flat-jan-2017-jan-2021.csv 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2"/>
              </a:rPr>
              <a:t>https://data.gov.sg/dataset/resale-flat-prices</a:t>
            </a:r>
            <a:endParaRPr lang="en-SG" dirty="0"/>
          </a:p>
          <a:p>
            <a:r>
              <a:rPr lang="fr-FR" dirty="0"/>
              <a:t> </a:t>
            </a:r>
            <a:endParaRPr lang="en-SG" dirty="0"/>
          </a:p>
          <a:p>
            <a:r>
              <a:rPr lang="en-SG" dirty="0"/>
              <a:t>Dataset 2 - median-rent-by-town-and-flat-</a:t>
            </a:r>
            <a:r>
              <a:rPr lang="en-SG" dirty="0" err="1"/>
              <a:t>type.csv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3"/>
              </a:rPr>
              <a:t>https://data.gov.sg/dataset/median-rent-by-town-and-flat-type</a:t>
            </a:r>
            <a:endParaRPr lang="fr-FR" u="sng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0120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Creation of year and quarter</a:t>
            </a:r>
          </a:p>
          <a:p>
            <a:pPr marL="457200" indent="-457200">
              <a:buAutoNum type="arabicParenR"/>
            </a:pPr>
            <a:r>
              <a:rPr lang="en-SG" sz="2400" dirty="0"/>
              <a:t>Creation of remaining lease in months</a:t>
            </a:r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64E535-4868-FE40-BAD3-6E48DDAD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7"/>
          <a:stretch/>
        </p:blipFill>
        <p:spPr>
          <a:xfrm>
            <a:off x="1759608" y="3548268"/>
            <a:ext cx="9050852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SG" sz="2400" dirty="0"/>
              <a:t>Standardise the flat type</a:t>
            </a:r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91C71E6-298B-0D4C-9646-1EE2A06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2952068"/>
            <a:ext cx="11799173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SG" sz="2400" dirty="0"/>
              <a:t>Make median rent into number</a:t>
            </a:r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C649D8-1026-AF4A-8F4B-8DF2DD6D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82"/>
          <a:stretch/>
        </p:blipFill>
        <p:spPr>
          <a:xfrm>
            <a:off x="1555587" y="3040029"/>
            <a:ext cx="9499876" cy="1757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BF0B77-E6AE-5144-A91E-2D8A5159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" t="59465" r="-573" b="1617"/>
          <a:stretch/>
        </p:blipFill>
        <p:spPr>
          <a:xfrm>
            <a:off x="1555587" y="4797361"/>
            <a:ext cx="9499876" cy="1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C9A57-E1E1-3D42-BF06-4DB21EE38284}"/>
              </a:ext>
            </a:extLst>
          </p:cNvPr>
          <p:cNvSpPr txBox="1">
            <a:spLocks/>
          </p:cNvSpPr>
          <p:nvPr/>
        </p:nvSpPr>
        <p:spPr>
          <a:xfrm>
            <a:off x="2072640" y="24646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arenR"/>
            </a:pPr>
            <a:r>
              <a:rPr lang="en-SG" dirty="0"/>
              <a:t>Is there any area with high density of high/low priced HDB?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lease-adjusted resale price?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median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seasonal effect in prices and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meaningful trend between resale price and storey range?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tend on the annualised/lifetime yield?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strong corelation between the attributes?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82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1024</Words>
  <Application>Microsoft Macintosh PowerPoint</Application>
  <PresentationFormat>Widescreen</PresentationFormat>
  <Paragraphs>168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Data set</vt:lpstr>
      <vt:lpstr>2. Data Cleaning</vt:lpstr>
      <vt:lpstr>2. Data Cleaning</vt:lpstr>
      <vt:lpstr>2. Data Cleaning</vt:lpstr>
      <vt:lpstr>2. Key terms</vt:lpstr>
      <vt:lpstr>3. Questions</vt:lpstr>
      <vt:lpstr>Where to buy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Which type of flats to buy</vt:lpstr>
      <vt:lpstr>vi) Is there any meaningful tend on the annualised/lifetime yield?</vt:lpstr>
      <vt:lpstr>PowerPoint Presentation</vt:lpstr>
      <vt:lpstr>PowerPoint Presentation</vt:lpstr>
      <vt:lpstr>PowerPoint Presentation</vt:lpstr>
      <vt:lpstr>Recap</vt:lpstr>
      <vt:lpstr>When to buy</vt:lpstr>
      <vt:lpstr>vii) Is the resale prices following the bala curve?</vt:lpstr>
      <vt:lpstr>Bala Curve</vt:lpstr>
      <vt:lpstr>PowerPoint Presentation</vt:lpstr>
      <vt:lpstr>Other Insights</vt:lpstr>
      <vt:lpstr>iv) Is there any seasonal effect in prices and rental?</vt:lpstr>
      <vt:lpstr>PowerPoint Presentation</vt:lpstr>
      <vt:lpstr>v) Is there any meaningful trend between resale price and storey range?</vt:lpstr>
      <vt:lpstr>PowerPoint Presentation</vt:lpstr>
      <vt:lpstr>PowerPoint Presentation</vt:lpstr>
      <vt:lpstr>Key takeaway  </vt:lpstr>
      <vt:lpstr>viii) Correlations</vt:lpstr>
      <vt:lpstr>4. Conclusion</vt:lpstr>
      <vt:lpstr>4. Conclusion-cont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32</cp:revision>
  <dcterms:created xsi:type="dcterms:W3CDTF">2021-02-20T02:25:10Z</dcterms:created>
  <dcterms:modified xsi:type="dcterms:W3CDTF">2021-03-01T11:17:27Z</dcterms:modified>
</cp:coreProperties>
</file>