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31"/>
  </p:notesMasterIdLst>
  <p:sldIdLst>
    <p:sldId id="256" r:id="rId2"/>
    <p:sldId id="266" r:id="rId3"/>
    <p:sldId id="257" r:id="rId4"/>
    <p:sldId id="258" r:id="rId5"/>
    <p:sldId id="267" r:id="rId6"/>
    <p:sldId id="270" r:id="rId7"/>
    <p:sldId id="271" r:id="rId8"/>
    <p:sldId id="273" r:id="rId9"/>
    <p:sldId id="274" r:id="rId10"/>
    <p:sldId id="272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83" r:id="rId19"/>
    <p:sldId id="277" r:id="rId20"/>
    <p:sldId id="288" r:id="rId21"/>
    <p:sldId id="289" r:id="rId22"/>
    <p:sldId id="290" r:id="rId23"/>
    <p:sldId id="284" r:id="rId24"/>
    <p:sldId id="286" r:id="rId25"/>
    <p:sldId id="285" r:id="rId26"/>
    <p:sldId id="287" r:id="rId27"/>
    <p:sldId id="264" r:id="rId28"/>
    <p:sldId id="291" r:id="rId29"/>
    <p:sldId id="26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00"/>
    <p:restoredTop sz="82128"/>
  </p:normalViewPr>
  <p:slideViewPr>
    <p:cSldViewPr snapToGrid="0" snapToObjects="1">
      <p:cViewPr>
        <p:scale>
          <a:sx n="57" d="100"/>
          <a:sy n="57" d="100"/>
        </p:scale>
        <p:origin x="16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53061-5525-8247-BC5F-E3475A077F60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57195-AF2B-844C-A352-A08CA748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88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2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63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39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54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0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63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62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6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2/28/21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36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2/28/21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5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54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2/28/21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9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2/28/21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2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2/28/21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9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2/28/21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309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2/28/21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7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2/28/21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7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2/28/21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1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2/28/21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1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30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bstract line art skyscrapers">
            <a:extLst>
              <a:ext uri="{FF2B5EF4-FFF2-40B4-BE49-F238E27FC236}">
                <a16:creationId xmlns:a16="http://schemas.microsoft.com/office/drawing/2014/main" id="{C9D912BC-B4BA-4586-8BE0-8A10F441D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08" r="14357" b="-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05879-EE3A-D345-A89B-8B11117EE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 fontScale="90000"/>
          </a:bodyPr>
          <a:lstStyle/>
          <a:p>
            <a:r>
              <a:rPr lang="en-US" sz="6000" dirty="0"/>
              <a:t>Proposal</a:t>
            </a:r>
            <a:br>
              <a:rPr lang="en-US" sz="6000" dirty="0"/>
            </a:br>
            <a:r>
              <a:rPr lang="en-US" sz="6000" dirty="0"/>
              <a:t>Project</a:t>
            </a:r>
            <a:br>
              <a:rPr lang="en-US" sz="6000" dirty="0"/>
            </a:br>
            <a:r>
              <a:rPr lang="en-US" sz="6000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D2E4F-FF93-EA4F-AC43-DF0ACA718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r>
              <a:rPr lang="en-US" dirty="0"/>
              <a:t>DS102 and DS104</a:t>
            </a:r>
          </a:p>
        </p:txBody>
      </p:sp>
    </p:spTree>
    <p:extLst>
      <p:ext uri="{BB962C8B-B14F-4D97-AF65-F5344CB8AC3E}">
        <p14:creationId xmlns:p14="http://schemas.microsoft.com/office/powerpoint/2010/main" val="179190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DD97027-CEF5-CA48-A925-E2605A46A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19984"/>
              </p:ext>
            </p:extLst>
          </p:nvPr>
        </p:nvGraphicFramePr>
        <p:xfrm>
          <a:off x="522761" y="2316480"/>
          <a:ext cx="4601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65">
                  <a:extLst>
                    <a:ext uri="{9D8B030D-6E8A-4147-A177-3AD203B41FA5}">
                      <a16:colId xmlns:a16="http://schemas.microsoft.com/office/drawing/2014/main" val="384200153"/>
                    </a:ext>
                  </a:extLst>
                </a:gridCol>
                <a:gridCol w="2300665">
                  <a:extLst>
                    <a:ext uri="{9D8B030D-6E8A-4147-A177-3AD203B41FA5}">
                      <a16:colId xmlns:a16="http://schemas.microsoft.com/office/drawing/2014/main" val="17836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Resale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Lease adjusted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0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Bukit Merah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Bukit Merah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Queenstown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Bishan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0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Toa Payoh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Toa Payoh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Bishan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Queenstown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0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Kallang/Whampoa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Kallang/Whampoa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09628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1F3D8262-5657-024D-9557-E58B3B3A6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76605"/>
              </p:ext>
            </p:extLst>
          </p:nvPr>
        </p:nvGraphicFramePr>
        <p:xfrm>
          <a:off x="5747494" y="2316480"/>
          <a:ext cx="4601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65">
                  <a:extLst>
                    <a:ext uri="{9D8B030D-6E8A-4147-A177-3AD203B41FA5}">
                      <a16:colId xmlns:a16="http://schemas.microsoft.com/office/drawing/2014/main" val="384200153"/>
                    </a:ext>
                  </a:extLst>
                </a:gridCol>
                <a:gridCol w="2300665">
                  <a:extLst>
                    <a:ext uri="{9D8B030D-6E8A-4147-A177-3AD203B41FA5}">
                      <a16:colId xmlns:a16="http://schemas.microsoft.com/office/drawing/2014/main" val="17836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Resale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Lease adjusted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0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Yishun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Yishun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 Mo Kio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Woodland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0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Jurong 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Sengkang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Bukit </a:t>
                      </a:r>
                      <a:r>
                        <a:rPr lang="en-US" dirty="0" err="1"/>
                        <a:t>Batok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Jurong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0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Toa Payoh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Punggol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096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BEE01FF-9BB6-AA48-8FFF-30FCE7536084}"/>
              </a:ext>
            </a:extLst>
          </p:cNvPr>
          <p:cNvSpPr txBox="1"/>
          <p:nvPr/>
        </p:nvSpPr>
        <p:spPr>
          <a:xfrm>
            <a:off x="522761" y="4968815"/>
            <a:ext cx="4300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expensive location– Bukit Merah</a:t>
            </a:r>
          </a:p>
          <a:p>
            <a:r>
              <a:rPr lang="en-US" dirty="0"/>
              <a:t>Least expensive location - Yishun</a:t>
            </a:r>
          </a:p>
        </p:txBody>
      </p:sp>
    </p:spTree>
    <p:extLst>
      <p:ext uri="{BB962C8B-B14F-4D97-AF65-F5344CB8AC3E}">
        <p14:creationId xmlns:p14="http://schemas.microsoft.com/office/powerpoint/2010/main" val="185760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iii) Is there any meaningful trend on the median rental?</a:t>
            </a:r>
          </a:p>
        </p:txBody>
      </p:sp>
    </p:spTree>
    <p:extLst>
      <p:ext uri="{BB962C8B-B14F-4D97-AF65-F5344CB8AC3E}">
        <p14:creationId xmlns:p14="http://schemas.microsoft.com/office/powerpoint/2010/main" val="3788450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089C2B-4B9A-3C45-AFB5-ADF09FA7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8B0930AB-F8A0-C147-BFA1-1C035CE87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0"/>
            <a:ext cx="9391625" cy="3880496"/>
          </a:xfrm>
          <a:prstGeom prst="rect">
            <a:avLst/>
          </a:prstGeom>
        </p:spPr>
      </p:pic>
      <p:pic>
        <p:nvPicPr>
          <p:cNvPr id="8" name="Picture 7" descr="Diagram&#10;&#10;Description automatically generated with low confidence">
            <a:extLst>
              <a:ext uri="{FF2B5EF4-FFF2-40B4-BE49-F238E27FC236}">
                <a16:creationId xmlns:a16="http://schemas.microsoft.com/office/drawing/2014/main" id="{6E5F99F5-AD43-A642-B271-398BEAF8B1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5" r="601"/>
          <a:stretch/>
        </p:blipFill>
        <p:spPr>
          <a:xfrm>
            <a:off x="1280160" y="3399781"/>
            <a:ext cx="9396466" cy="347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60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DD97027-CEF5-CA48-A925-E2605A46A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335580"/>
              </p:ext>
            </p:extLst>
          </p:nvPr>
        </p:nvGraphicFramePr>
        <p:xfrm>
          <a:off x="6472362" y="2316480"/>
          <a:ext cx="4601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65">
                  <a:extLst>
                    <a:ext uri="{9D8B030D-6E8A-4147-A177-3AD203B41FA5}">
                      <a16:colId xmlns:a16="http://schemas.microsoft.com/office/drawing/2014/main" val="384200153"/>
                    </a:ext>
                  </a:extLst>
                </a:gridCol>
                <a:gridCol w="2300665">
                  <a:extLst>
                    <a:ext uri="{9D8B030D-6E8A-4147-A177-3AD203B41FA5}">
                      <a16:colId xmlns:a16="http://schemas.microsoft.com/office/drawing/2014/main" val="17836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 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0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Bukit Merah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Bukit </a:t>
                      </a:r>
                      <a:r>
                        <a:rPr lang="en-US" dirty="0" err="1"/>
                        <a:t>Timah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Queenstown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Bukit Panjang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0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Clementi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Woodland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Bishan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Punggol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0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Kallang/Whampoa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Chua Chu Kang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09628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2CF5379-7DA4-0046-96B7-F05B7F693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590433"/>
              </p:ext>
            </p:extLst>
          </p:nvPr>
        </p:nvGraphicFramePr>
        <p:xfrm>
          <a:off x="900447" y="2316480"/>
          <a:ext cx="4601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65">
                  <a:extLst>
                    <a:ext uri="{9D8B030D-6E8A-4147-A177-3AD203B41FA5}">
                      <a16:colId xmlns:a16="http://schemas.microsoft.com/office/drawing/2014/main" val="384200153"/>
                    </a:ext>
                  </a:extLst>
                </a:gridCol>
                <a:gridCol w="2300665">
                  <a:extLst>
                    <a:ext uri="{9D8B030D-6E8A-4147-A177-3AD203B41FA5}">
                      <a16:colId xmlns:a16="http://schemas.microsoft.com/office/drawing/2014/main" val="17836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 Resale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resale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0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Bukit Merah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Yishun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Bishan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Woodland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0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Toa Payoh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Sengkang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Queenstown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Jurong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0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Kallang/Whampoa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Punggol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09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928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iv) Is there any seasonal effect in prices and rental?</a:t>
            </a:r>
          </a:p>
        </p:txBody>
      </p:sp>
    </p:spTree>
    <p:extLst>
      <p:ext uri="{BB962C8B-B14F-4D97-AF65-F5344CB8AC3E}">
        <p14:creationId xmlns:p14="http://schemas.microsoft.com/office/powerpoint/2010/main" val="3045548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4C5A1-9F62-C645-AC7C-60ABB8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3431D17B-3756-8E41-9A2E-C6307492E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-3810"/>
            <a:ext cx="11620500" cy="359410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B2F66AAF-EE5D-924F-A0DE-685A63F95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30" y="3292112"/>
            <a:ext cx="11648520" cy="3556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AE36D84-658C-E346-9503-046E75C9FAAB}"/>
              </a:ext>
            </a:extLst>
          </p:cNvPr>
          <p:cNvSpPr/>
          <p:nvPr/>
        </p:nvSpPr>
        <p:spPr>
          <a:xfrm rot="19329128">
            <a:off x="1876957" y="2816393"/>
            <a:ext cx="84301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 Meaningful trend</a:t>
            </a:r>
          </a:p>
        </p:txBody>
      </p:sp>
    </p:spTree>
    <p:extLst>
      <p:ext uri="{BB962C8B-B14F-4D97-AF65-F5344CB8AC3E}">
        <p14:creationId xmlns:p14="http://schemas.microsoft.com/office/powerpoint/2010/main" val="286978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v) Is there any meaningful trend between resale price and storey range?</a:t>
            </a:r>
          </a:p>
        </p:txBody>
      </p:sp>
    </p:spTree>
    <p:extLst>
      <p:ext uri="{BB962C8B-B14F-4D97-AF65-F5344CB8AC3E}">
        <p14:creationId xmlns:p14="http://schemas.microsoft.com/office/powerpoint/2010/main" val="1468867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4C5A1-9F62-C645-AC7C-60ABB8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2F5BDBD-3AF5-EC4D-80DA-B833EE5AA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15" y="1378"/>
            <a:ext cx="10691063" cy="3525162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0122635-F9F1-E04C-8EA5-19DF3AA87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31" y="3298165"/>
            <a:ext cx="10667947" cy="35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3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4C5A1-9F62-C645-AC7C-60ABB8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55BC5BD-F72D-FF4F-9659-BAB7EACE7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-9020"/>
            <a:ext cx="10567821" cy="3606843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5A6AAC1-6A7C-7443-BA7E-342ED336A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5" r="1741"/>
          <a:stretch/>
        </p:blipFill>
        <p:spPr>
          <a:xfrm>
            <a:off x="589280" y="3321765"/>
            <a:ext cx="10567821" cy="356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76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FA810F-4363-334A-8185-C945D0636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3651504"/>
          </a:xfrm>
        </p:spPr>
        <p:txBody>
          <a:bodyPr>
            <a:normAutofit/>
          </a:bodyPr>
          <a:lstStyle/>
          <a:p>
            <a:pPr marL="342900" lvl="0" indent="-342900">
              <a:buAutoNum type="arabicParenR"/>
            </a:pPr>
            <a:r>
              <a:rPr lang="en-SG" dirty="0"/>
              <a:t>Indeed there is a trend between high floor and resale price</a:t>
            </a:r>
          </a:p>
          <a:p>
            <a:pPr marL="342900" lvl="0" indent="-342900">
              <a:buAutoNum type="arabicParenR"/>
            </a:pPr>
            <a:r>
              <a:rPr lang="en-SG" dirty="0"/>
              <a:t>It is less prominent in 1-room, 2-room and 3-room flats</a:t>
            </a:r>
          </a:p>
          <a:p>
            <a:pPr marL="342900" lvl="0" indent="-342900">
              <a:buAutoNum type="arabicParenR"/>
            </a:pPr>
            <a:r>
              <a:rPr lang="en-SG" dirty="0"/>
              <a:t>It gets obvious once we go to 4-room and 5-room flats</a:t>
            </a:r>
          </a:p>
          <a:p>
            <a:pPr marL="342900" lvl="0" indent="-342900">
              <a:buAutoNum type="arabicParenR"/>
            </a:pPr>
            <a:r>
              <a:rPr lang="en-SG" dirty="0"/>
              <a:t>The lease-adjusted value is less exaggerated as compared to a direct comparison against the resale price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8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354-CECE-554B-9572-BD50610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6440-831C-4C4C-84E9-ABBDA3C8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SG" sz="2400" dirty="0"/>
              <a:t>Project Objective</a:t>
            </a:r>
          </a:p>
          <a:p>
            <a:pPr marL="457200" indent="-457200">
              <a:buAutoNum type="arabicParenR"/>
            </a:pPr>
            <a:r>
              <a:rPr lang="en-SG" sz="2400" dirty="0"/>
              <a:t>Key terms</a:t>
            </a:r>
          </a:p>
          <a:p>
            <a:pPr marL="457200" indent="-457200">
              <a:buAutoNum type="arabicParenR"/>
            </a:pPr>
            <a:r>
              <a:rPr lang="en-SG" sz="2400" dirty="0"/>
              <a:t>Questions, Insights and Recap</a:t>
            </a:r>
          </a:p>
          <a:p>
            <a:pPr marL="457200" indent="-457200">
              <a:buAutoNum type="arabicParenR"/>
            </a:pPr>
            <a:r>
              <a:rPr lang="en-SG" sz="2400" dirty="0"/>
              <a:t>Conclusion</a:t>
            </a:r>
          </a:p>
          <a:p>
            <a:pPr marL="457200" indent="-457200">
              <a:buAutoNum type="arabicParenR"/>
            </a:pPr>
            <a:r>
              <a:rPr lang="en-SG" sz="2400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174926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vi) Is the resale prices following the </a:t>
            </a:r>
            <a:r>
              <a:rPr lang="en-SG" dirty="0" err="1"/>
              <a:t>bala</a:t>
            </a:r>
            <a:r>
              <a:rPr lang="en-SG" dirty="0"/>
              <a:t> curve?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531ADD0-3EC8-8A4E-A8B0-A5966B566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760" y="2212283"/>
            <a:ext cx="6388873" cy="457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33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06D8-DB18-C34C-AC00-94769463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Bala</a:t>
            </a:r>
            <a:r>
              <a:rPr lang="en-US" dirty="0"/>
              <a:t> Curve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01FFF8-F819-4949-BC0B-46BF45AF9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SG" dirty="0"/>
              <a:t>when Singapore was still a British colony, the British Land office needed a way to work out the fees for renting of state land for a long period of time. </a:t>
            </a:r>
            <a:br>
              <a:rPr lang="en-SG" dirty="0"/>
            </a:br>
            <a:br>
              <a:rPr lang="en-SG" dirty="0"/>
            </a:br>
            <a:r>
              <a:rPr lang="en-SG" dirty="0"/>
              <a:t>At around that time a Land Office employee named </a:t>
            </a:r>
            <a:r>
              <a:rPr lang="en-SG" dirty="0" err="1"/>
              <a:t>Bala</a:t>
            </a:r>
            <a:r>
              <a:rPr lang="en-SG" dirty="0"/>
              <a:t> came up with a table (also called </a:t>
            </a:r>
            <a:r>
              <a:rPr lang="en-SG" dirty="0" err="1"/>
              <a:t>Bala’s</a:t>
            </a:r>
            <a:r>
              <a:rPr lang="en-SG" dirty="0"/>
              <a:t> Curve in graph form), which acted as a sort of guideline for the price renting out state land. Over time, </a:t>
            </a:r>
            <a:r>
              <a:rPr lang="en-SG" dirty="0" err="1"/>
              <a:t>Bala’s</a:t>
            </a:r>
            <a:r>
              <a:rPr lang="en-SG" dirty="0"/>
              <a:t> Table/Curve made its way to the real estate market in general </a:t>
            </a:r>
            <a:br>
              <a:rPr lang="en-SG" dirty="0"/>
            </a:br>
            <a:br>
              <a:rPr lang="en-SG" dirty="0"/>
            </a:br>
            <a:r>
              <a:rPr lang="en-SG" dirty="0"/>
              <a:t>A fresh 99% lease will start at 96% of it's value and it drops to 80% when lease drops to 60 years remaining. At 30 years remaining lease, the value becomes 60%, at 15 years it becomes 40% and eventually dropping to 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78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6CCEC9B-6CB5-814E-BE18-F52E6EE4C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6" b="3066"/>
          <a:stretch/>
        </p:blipFill>
        <p:spPr>
          <a:xfrm>
            <a:off x="3127961" y="0"/>
            <a:ext cx="5295900" cy="34290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0C7A978-98B6-FB46-A35D-9A463B07E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11" y="3285434"/>
            <a:ext cx="5118100" cy="35814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05F1711-8EBB-5047-8580-79FC161D92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"/>
          <a:stretch/>
        </p:blipFill>
        <p:spPr>
          <a:xfrm>
            <a:off x="5687011" y="3296478"/>
            <a:ext cx="5003800" cy="3581400"/>
          </a:xfrm>
          <a:prstGeom prst="rect">
            <a:avLst/>
          </a:prstGeom>
        </p:spPr>
      </p:pic>
      <p:sp>
        <p:nvSpPr>
          <p:cNvPr id="12" name="Frame 11">
            <a:extLst>
              <a:ext uri="{FF2B5EF4-FFF2-40B4-BE49-F238E27FC236}">
                <a16:creationId xmlns:a16="http://schemas.microsoft.com/office/drawing/2014/main" id="{E89CB2F5-7D67-924F-B9B8-F43D36815546}"/>
              </a:ext>
            </a:extLst>
          </p:cNvPr>
          <p:cNvSpPr/>
          <p:nvPr/>
        </p:nvSpPr>
        <p:spPr>
          <a:xfrm>
            <a:off x="4253948" y="3597964"/>
            <a:ext cx="775252" cy="3279913"/>
          </a:xfrm>
          <a:prstGeom prst="frame">
            <a:avLst>
              <a:gd name="adj1" fmla="val 372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1876887A-C57B-5B41-9535-159138E9B275}"/>
              </a:ext>
            </a:extLst>
          </p:cNvPr>
          <p:cNvSpPr/>
          <p:nvPr/>
        </p:nvSpPr>
        <p:spPr>
          <a:xfrm>
            <a:off x="9365422" y="3558209"/>
            <a:ext cx="775252" cy="3279913"/>
          </a:xfrm>
          <a:prstGeom prst="frame">
            <a:avLst>
              <a:gd name="adj1" fmla="val 372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B7128147-01B8-3246-BCA1-309C74193512}"/>
              </a:ext>
            </a:extLst>
          </p:cNvPr>
          <p:cNvSpPr/>
          <p:nvPr/>
        </p:nvSpPr>
        <p:spPr>
          <a:xfrm>
            <a:off x="6750964" y="219765"/>
            <a:ext cx="1021436" cy="3279913"/>
          </a:xfrm>
          <a:prstGeom prst="frame">
            <a:avLst>
              <a:gd name="adj1" fmla="val 372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FE548EDB-58EB-484F-ABF7-1F800A725E74}"/>
              </a:ext>
            </a:extLst>
          </p:cNvPr>
          <p:cNvSpPr/>
          <p:nvPr/>
        </p:nvSpPr>
        <p:spPr>
          <a:xfrm>
            <a:off x="218832" y="362778"/>
            <a:ext cx="2909129" cy="12722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3-room with around 80 years lease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68494859-D561-C24A-899D-6F89C45F16B7}"/>
              </a:ext>
            </a:extLst>
          </p:cNvPr>
          <p:cNvSpPr/>
          <p:nvPr/>
        </p:nvSpPr>
        <p:spPr>
          <a:xfrm>
            <a:off x="8561543" y="2155134"/>
            <a:ext cx="3485321" cy="12722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4-room, 5-room with around 85 years lease</a:t>
            </a:r>
          </a:p>
        </p:txBody>
      </p:sp>
    </p:spTree>
    <p:extLst>
      <p:ext uri="{BB962C8B-B14F-4D97-AF65-F5344CB8AC3E}">
        <p14:creationId xmlns:p14="http://schemas.microsoft.com/office/powerpoint/2010/main" val="2191202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vii) Is there any meaningful tend on the annualised/lifetime yield?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B625845-F910-284D-B560-B7018E460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" y="2201920"/>
            <a:ext cx="11862214" cy="421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44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56E791C-41E6-1A4A-A446-1F2768D6C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4" y="0"/>
            <a:ext cx="8313051" cy="34290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4DF88C4-1014-C54F-904D-E55BFED8E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572" y="1501464"/>
            <a:ext cx="8119993" cy="3388588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451D7739-31A3-034C-A4DF-367C2A8B0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6943" y="3429000"/>
            <a:ext cx="8119993" cy="331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67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4C5A1-9F62-C645-AC7C-60ABB8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B136AF0-C46B-D446-B30B-D307ACFEF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6350"/>
            <a:ext cx="11569700" cy="6845300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948503AC-C3EF-4042-A880-D9F52273B9CB}"/>
              </a:ext>
            </a:extLst>
          </p:cNvPr>
          <p:cNvSpPr/>
          <p:nvPr/>
        </p:nvSpPr>
        <p:spPr>
          <a:xfrm>
            <a:off x="4234070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CB36AE2-E138-8140-B956-36466F38BA88}"/>
              </a:ext>
            </a:extLst>
          </p:cNvPr>
          <p:cNvSpPr/>
          <p:nvPr/>
        </p:nvSpPr>
        <p:spPr>
          <a:xfrm>
            <a:off x="5459897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728D8AD6-D025-1E44-9DFF-5EE44E4445A8}"/>
              </a:ext>
            </a:extLst>
          </p:cNvPr>
          <p:cNvSpPr/>
          <p:nvPr/>
        </p:nvSpPr>
        <p:spPr>
          <a:xfrm>
            <a:off x="2133461" y="360258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F9E89A5F-1469-AD48-A901-A681F736CA38}"/>
              </a:ext>
            </a:extLst>
          </p:cNvPr>
          <p:cNvSpPr/>
          <p:nvPr/>
        </p:nvSpPr>
        <p:spPr>
          <a:xfrm>
            <a:off x="1211247" y="360258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09F10D1-F6CD-3E4E-ACD4-57A6B10932E8}"/>
              </a:ext>
            </a:extLst>
          </p:cNvPr>
          <p:cNvSpPr/>
          <p:nvPr/>
        </p:nvSpPr>
        <p:spPr>
          <a:xfrm>
            <a:off x="7591650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31231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4C5A1-9F62-C645-AC7C-60ABB8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8FE19E3-CC92-4A49-99CE-BB4E2B053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09" y="0"/>
            <a:ext cx="11425782" cy="68580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6C0C19D1-C6C8-9945-BCC8-57AC8C9B5C3C}"/>
              </a:ext>
            </a:extLst>
          </p:cNvPr>
          <p:cNvSpPr/>
          <p:nvPr/>
        </p:nvSpPr>
        <p:spPr>
          <a:xfrm>
            <a:off x="1211247" y="360258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5B186743-C9C9-0C41-9946-728E7657F75C}"/>
              </a:ext>
            </a:extLst>
          </p:cNvPr>
          <p:cNvSpPr/>
          <p:nvPr/>
        </p:nvSpPr>
        <p:spPr>
          <a:xfrm>
            <a:off x="3768916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7B94CC75-6B3C-0743-8BA5-595BEC808989}"/>
              </a:ext>
            </a:extLst>
          </p:cNvPr>
          <p:cNvSpPr/>
          <p:nvPr/>
        </p:nvSpPr>
        <p:spPr>
          <a:xfrm>
            <a:off x="5881312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C97FFD5C-87EE-7B4A-9ECF-D9F93D13CCFC}"/>
              </a:ext>
            </a:extLst>
          </p:cNvPr>
          <p:cNvSpPr/>
          <p:nvPr/>
        </p:nvSpPr>
        <p:spPr>
          <a:xfrm>
            <a:off x="7580841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33499BE-78F5-DD4F-B579-F602ED235B1F}"/>
              </a:ext>
            </a:extLst>
          </p:cNvPr>
          <p:cNvSpPr/>
          <p:nvPr/>
        </p:nvSpPr>
        <p:spPr>
          <a:xfrm>
            <a:off x="8398298" y="458095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90954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06D8-DB18-C34C-AC00-94769463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viii) Correlations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0074E53D-90CB-584B-959B-C162B9798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8921"/>
            <a:ext cx="7012330" cy="3197774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C0F7D7C4-EDB0-5147-8D9A-358DB5095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647" y="2608799"/>
            <a:ext cx="5114541" cy="3159819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B2D6490E-B51F-E346-A45D-7B4725B8FC1C}"/>
              </a:ext>
            </a:extLst>
          </p:cNvPr>
          <p:cNvSpPr/>
          <p:nvPr/>
        </p:nvSpPr>
        <p:spPr>
          <a:xfrm>
            <a:off x="3359013" y="4156091"/>
            <a:ext cx="645429" cy="268765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4E66FA6-8CE0-6D46-915B-842A16303554}"/>
              </a:ext>
            </a:extLst>
          </p:cNvPr>
          <p:cNvSpPr/>
          <p:nvPr/>
        </p:nvSpPr>
        <p:spPr>
          <a:xfrm>
            <a:off x="3380033" y="5184248"/>
            <a:ext cx="645429" cy="268765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4A086D1-8619-0A4B-AF58-80039FBC083E}"/>
              </a:ext>
            </a:extLst>
          </p:cNvPr>
          <p:cNvSpPr/>
          <p:nvPr/>
        </p:nvSpPr>
        <p:spPr>
          <a:xfrm>
            <a:off x="7169011" y="4156090"/>
            <a:ext cx="645429" cy="268765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D37DF63F-9540-FD4D-9672-07E1B4C402D5}"/>
              </a:ext>
            </a:extLst>
          </p:cNvPr>
          <p:cNvSpPr/>
          <p:nvPr/>
        </p:nvSpPr>
        <p:spPr>
          <a:xfrm>
            <a:off x="7169010" y="5184248"/>
            <a:ext cx="645429" cy="268765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DBAF0132-46DA-C041-A2BC-9365C9D959E5}"/>
              </a:ext>
            </a:extLst>
          </p:cNvPr>
          <p:cNvSpPr/>
          <p:nvPr/>
        </p:nvSpPr>
        <p:spPr>
          <a:xfrm>
            <a:off x="8175708" y="5179328"/>
            <a:ext cx="645429" cy="268765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38DBE32F-FDA3-9147-91B5-1768B586DF3C}"/>
              </a:ext>
            </a:extLst>
          </p:cNvPr>
          <p:cNvSpPr/>
          <p:nvPr/>
        </p:nvSpPr>
        <p:spPr>
          <a:xfrm>
            <a:off x="8977817" y="5179328"/>
            <a:ext cx="645429" cy="268765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B9F704A0-EE1E-AB41-8BF3-DF8DCA60C0C5}"/>
              </a:ext>
            </a:extLst>
          </p:cNvPr>
          <p:cNvSpPr/>
          <p:nvPr/>
        </p:nvSpPr>
        <p:spPr>
          <a:xfrm>
            <a:off x="8168155" y="4156089"/>
            <a:ext cx="645429" cy="268765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D70103FD-71FB-5241-B71C-FACBD2FBA1B0}"/>
              </a:ext>
            </a:extLst>
          </p:cNvPr>
          <p:cNvSpPr/>
          <p:nvPr/>
        </p:nvSpPr>
        <p:spPr>
          <a:xfrm>
            <a:off x="8994459" y="4156868"/>
            <a:ext cx="645429" cy="268765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5749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354-CECE-554B-9572-BD50610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6440-831C-4C4C-84E9-ABBDA3C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370612" cy="3651504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AutoNum type="arabicParenR"/>
            </a:pPr>
            <a:r>
              <a:rPr lang="en-SG" sz="2400" dirty="0"/>
              <a:t>High priced flats doesn’t guarantee high yet</a:t>
            </a:r>
          </a:p>
          <a:p>
            <a:pPr marL="457200" indent="-457200">
              <a:buAutoNum type="arabicParenR"/>
            </a:pPr>
            <a:r>
              <a:rPr lang="en-SG" sz="2400" dirty="0"/>
              <a:t>3-room and 4-romm gives the best returns</a:t>
            </a:r>
          </a:p>
          <a:p>
            <a:pPr marL="457200" indent="-457200">
              <a:buAutoNum type="arabicParenR"/>
            </a:pPr>
            <a:r>
              <a:rPr lang="en-SG" sz="2400" dirty="0"/>
              <a:t>Based off lifetime yield, you can 4x-5x your money if you rent out the flat for the entire duration of the lease</a:t>
            </a:r>
          </a:p>
          <a:p>
            <a:pPr marL="457200" indent="-457200">
              <a:buAutoNum type="arabicParenR"/>
            </a:pPr>
            <a:r>
              <a:rPr lang="en-SG" sz="2400" dirty="0"/>
              <a:t>Buy 3-room with 80 years lease or 4-room with 85-years lease as the price flats out till 50-years. Effectively giving you some significant extra years</a:t>
            </a:r>
          </a:p>
          <a:p>
            <a:pPr marL="457200" indent="-457200">
              <a:buAutoNum type="arabicParenR"/>
            </a:pPr>
            <a:r>
              <a:rPr lang="en-SG" sz="2400" dirty="0"/>
              <a:t>Jurong West and Sembawang gives the best lifetime yield, followed by Sengkang and Punggol, then Chua Chu Kang</a:t>
            </a:r>
          </a:p>
        </p:txBody>
      </p:sp>
    </p:spTree>
    <p:extLst>
      <p:ext uri="{BB962C8B-B14F-4D97-AF65-F5344CB8AC3E}">
        <p14:creationId xmlns:p14="http://schemas.microsoft.com/office/powerpoint/2010/main" val="1965842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B238-333A-774F-83C2-0F822C4C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4F9A-7282-6F40-BA6F-E93EEBC16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AutoNum type="arabicParenR"/>
            </a:pPr>
            <a:r>
              <a:rPr lang="en-SG" dirty="0"/>
              <a:t>Median rent data is too general, as such, even with high correlation between price and storey range, I cannot determine which storey range gives the best yield</a:t>
            </a:r>
          </a:p>
          <a:p>
            <a:pPr marL="342900" lvl="0" indent="-342900">
              <a:buAutoNum type="arabicParenR"/>
            </a:pPr>
            <a:r>
              <a:rPr lang="en-SG" dirty="0"/>
              <a:t>The rent data is by town, so I cannot pinpoint exact locations with good yield</a:t>
            </a:r>
          </a:p>
          <a:p>
            <a:pPr marL="342900" lvl="0" indent="-342900">
              <a:buAutoNum type="arabicParenR"/>
            </a:pPr>
            <a:r>
              <a:rPr lang="en-SG" dirty="0"/>
              <a:t>The flat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8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354-CECE-554B-9572-BD50610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6440-831C-4C4C-84E9-ABBDA3C8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To determine and predict which type of resale HDB and area gives you the best rental yield. 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32373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Key terms</a:t>
            </a:r>
          </a:p>
        </p:txBody>
      </p:sp>
      <p:pic>
        <p:nvPicPr>
          <p:cNvPr id="7" name="Content Placeholder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56B1858-834B-D04A-9F0E-BA3FFF810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600" y="2229408"/>
            <a:ext cx="8900695" cy="4476192"/>
          </a:xfr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4E50F78C-1885-1047-BA39-AA10436E306A}"/>
              </a:ext>
            </a:extLst>
          </p:cNvPr>
          <p:cNvSpPr/>
          <p:nvPr/>
        </p:nvSpPr>
        <p:spPr>
          <a:xfrm>
            <a:off x="1891265" y="6107501"/>
            <a:ext cx="8900695" cy="582429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3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Questions, Insights and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endParaRPr lang="en-US" dirty="0"/>
          </a:p>
          <a:p>
            <a:endParaRPr lang="en-SG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5C9A57-E1E1-3D42-BF06-4DB21EE38284}"/>
              </a:ext>
            </a:extLst>
          </p:cNvPr>
          <p:cNvSpPr txBox="1">
            <a:spLocks/>
          </p:cNvSpPr>
          <p:nvPr/>
        </p:nvSpPr>
        <p:spPr>
          <a:xfrm>
            <a:off x="2072640" y="24646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AutoNum type="arabicParenR"/>
            </a:pPr>
            <a:r>
              <a:rPr lang="en-SG" dirty="0"/>
              <a:t>Is there any area with high density of high/low priced HDB?</a:t>
            </a:r>
          </a:p>
          <a:p>
            <a:pPr marL="342900" indent="-342900">
              <a:buFont typeface="Corbel" panose="020B0503020204020204" pitchFamily="34" charset="0"/>
              <a:buAutoNum type="arabicParenR"/>
            </a:pPr>
            <a:r>
              <a:rPr lang="en-SG" dirty="0"/>
              <a:t>Is there any meaningful trend on the lease-adjusted resale price?</a:t>
            </a:r>
          </a:p>
          <a:p>
            <a:pPr marL="342900" indent="-342900">
              <a:buFont typeface="Corbel" panose="020B0503020204020204" pitchFamily="34" charset="0"/>
              <a:buAutoNum type="arabicParenR"/>
            </a:pPr>
            <a:r>
              <a:rPr lang="en-SG" dirty="0"/>
              <a:t>Is there any meaningful trend on the median rental?</a:t>
            </a:r>
          </a:p>
          <a:p>
            <a:pPr marL="342900" lvl="0" indent="-342900">
              <a:buAutoNum type="arabicParenR"/>
            </a:pPr>
            <a:r>
              <a:rPr lang="en-SG" dirty="0"/>
              <a:t>Is there any seasonal effect in prices and rental?</a:t>
            </a:r>
          </a:p>
          <a:p>
            <a:pPr marL="342900" lvl="0" indent="-342900">
              <a:buAutoNum type="arabicParenR"/>
            </a:pPr>
            <a:r>
              <a:rPr lang="en-SG" dirty="0"/>
              <a:t>Is there any meaningful trend between resale price and storey range?</a:t>
            </a:r>
          </a:p>
          <a:p>
            <a:pPr marL="342900" indent="-342900">
              <a:buFont typeface="Corbel" panose="020B0503020204020204" pitchFamily="34" charset="0"/>
              <a:buAutoNum type="arabicParenR"/>
            </a:pPr>
            <a:r>
              <a:rPr lang="en-SG" dirty="0"/>
              <a:t>Is the resale prices following the </a:t>
            </a:r>
            <a:r>
              <a:rPr lang="en-SG" dirty="0" err="1"/>
              <a:t>bala</a:t>
            </a:r>
            <a:r>
              <a:rPr lang="en-SG" dirty="0"/>
              <a:t> curve?</a:t>
            </a:r>
          </a:p>
          <a:p>
            <a:pPr marL="342900" indent="-342900">
              <a:buFont typeface="Corbel" panose="020B0503020204020204" pitchFamily="34" charset="0"/>
              <a:buAutoNum type="arabicParenR"/>
            </a:pPr>
            <a:r>
              <a:rPr lang="en-SG" dirty="0"/>
              <a:t>Is there any meaningful tend on the annualised/lifetime yield?</a:t>
            </a:r>
          </a:p>
          <a:p>
            <a:pPr marL="342900" lvl="0" indent="-342900">
              <a:buAutoNum type="arabicParenR"/>
            </a:pPr>
            <a:r>
              <a:rPr lang="en-SG" dirty="0"/>
              <a:t>Is there any strong corelation between the attributes?</a:t>
            </a:r>
          </a:p>
          <a:p>
            <a:pPr marL="342900" indent="-342900">
              <a:buFont typeface="Corbel" panose="020B0503020204020204" pitchFamily="34" charset="0"/>
              <a:buAutoNum type="arabicParenR"/>
            </a:pPr>
            <a:endParaRPr lang="en-US" dirty="0"/>
          </a:p>
          <a:p>
            <a:pPr marL="342900" indent="-342900">
              <a:buFont typeface="Corbel" panose="020B0503020204020204" pitchFamily="34" charset="0"/>
              <a:buAutoNum type="arabicParenR"/>
            </a:pPr>
            <a:endParaRPr lang="en-US" dirty="0"/>
          </a:p>
          <a:p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2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SG" dirty="0" err="1"/>
              <a:t>i</a:t>
            </a:r>
            <a:r>
              <a:rPr lang="en-SG" dirty="0"/>
              <a:t>) Is there any area with high density of high/low priced HDB?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Top 10% of all transactions</a:t>
            </a:r>
          </a:p>
          <a:p>
            <a:endParaRPr lang="en-SG" dirty="0"/>
          </a:p>
          <a:p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AB623A2-33D9-3E4C-AF39-06132649C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88" y="2822578"/>
            <a:ext cx="8770572" cy="4035422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5AEBA3C-C0FF-A84C-84C2-F5B9C1FCB4FA}"/>
              </a:ext>
            </a:extLst>
          </p:cNvPr>
          <p:cNvSpPr/>
          <p:nvPr/>
        </p:nvSpPr>
        <p:spPr>
          <a:xfrm>
            <a:off x="2081048" y="2932385"/>
            <a:ext cx="1623849" cy="3878317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00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BA31B74-6667-F542-86B6-368E8575C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52" y="2915743"/>
            <a:ext cx="11544300" cy="391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SG" dirty="0" err="1"/>
              <a:t>i</a:t>
            </a:r>
            <a:r>
              <a:rPr lang="en-SG" dirty="0"/>
              <a:t>) Is there any area with high density of high/low priced HDB?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Bottom 10% of all transactions</a:t>
            </a:r>
          </a:p>
          <a:p>
            <a:endParaRPr lang="en-SG" dirty="0"/>
          </a:p>
          <a:p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25AEBA3C-C0FF-A84C-84C2-F5B9C1FCB4FA}"/>
              </a:ext>
            </a:extLst>
          </p:cNvPr>
          <p:cNvSpPr/>
          <p:nvPr/>
        </p:nvSpPr>
        <p:spPr>
          <a:xfrm>
            <a:off x="1108315" y="2932384"/>
            <a:ext cx="2186976" cy="3878317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85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ii) Is there any meaningful trend on the lease-adjusted resale price?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Top 10% of all transactions</a:t>
            </a:r>
          </a:p>
          <a:p>
            <a:endParaRPr lang="en-SG" dirty="0"/>
          </a:p>
          <a:p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45AD5E0-0594-574C-A1E0-D27602AB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854" y="2754004"/>
            <a:ext cx="9485342" cy="4235077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5AEBA3C-C0FF-A84C-84C2-F5B9C1FCB4FA}"/>
              </a:ext>
            </a:extLst>
          </p:cNvPr>
          <p:cNvSpPr/>
          <p:nvPr/>
        </p:nvSpPr>
        <p:spPr>
          <a:xfrm>
            <a:off x="2270830" y="2932385"/>
            <a:ext cx="1818091" cy="3997910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1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28B17557-0E0D-964B-A435-5028B6A7C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71" y="2738341"/>
            <a:ext cx="8950625" cy="4119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SG" dirty="0"/>
              <a:t>ii) Is there any area with high density of high/low priced HDB?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Bottom 10% of all transactions</a:t>
            </a:r>
          </a:p>
          <a:p>
            <a:endParaRPr lang="en-SG" dirty="0"/>
          </a:p>
          <a:p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25AEBA3C-C0FF-A84C-84C2-F5B9C1FCB4FA}"/>
              </a:ext>
            </a:extLst>
          </p:cNvPr>
          <p:cNvSpPr/>
          <p:nvPr/>
        </p:nvSpPr>
        <p:spPr>
          <a:xfrm>
            <a:off x="2316013" y="2897878"/>
            <a:ext cx="1807413" cy="3878317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1111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RightStep">
      <a:dk1>
        <a:srgbClr val="000000"/>
      </a:dk1>
      <a:lt1>
        <a:srgbClr val="FFFFFF"/>
      </a:lt1>
      <a:dk2>
        <a:srgbClr val="203039"/>
      </a:dk2>
      <a:lt2>
        <a:srgbClr val="E8E2E5"/>
      </a:lt2>
      <a:accent1>
        <a:srgbClr val="46B381"/>
      </a:accent1>
      <a:accent2>
        <a:srgbClr val="3BB1AC"/>
      </a:accent2>
      <a:accent3>
        <a:srgbClr val="4D98C3"/>
      </a:accent3>
      <a:accent4>
        <a:srgbClr val="3B54B1"/>
      </a:accent4>
      <a:accent5>
        <a:srgbClr val="644DC3"/>
      </a:accent5>
      <a:accent6>
        <a:srgbClr val="843BB1"/>
      </a:accent6>
      <a:hlink>
        <a:srgbClr val="83862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767</Words>
  <Application>Microsoft Macintosh PowerPoint</Application>
  <PresentationFormat>Widescreen</PresentationFormat>
  <Paragraphs>123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Meiryo</vt:lpstr>
      <vt:lpstr>Calibri</vt:lpstr>
      <vt:lpstr>Corbel</vt:lpstr>
      <vt:lpstr>SketchLinesVTI</vt:lpstr>
      <vt:lpstr>Proposal Project Presentation</vt:lpstr>
      <vt:lpstr>Table of Content</vt:lpstr>
      <vt:lpstr>1. Project Objective</vt:lpstr>
      <vt:lpstr>2. Key terms</vt:lpstr>
      <vt:lpstr>3. Questions, Insights and Recap</vt:lpstr>
      <vt:lpstr>i) Is there any area with high density of high/low priced HDB?</vt:lpstr>
      <vt:lpstr>i) Is there any area with high density of high/low priced HDB?</vt:lpstr>
      <vt:lpstr>ii) Is there any meaningful trend on the lease-adjusted resale price?</vt:lpstr>
      <vt:lpstr>ii) Is there any area with high density of high/low priced HDB?</vt:lpstr>
      <vt:lpstr>Key takeaway </vt:lpstr>
      <vt:lpstr>iii) Is there any meaningful trend on the median rental?</vt:lpstr>
      <vt:lpstr>PowerPoint Presentation</vt:lpstr>
      <vt:lpstr>Recap</vt:lpstr>
      <vt:lpstr>iv) Is there any seasonal effect in prices and rental?</vt:lpstr>
      <vt:lpstr>PowerPoint Presentation</vt:lpstr>
      <vt:lpstr>v) Is there any meaningful trend between resale price and storey range?</vt:lpstr>
      <vt:lpstr>PowerPoint Presentation</vt:lpstr>
      <vt:lpstr>PowerPoint Presentation</vt:lpstr>
      <vt:lpstr>Key takeaway  </vt:lpstr>
      <vt:lpstr>vi) Is the resale prices following the bala curve?</vt:lpstr>
      <vt:lpstr>Bala Curve</vt:lpstr>
      <vt:lpstr>PowerPoint Presentation</vt:lpstr>
      <vt:lpstr>vii) Is there any meaningful tend on the annualised/lifetime yield?</vt:lpstr>
      <vt:lpstr>PowerPoint Presentation</vt:lpstr>
      <vt:lpstr>PowerPoint Presentation</vt:lpstr>
      <vt:lpstr>PowerPoint Presentation</vt:lpstr>
      <vt:lpstr>viii) Correlations</vt:lpstr>
      <vt:lpstr>4. Conclusion</vt:lpstr>
      <vt:lpstr>5.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Final Project</dc:title>
  <dc:creator>casper</dc:creator>
  <cp:lastModifiedBy>casper</cp:lastModifiedBy>
  <cp:revision>20</cp:revision>
  <dcterms:created xsi:type="dcterms:W3CDTF">2021-02-20T02:25:10Z</dcterms:created>
  <dcterms:modified xsi:type="dcterms:W3CDTF">2021-02-28T15:18:36Z</dcterms:modified>
</cp:coreProperties>
</file>