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74" r:id="rId2"/>
    <p:sldId id="259" r:id="rId3"/>
    <p:sldId id="257" r:id="rId4"/>
    <p:sldId id="260" r:id="rId5"/>
    <p:sldId id="275" r:id="rId6"/>
    <p:sldId id="258" r:id="rId7"/>
    <p:sldId id="263" r:id="rId8"/>
    <p:sldId id="264" r:id="rId9"/>
    <p:sldId id="266" r:id="rId10"/>
    <p:sldId id="277" r:id="rId11"/>
    <p:sldId id="278" r:id="rId12"/>
    <p:sldId id="280" r:id="rId13"/>
    <p:sldId id="279" r:id="rId14"/>
    <p:sldId id="268" r:id="rId15"/>
    <p:sldId id="272" r:id="rId16"/>
    <p:sldId id="281" r:id="rId17"/>
    <p:sldId id="282" r:id="rId18"/>
    <p:sldId id="271" r:id="rId19"/>
    <p:sldId id="284" r:id="rId20"/>
    <p:sldId id="285" r:id="rId21"/>
    <p:sldId id="283" r:id="rId22"/>
    <p:sldId id="286" r:id="rId23"/>
    <p:sldId id="288" r:id="rId24"/>
    <p:sldId id="26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205"/>
    <p:restoredTop sz="87257"/>
  </p:normalViewPr>
  <p:slideViewPr>
    <p:cSldViewPr snapToGrid="0" snapToObjects="1">
      <p:cViewPr varScale="1">
        <p:scale>
          <a:sx n="67" d="100"/>
          <a:sy n="67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8D42D0-5EAA-1E46-A9E2-64559898F03F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5974D47-65A7-DE48-A02A-E48062D1E0E4}">
      <dgm:prSet phldrT="[Text]"/>
      <dgm:spPr/>
      <dgm:t>
        <a:bodyPr/>
        <a:lstStyle/>
        <a:p>
          <a:pPr rtl="0"/>
          <a:r>
            <a:rPr lang="en-GB" dirty="0"/>
            <a:t>Data</a:t>
          </a:r>
        </a:p>
        <a:p>
          <a:pPr rtl="0"/>
          <a:r>
            <a:rPr lang="en-GB" dirty="0"/>
            <a:t>Collection</a:t>
          </a:r>
        </a:p>
      </dgm:t>
    </dgm:pt>
    <dgm:pt modelId="{B12B84DE-9951-014D-AF5B-AB7D806302C8}" type="parTrans" cxnId="{BB552CBB-B940-F44F-B52E-286597ADCB98}">
      <dgm:prSet/>
      <dgm:spPr/>
      <dgm:t>
        <a:bodyPr/>
        <a:lstStyle/>
        <a:p>
          <a:endParaRPr lang="en-GB"/>
        </a:p>
      </dgm:t>
    </dgm:pt>
    <dgm:pt modelId="{D6DF2A0A-1A9A-914F-BB4F-279613415647}" type="sibTrans" cxnId="{BB552CBB-B940-F44F-B52E-286597ADCB98}">
      <dgm:prSet/>
      <dgm:spPr/>
      <dgm:t>
        <a:bodyPr/>
        <a:lstStyle/>
        <a:p>
          <a:endParaRPr lang="en-GB"/>
        </a:p>
      </dgm:t>
    </dgm:pt>
    <dgm:pt modelId="{84235680-8C33-D242-8A37-6A2CE9C6925A}">
      <dgm:prSet phldrT="[Text]"/>
      <dgm:spPr/>
      <dgm:t>
        <a:bodyPr/>
        <a:lstStyle/>
        <a:p>
          <a:pPr rtl="0"/>
          <a:r>
            <a:rPr lang="en-GB" dirty="0"/>
            <a:t>Understanding </a:t>
          </a:r>
        </a:p>
        <a:p>
          <a:pPr rtl="0"/>
          <a:r>
            <a:rPr lang="en-GB" dirty="0"/>
            <a:t>Your </a:t>
          </a:r>
        </a:p>
        <a:p>
          <a:pPr rtl="0"/>
          <a:r>
            <a:rPr lang="en-GB" dirty="0"/>
            <a:t>Dataset</a:t>
          </a:r>
        </a:p>
      </dgm:t>
    </dgm:pt>
    <dgm:pt modelId="{D6579F63-BFB8-BD4F-ACEC-CAFC0452C2E5}" type="parTrans" cxnId="{C0B5D41C-1846-7044-9B33-9128D0028EAD}">
      <dgm:prSet/>
      <dgm:spPr/>
      <dgm:t>
        <a:bodyPr/>
        <a:lstStyle/>
        <a:p>
          <a:endParaRPr lang="en-GB"/>
        </a:p>
      </dgm:t>
    </dgm:pt>
    <dgm:pt modelId="{4FF57BB2-FEE5-564B-A23A-74395A373353}" type="sibTrans" cxnId="{C0B5D41C-1846-7044-9B33-9128D0028EAD}">
      <dgm:prSet/>
      <dgm:spPr/>
      <dgm:t>
        <a:bodyPr/>
        <a:lstStyle/>
        <a:p>
          <a:endParaRPr lang="en-GB"/>
        </a:p>
      </dgm:t>
    </dgm:pt>
    <dgm:pt modelId="{7C8FF564-8D73-1340-A2A9-56CF69E1BFB1}">
      <dgm:prSet phldrT="[Text]"/>
      <dgm:spPr/>
      <dgm:t>
        <a:bodyPr/>
        <a:lstStyle/>
        <a:p>
          <a:pPr rtl="0"/>
          <a:r>
            <a:rPr lang="en-GB" dirty="0"/>
            <a:t>Derive </a:t>
          </a:r>
        </a:p>
        <a:p>
          <a:pPr rtl="0"/>
          <a:r>
            <a:rPr lang="en-GB" dirty="0"/>
            <a:t>Hypothesis and Key Insights</a:t>
          </a:r>
        </a:p>
      </dgm:t>
    </dgm:pt>
    <dgm:pt modelId="{409BC228-EA46-AF43-8C59-3CCBCDD1D8AE}" type="parTrans" cxnId="{0F10E0DB-FB68-5F40-94D2-DA8AEB2E81A8}">
      <dgm:prSet/>
      <dgm:spPr/>
      <dgm:t>
        <a:bodyPr/>
        <a:lstStyle/>
        <a:p>
          <a:endParaRPr lang="en-GB"/>
        </a:p>
      </dgm:t>
    </dgm:pt>
    <dgm:pt modelId="{3648CB8A-FB4E-804E-87D7-4236EC515ABF}" type="sibTrans" cxnId="{0F10E0DB-FB68-5F40-94D2-DA8AEB2E81A8}">
      <dgm:prSet/>
      <dgm:spPr/>
      <dgm:t>
        <a:bodyPr/>
        <a:lstStyle/>
        <a:p>
          <a:endParaRPr lang="en-GB"/>
        </a:p>
      </dgm:t>
    </dgm:pt>
    <dgm:pt modelId="{DEFE488D-CB22-254B-810E-955C2F4362D6}">
      <dgm:prSet/>
      <dgm:spPr/>
      <dgm:t>
        <a:bodyPr/>
        <a:lstStyle/>
        <a:p>
          <a:pPr rtl="0"/>
          <a:r>
            <a:rPr lang="en-GB" dirty="0"/>
            <a:t>Data Preparation</a:t>
          </a:r>
        </a:p>
      </dgm:t>
    </dgm:pt>
    <dgm:pt modelId="{DDC71E4E-FCC8-2D4B-B86B-6F6FA425B74C}" type="parTrans" cxnId="{F6443AEA-337B-E94D-9956-0A94C3E27FC2}">
      <dgm:prSet/>
      <dgm:spPr/>
      <dgm:t>
        <a:bodyPr/>
        <a:lstStyle/>
        <a:p>
          <a:endParaRPr lang="en-GB"/>
        </a:p>
      </dgm:t>
    </dgm:pt>
    <dgm:pt modelId="{A372C022-9742-9745-BFB3-06D53E55B2A0}" type="sibTrans" cxnId="{F6443AEA-337B-E94D-9956-0A94C3E27FC2}">
      <dgm:prSet/>
      <dgm:spPr/>
      <dgm:t>
        <a:bodyPr/>
        <a:lstStyle/>
        <a:p>
          <a:endParaRPr lang="en-GB"/>
        </a:p>
      </dgm:t>
    </dgm:pt>
    <dgm:pt modelId="{FA244875-D9EA-9A45-A244-85A3F947B3EC}" type="pres">
      <dgm:prSet presAssocID="{988D42D0-5EAA-1E46-A9E2-64559898F03F}" presName="Name0" presStyleCnt="0">
        <dgm:presLayoutVars>
          <dgm:dir/>
          <dgm:animLvl val="lvl"/>
          <dgm:resizeHandles val="exact"/>
        </dgm:presLayoutVars>
      </dgm:prSet>
      <dgm:spPr/>
    </dgm:pt>
    <dgm:pt modelId="{286B42C8-450B-6C47-9F9E-C84B46218E91}" type="pres">
      <dgm:prSet presAssocID="{B5974D47-65A7-DE48-A02A-E48062D1E0E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4C102C1-79A1-D74B-BE97-D48BC56B93D9}" type="pres">
      <dgm:prSet presAssocID="{D6DF2A0A-1A9A-914F-BB4F-279613415647}" presName="parTxOnlySpace" presStyleCnt="0"/>
      <dgm:spPr/>
    </dgm:pt>
    <dgm:pt modelId="{0DE59BDA-021F-8645-B6AC-FEE086EFDAFD}" type="pres">
      <dgm:prSet presAssocID="{84235680-8C33-D242-8A37-6A2CE9C6925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4E6DD7A-E251-DA4D-952D-A15A1BC17F9A}" type="pres">
      <dgm:prSet presAssocID="{4FF57BB2-FEE5-564B-A23A-74395A373353}" presName="parTxOnlySpace" presStyleCnt="0"/>
      <dgm:spPr/>
    </dgm:pt>
    <dgm:pt modelId="{27E90E33-9115-BE4E-A862-5DA8E5B3B665}" type="pres">
      <dgm:prSet presAssocID="{7C8FF564-8D73-1340-A2A9-56CF69E1BFB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1A119E1-0813-684C-A591-69E4257D21B5}" type="pres">
      <dgm:prSet presAssocID="{3648CB8A-FB4E-804E-87D7-4236EC515ABF}" presName="parTxOnlySpace" presStyleCnt="0"/>
      <dgm:spPr/>
    </dgm:pt>
    <dgm:pt modelId="{8AF7D46E-B2E1-B44C-908A-30E0FBEB6D30}" type="pres">
      <dgm:prSet presAssocID="{DEFE488D-CB22-254B-810E-955C2F4362D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907F90E-DB66-EA40-BF95-3C2AC35D052B}" type="presOf" srcId="{B5974D47-65A7-DE48-A02A-E48062D1E0E4}" destId="{286B42C8-450B-6C47-9F9E-C84B46218E91}" srcOrd="0" destOrd="0" presId="urn:microsoft.com/office/officeart/2005/8/layout/chevron1"/>
    <dgm:cxn modelId="{C0B5D41C-1846-7044-9B33-9128D0028EAD}" srcId="{988D42D0-5EAA-1E46-A9E2-64559898F03F}" destId="{84235680-8C33-D242-8A37-6A2CE9C6925A}" srcOrd="1" destOrd="0" parTransId="{D6579F63-BFB8-BD4F-ACEC-CAFC0452C2E5}" sibTransId="{4FF57BB2-FEE5-564B-A23A-74395A373353}"/>
    <dgm:cxn modelId="{CA866230-E9F4-4A4E-8B9B-BF9857B71D6B}" type="presOf" srcId="{84235680-8C33-D242-8A37-6A2CE9C6925A}" destId="{0DE59BDA-021F-8645-B6AC-FEE086EFDAFD}" srcOrd="0" destOrd="0" presId="urn:microsoft.com/office/officeart/2005/8/layout/chevron1"/>
    <dgm:cxn modelId="{559A3D32-62C3-ED44-BFFB-D863FDFAE5E8}" type="presOf" srcId="{988D42D0-5EAA-1E46-A9E2-64559898F03F}" destId="{FA244875-D9EA-9A45-A244-85A3F947B3EC}" srcOrd="0" destOrd="0" presId="urn:microsoft.com/office/officeart/2005/8/layout/chevron1"/>
    <dgm:cxn modelId="{37712F77-7F7D-1048-AAFF-B5F273D11994}" type="presOf" srcId="{DEFE488D-CB22-254B-810E-955C2F4362D6}" destId="{8AF7D46E-B2E1-B44C-908A-30E0FBEB6D30}" srcOrd="0" destOrd="0" presId="urn:microsoft.com/office/officeart/2005/8/layout/chevron1"/>
    <dgm:cxn modelId="{FDE3DF8F-2218-AF4D-B9A1-7E651A0EF334}" type="presOf" srcId="{7C8FF564-8D73-1340-A2A9-56CF69E1BFB1}" destId="{27E90E33-9115-BE4E-A862-5DA8E5B3B665}" srcOrd="0" destOrd="0" presId="urn:microsoft.com/office/officeart/2005/8/layout/chevron1"/>
    <dgm:cxn modelId="{BB552CBB-B940-F44F-B52E-286597ADCB98}" srcId="{988D42D0-5EAA-1E46-A9E2-64559898F03F}" destId="{B5974D47-65A7-DE48-A02A-E48062D1E0E4}" srcOrd="0" destOrd="0" parTransId="{B12B84DE-9951-014D-AF5B-AB7D806302C8}" sibTransId="{D6DF2A0A-1A9A-914F-BB4F-279613415647}"/>
    <dgm:cxn modelId="{0F10E0DB-FB68-5F40-94D2-DA8AEB2E81A8}" srcId="{988D42D0-5EAA-1E46-A9E2-64559898F03F}" destId="{7C8FF564-8D73-1340-A2A9-56CF69E1BFB1}" srcOrd="2" destOrd="0" parTransId="{409BC228-EA46-AF43-8C59-3CCBCDD1D8AE}" sibTransId="{3648CB8A-FB4E-804E-87D7-4236EC515ABF}"/>
    <dgm:cxn modelId="{F6443AEA-337B-E94D-9956-0A94C3E27FC2}" srcId="{988D42D0-5EAA-1E46-A9E2-64559898F03F}" destId="{DEFE488D-CB22-254B-810E-955C2F4362D6}" srcOrd="3" destOrd="0" parTransId="{DDC71E4E-FCC8-2D4B-B86B-6F6FA425B74C}" sibTransId="{A372C022-9742-9745-BFB3-06D53E55B2A0}"/>
    <dgm:cxn modelId="{AD3C918D-3172-6E44-9727-46503BC664EE}" type="presParOf" srcId="{FA244875-D9EA-9A45-A244-85A3F947B3EC}" destId="{286B42C8-450B-6C47-9F9E-C84B46218E91}" srcOrd="0" destOrd="0" presId="urn:microsoft.com/office/officeart/2005/8/layout/chevron1"/>
    <dgm:cxn modelId="{CC0BE0A7-DFDC-2345-B147-D22F63E7B805}" type="presParOf" srcId="{FA244875-D9EA-9A45-A244-85A3F947B3EC}" destId="{E4C102C1-79A1-D74B-BE97-D48BC56B93D9}" srcOrd="1" destOrd="0" presId="urn:microsoft.com/office/officeart/2005/8/layout/chevron1"/>
    <dgm:cxn modelId="{A43B8902-E5F2-BF46-809B-FCC37FA4F2E2}" type="presParOf" srcId="{FA244875-D9EA-9A45-A244-85A3F947B3EC}" destId="{0DE59BDA-021F-8645-B6AC-FEE086EFDAFD}" srcOrd="2" destOrd="0" presId="urn:microsoft.com/office/officeart/2005/8/layout/chevron1"/>
    <dgm:cxn modelId="{01A24B6D-F7E6-A148-97B6-F039D46E1065}" type="presParOf" srcId="{FA244875-D9EA-9A45-A244-85A3F947B3EC}" destId="{44E6DD7A-E251-DA4D-952D-A15A1BC17F9A}" srcOrd="3" destOrd="0" presId="urn:microsoft.com/office/officeart/2005/8/layout/chevron1"/>
    <dgm:cxn modelId="{FB31B587-BABA-E245-916C-7D201142F776}" type="presParOf" srcId="{FA244875-D9EA-9A45-A244-85A3F947B3EC}" destId="{27E90E33-9115-BE4E-A862-5DA8E5B3B665}" srcOrd="4" destOrd="0" presId="urn:microsoft.com/office/officeart/2005/8/layout/chevron1"/>
    <dgm:cxn modelId="{98925811-2258-A84F-AA5F-3B4BB2B6A8B7}" type="presParOf" srcId="{FA244875-D9EA-9A45-A244-85A3F947B3EC}" destId="{D1A119E1-0813-684C-A591-69E4257D21B5}" srcOrd="5" destOrd="0" presId="urn:microsoft.com/office/officeart/2005/8/layout/chevron1"/>
    <dgm:cxn modelId="{29251D3A-CA05-2D45-B648-4159855C4116}" type="presParOf" srcId="{FA244875-D9EA-9A45-A244-85A3F947B3EC}" destId="{8AF7D46E-B2E1-B44C-908A-30E0FBEB6D3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8D42D0-5EAA-1E46-A9E2-64559898F03F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5974D47-65A7-DE48-A02A-E48062D1E0E4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GB" dirty="0">
              <a:solidFill>
                <a:schemeClr val="accent1">
                  <a:lumMod val="75000"/>
                </a:schemeClr>
              </a:solidFill>
            </a:rPr>
            <a:t>Base Model Selection and Training</a:t>
          </a:r>
        </a:p>
      </dgm:t>
    </dgm:pt>
    <dgm:pt modelId="{B12B84DE-9951-014D-AF5B-AB7D806302C8}" type="parTrans" cxnId="{BB552CBB-B940-F44F-B52E-286597ADCB98}">
      <dgm:prSet/>
      <dgm:spPr/>
      <dgm:t>
        <a:bodyPr/>
        <a:lstStyle/>
        <a:p>
          <a:endParaRPr lang="en-GB">
            <a:solidFill>
              <a:schemeClr val="accent1">
                <a:lumMod val="75000"/>
              </a:schemeClr>
            </a:solidFill>
          </a:endParaRPr>
        </a:p>
      </dgm:t>
    </dgm:pt>
    <dgm:pt modelId="{D6DF2A0A-1A9A-914F-BB4F-279613415647}" type="sibTrans" cxnId="{BB552CBB-B940-F44F-B52E-286597ADCB98}">
      <dgm:prSet/>
      <dgm:spPr/>
      <dgm:t>
        <a:bodyPr/>
        <a:lstStyle/>
        <a:p>
          <a:endParaRPr lang="en-GB">
            <a:solidFill>
              <a:schemeClr val="accent1">
                <a:lumMod val="75000"/>
              </a:schemeClr>
            </a:solidFill>
          </a:endParaRPr>
        </a:p>
      </dgm:t>
    </dgm:pt>
    <dgm:pt modelId="{84235680-8C33-D242-8A37-6A2CE9C6925A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GB" dirty="0">
              <a:solidFill>
                <a:schemeClr val="accent1">
                  <a:lumMod val="75000"/>
                </a:schemeClr>
              </a:solidFill>
            </a:rPr>
            <a:t>Feature Engineering</a:t>
          </a:r>
        </a:p>
      </dgm:t>
    </dgm:pt>
    <dgm:pt modelId="{D6579F63-BFB8-BD4F-ACEC-CAFC0452C2E5}" type="parTrans" cxnId="{C0B5D41C-1846-7044-9B33-9128D0028EAD}">
      <dgm:prSet/>
      <dgm:spPr/>
      <dgm:t>
        <a:bodyPr/>
        <a:lstStyle/>
        <a:p>
          <a:endParaRPr lang="en-GB">
            <a:solidFill>
              <a:schemeClr val="accent1">
                <a:lumMod val="75000"/>
              </a:schemeClr>
            </a:solidFill>
          </a:endParaRPr>
        </a:p>
      </dgm:t>
    </dgm:pt>
    <dgm:pt modelId="{4FF57BB2-FEE5-564B-A23A-74395A373353}" type="sibTrans" cxnId="{C0B5D41C-1846-7044-9B33-9128D0028EAD}">
      <dgm:prSet/>
      <dgm:spPr/>
      <dgm:t>
        <a:bodyPr/>
        <a:lstStyle/>
        <a:p>
          <a:endParaRPr lang="en-GB">
            <a:solidFill>
              <a:schemeClr val="accent1">
                <a:lumMod val="75000"/>
              </a:schemeClr>
            </a:solidFill>
          </a:endParaRPr>
        </a:p>
      </dgm:t>
    </dgm:pt>
    <dgm:pt modelId="{7C8FF564-8D73-1340-A2A9-56CF69E1BFB1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GB" dirty="0">
              <a:solidFill>
                <a:schemeClr val="accent1">
                  <a:lumMod val="75000"/>
                </a:schemeClr>
              </a:solidFill>
            </a:rPr>
            <a:t>Model Evaluation</a:t>
          </a:r>
        </a:p>
      </dgm:t>
    </dgm:pt>
    <dgm:pt modelId="{409BC228-EA46-AF43-8C59-3CCBCDD1D8AE}" type="parTrans" cxnId="{0F10E0DB-FB68-5F40-94D2-DA8AEB2E81A8}">
      <dgm:prSet/>
      <dgm:spPr/>
      <dgm:t>
        <a:bodyPr/>
        <a:lstStyle/>
        <a:p>
          <a:endParaRPr lang="en-GB">
            <a:solidFill>
              <a:schemeClr val="accent1">
                <a:lumMod val="75000"/>
              </a:schemeClr>
            </a:solidFill>
          </a:endParaRPr>
        </a:p>
      </dgm:t>
    </dgm:pt>
    <dgm:pt modelId="{3648CB8A-FB4E-804E-87D7-4236EC515ABF}" type="sibTrans" cxnId="{0F10E0DB-FB68-5F40-94D2-DA8AEB2E81A8}">
      <dgm:prSet/>
      <dgm:spPr/>
      <dgm:t>
        <a:bodyPr/>
        <a:lstStyle/>
        <a:p>
          <a:endParaRPr lang="en-GB">
            <a:solidFill>
              <a:schemeClr val="accent1">
                <a:lumMod val="75000"/>
              </a:schemeClr>
            </a:solidFill>
          </a:endParaRPr>
        </a:p>
      </dgm:t>
    </dgm:pt>
    <dgm:pt modelId="{DEFE488D-CB22-254B-810E-955C2F4362D6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GB" dirty="0">
              <a:solidFill>
                <a:schemeClr val="accent1">
                  <a:lumMod val="75000"/>
                </a:schemeClr>
              </a:solidFill>
            </a:rPr>
            <a:t>Hyper Parameter turning</a:t>
          </a:r>
        </a:p>
      </dgm:t>
    </dgm:pt>
    <dgm:pt modelId="{DDC71E4E-FCC8-2D4B-B86B-6F6FA425B74C}" type="parTrans" cxnId="{F6443AEA-337B-E94D-9956-0A94C3E27FC2}">
      <dgm:prSet/>
      <dgm:spPr/>
      <dgm:t>
        <a:bodyPr/>
        <a:lstStyle/>
        <a:p>
          <a:endParaRPr lang="en-GB">
            <a:solidFill>
              <a:schemeClr val="accent1">
                <a:lumMod val="75000"/>
              </a:schemeClr>
            </a:solidFill>
          </a:endParaRPr>
        </a:p>
      </dgm:t>
    </dgm:pt>
    <dgm:pt modelId="{A372C022-9742-9745-BFB3-06D53E55B2A0}" type="sibTrans" cxnId="{F6443AEA-337B-E94D-9956-0A94C3E27FC2}">
      <dgm:prSet/>
      <dgm:spPr/>
      <dgm:t>
        <a:bodyPr/>
        <a:lstStyle/>
        <a:p>
          <a:endParaRPr lang="en-GB">
            <a:solidFill>
              <a:schemeClr val="accent1">
                <a:lumMod val="75000"/>
              </a:schemeClr>
            </a:solidFill>
          </a:endParaRPr>
        </a:p>
      </dgm:t>
    </dgm:pt>
    <dgm:pt modelId="{14B628ED-49A2-D844-8022-D3C7825D9289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GB" dirty="0">
              <a:solidFill>
                <a:schemeClr val="accent1">
                  <a:lumMod val="75000"/>
                </a:schemeClr>
              </a:solidFill>
            </a:rPr>
            <a:t>Final Model Selection</a:t>
          </a:r>
        </a:p>
      </dgm:t>
    </dgm:pt>
    <dgm:pt modelId="{3334C7E8-5CAD-8541-9238-5CD39B4CD87C}" type="parTrans" cxnId="{640855E4-AE88-B947-89FD-1E1759553902}">
      <dgm:prSet/>
      <dgm:spPr/>
      <dgm:t>
        <a:bodyPr/>
        <a:lstStyle/>
        <a:p>
          <a:endParaRPr lang="en-GB"/>
        </a:p>
      </dgm:t>
    </dgm:pt>
    <dgm:pt modelId="{9417365B-6AA7-F643-8EBE-5F682E9EB186}" type="sibTrans" cxnId="{640855E4-AE88-B947-89FD-1E1759553902}">
      <dgm:prSet/>
      <dgm:spPr/>
      <dgm:t>
        <a:bodyPr/>
        <a:lstStyle/>
        <a:p>
          <a:endParaRPr lang="en-GB"/>
        </a:p>
      </dgm:t>
    </dgm:pt>
    <dgm:pt modelId="{FA244875-D9EA-9A45-A244-85A3F947B3EC}" type="pres">
      <dgm:prSet presAssocID="{988D42D0-5EAA-1E46-A9E2-64559898F03F}" presName="Name0" presStyleCnt="0">
        <dgm:presLayoutVars>
          <dgm:dir/>
          <dgm:animLvl val="lvl"/>
          <dgm:resizeHandles val="exact"/>
        </dgm:presLayoutVars>
      </dgm:prSet>
      <dgm:spPr/>
    </dgm:pt>
    <dgm:pt modelId="{286B42C8-450B-6C47-9F9E-C84B46218E91}" type="pres">
      <dgm:prSet presAssocID="{B5974D47-65A7-DE48-A02A-E48062D1E0E4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4C102C1-79A1-D74B-BE97-D48BC56B93D9}" type="pres">
      <dgm:prSet presAssocID="{D6DF2A0A-1A9A-914F-BB4F-279613415647}" presName="parTxOnlySpace" presStyleCnt="0"/>
      <dgm:spPr/>
    </dgm:pt>
    <dgm:pt modelId="{0DE59BDA-021F-8645-B6AC-FEE086EFDAFD}" type="pres">
      <dgm:prSet presAssocID="{84235680-8C33-D242-8A37-6A2CE9C6925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4E6DD7A-E251-DA4D-952D-A15A1BC17F9A}" type="pres">
      <dgm:prSet presAssocID="{4FF57BB2-FEE5-564B-A23A-74395A373353}" presName="parTxOnlySpace" presStyleCnt="0"/>
      <dgm:spPr/>
    </dgm:pt>
    <dgm:pt modelId="{27E90E33-9115-BE4E-A862-5DA8E5B3B665}" type="pres">
      <dgm:prSet presAssocID="{7C8FF564-8D73-1340-A2A9-56CF69E1BFB1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1A119E1-0813-684C-A591-69E4257D21B5}" type="pres">
      <dgm:prSet presAssocID="{3648CB8A-FB4E-804E-87D7-4236EC515ABF}" presName="parTxOnlySpace" presStyleCnt="0"/>
      <dgm:spPr/>
    </dgm:pt>
    <dgm:pt modelId="{8AF7D46E-B2E1-B44C-908A-30E0FBEB6D30}" type="pres">
      <dgm:prSet presAssocID="{DEFE488D-CB22-254B-810E-955C2F4362D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B44D5FE-671B-0846-9CCE-284FF0F28CCF}" type="pres">
      <dgm:prSet presAssocID="{A372C022-9742-9745-BFB3-06D53E55B2A0}" presName="parTxOnlySpace" presStyleCnt="0"/>
      <dgm:spPr/>
    </dgm:pt>
    <dgm:pt modelId="{23F690EB-7DB1-7840-92C0-8D435FB62DA6}" type="pres">
      <dgm:prSet presAssocID="{14B628ED-49A2-D844-8022-D3C7825D928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907F90E-DB66-EA40-BF95-3C2AC35D052B}" type="presOf" srcId="{B5974D47-65A7-DE48-A02A-E48062D1E0E4}" destId="{286B42C8-450B-6C47-9F9E-C84B46218E91}" srcOrd="0" destOrd="0" presId="urn:microsoft.com/office/officeart/2005/8/layout/chevron1"/>
    <dgm:cxn modelId="{C0B5D41C-1846-7044-9B33-9128D0028EAD}" srcId="{988D42D0-5EAA-1E46-A9E2-64559898F03F}" destId="{84235680-8C33-D242-8A37-6A2CE9C6925A}" srcOrd="1" destOrd="0" parTransId="{D6579F63-BFB8-BD4F-ACEC-CAFC0452C2E5}" sibTransId="{4FF57BB2-FEE5-564B-A23A-74395A373353}"/>
    <dgm:cxn modelId="{CA866230-E9F4-4A4E-8B9B-BF9857B71D6B}" type="presOf" srcId="{84235680-8C33-D242-8A37-6A2CE9C6925A}" destId="{0DE59BDA-021F-8645-B6AC-FEE086EFDAFD}" srcOrd="0" destOrd="0" presId="urn:microsoft.com/office/officeart/2005/8/layout/chevron1"/>
    <dgm:cxn modelId="{559A3D32-62C3-ED44-BFFB-D863FDFAE5E8}" type="presOf" srcId="{988D42D0-5EAA-1E46-A9E2-64559898F03F}" destId="{FA244875-D9EA-9A45-A244-85A3F947B3EC}" srcOrd="0" destOrd="0" presId="urn:microsoft.com/office/officeart/2005/8/layout/chevron1"/>
    <dgm:cxn modelId="{37712F77-7F7D-1048-AAFF-B5F273D11994}" type="presOf" srcId="{DEFE488D-CB22-254B-810E-955C2F4362D6}" destId="{8AF7D46E-B2E1-B44C-908A-30E0FBEB6D30}" srcOrd="0" destOrd="0" presId="urn:microsoft.com/office/officeart/2005/8/layout/chevron1"/>
    <dgm:cxn modelId="{FDE3DF8F-2218-AF4D-B9A1-7E651A0EF334}" type="presOf" srcId="{7C8FF564-8D73-1340-A2A9-56CF69E1BFB1}" destId="{27E90E33-9115-BE4E-A862-5DA8E5B3B665}" srcOrd="0" destOrd="0" presId="urn:microsoft.com/office/officeart/2005/8/layout/chevron1"/>
    <dgm:cxn modelId="{44744BA5-6FEF-BF4F-AEE6-054AB05455DC}" type="presOf" srcId="{14B628ED-49A2-D844-8022-D3C7825D9289}" destId="{23F690EB-7DB1-7840-92C0-8D435FB62DA6}" srcOrd="0" destOrd="0" presId="urn:microsoft.com/office/officeart/2005/8/layout/chevron1"/>
    <dgm:cxn modelId="{BB552CBB-B940-F44F-B52E-286597ADCB98}" srcId="{988D42D0-5EAA-1E46-A9E2-64559898F03F}" destId="{B5974D47-65A7-DE48-A02A-E48062D1E0E4}" srcOrd="0" destOrd="0" parTransId="{B12B84DE-9951-014D-AF5B-AB7D806302C8}" sibTransId="{D6DF2A0A-1A9A-914F-BB4F-279613415647}"/>
    <dgm:cxn modelId="{0F10E0DB-FB68-5F40-94D2-DA8AEB2E81A8}" srcId="{988D42D0-5EAA-1E46-A9E2-64559898F03F}" destId="{7C8FF564-8D73-1340-A2A9-56CF69E1BFB1}" srcOrd="2" destOrd="0" parTransId="{409BC228-EA46-AF43-8C59-3CCBCDD1D8AE}" sibTransId="{3648CB8A-FB4E-804E-87D7-4236EC515ABF}"/>
    <dgm:cxn modelId="{640855E4-AE88-B947-89FD-1E1759553902}" srcId="{988D42D0-5EAA-1E46-A9E2-64559898F03F}" destId="{14B628ED-49A2-D844-8022-D3C7825D9289}" srcOrd="4" destOrd="0" parTransId="{3334C7E8-5CAD-8541-9238-5CD39B4CD87C}" sibTransId="{9417365B-6AA7-F643-8EBE-5F682E9EB186}"/>
    <dgm:cxn modelId="{F6443AEA-337B-E94D-9956-0A94C3E27FC2}" srcId="{988D42D0-5EAA-1E46-A9E2-64559898F03F}" destId="{DEFE488D-CB22-254B-810E-955C2F4362D6}" srcOrd="3" destOrd="0" parTransId="{DDC71E4E-FCC8-2D4B-B86B-6F6FA425B74C}" sibTransId="{A372C022-9742-9745-BFB3-06D53E55B2A0}"/>
    <dgm:cxn modelId="{AD3C918D-3172-6E44-9727-46503BC664EE}" type="presParOf" srcId="{FA244875-D9EA-9A45-A244-85A3F947B3EC}" destId="{286B42C8-450B-6C47-9F9E-C84B46218E91}" srcOrd="0" destOrd="0" presId="urn:microsoft.com/office/officeart/2005/8/layout/chevron1"/>
    <dgm:cxn modelId="{CC0BE0A7-DFDC-2345-B147-D22F63E7B805}" type="presParOf" srcId="{FA244875-D9EA-9A45-A244-85A3F947B3EC}" destId="{E4C102C1-79A1-D74B-BE97-D48BC56B93D9}" srcOrd="1" destOrd="0" presId="urn:microsoft.com/office/officeart/2005/8/layout/chevron1"/>
    <dgm:cxn modelId="{A43B8902-E5F2-BF46-809B-FCC37FA4F2E2}" type="presParOf" srcId="{FA244875-D9EA-9A45-A244-85A3F947B3EC}" destId="{0DE59BDA-021F-8645-B6AC-FEE086EFDAFD}" srcOrd="2" destOrd="0" presId="urn:microsoft.com/office/officeart/2005/8/layout/chevron1"/>
    <dgm:cxn modelId="{01A24B6D-F7E6-A148-97B6-F039D46E1065}" type="presParOf" srcId="{FA244875-D9EA-9A45-A244-85A3F947B3EC}" destId="{44E6DD7A-E251-DA4D-952D-A15A1BC17F9A}" srcOrd="3" destOrd="0" presId="urn:microsoft.com/office/officeart/2005/8/layout/chevron1"/>
    <dgm:cxn modelId="{FB31B587-BABA-E245-916C-7D201142F776}" type="presParOf" srcId="{FA244875-D9EA-9A45-A244-85A3F947B3EC}" destId="{27E90E33-9115-BE4E-A862-5DA8E5B3B665}" srcOrd="4" destOrd="0" presId="urn:microsoft.com/office/officeart/2005/8/layout/chevron1"/>
    <dgm:cxn modelId="{98925811-2258-A84F-AA5F-3B4BB2B6A8B7}" type="presParOf" srcId="{FA244875-D9EA-9A45-A244-85A3F947B3EC}" destId="{D1A119E1-0813-684C-A591-69E4257D21B5}" srcOrd="5" destOrd="0" presId="urn:microsoft.com/office/officeart/2005/8/layout/chevron1"/>
    <dgm:cxn modelId="{29251D3A-CA05-2D45-B648-4159855C4116}" type="presParOf" srcId="{FA244875-D9EA-9A45-A244-85A3F947B3EC}" destId="{8AF7D46E-B2E1-B44C-908A-30E0FBEB6D30}" srcOrd="6" destOrd="0" presId="urn:microsoft.com/office/officeart/2005/8/layout/chevron1"/>
    <dgm:cxn modelId="{7CB452D3-2B79-2A48-B491-C0B08208BAB3}" type="presParOf" srcId="{FA244875-D9EA-9A45-A244-85A3F947B3EC}" destId="{1B44D5FE-671B-0846-9CCE-284FF0F28CCF}" srcOrd="7" destOrd="0" presId="urn:microsoft.com/office/officeart/2005/8/layout/chevron1"/>
    <dgm:cxn modelId="{C3FC82B0-589D-7647-9B79-18931869E20E}" type="presParOf" srcId="{FA244875-D9EA-9A45-A244-85A3F947B3EC}" destId="{23F690EB-7DB1-7840-92C0-8D435FB62DA6}" srcOrd="8" destOrd="0" presId="urn:microsoft.com/office/officeart/2005/8/layout/chevron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B42C8-450B-6C47-9F9E-C84B46218E91}">
      <dsp:nvSpPr>
        <dsp:cNvPr id="0" name=""/>
        <dsp:cNvSpPr/>
      </dsp:nvSpPr>
      <dsp:spPr>
        <a:xfrm>
          <a:off x="5082" y="839206"/>
          <a:ext cx="2958298" cy="11833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Data</a:t>
          </a:r>
        </a:p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Collection</a:t>
          </a:r>
        </a:p>
      </dsp:txBody>
      <dsp:txXfrm>
        <a:off x="596742" y="839206"/>
        <a:ext cx="1774979" cy="1183319"/>
      </dsp:txXfrm>
    </dsp:sp>
    <dsp:sp modelId="{0DE59BDA-021F-8645-B6AC-FEE086EFDAFD}">
      <dsp:nvSpPr>
        <dsp:cNvPr id="0" name=""/>
        <dsp:cNvSpPr/>
      </dsp:nvSpPr>
      <dsp:spPr>
        <a:xfrm>
          <a:off x="2667550" y="839206"/>
          <a:ext cx="2958298" cy="11833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Understanding </a:t>
          </a:r>
        </a:p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Your </a:t>
          </a:r>
        </a:p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Dataset</a:t>
          </a:r>
        </a:p>
      </dsp:txBody>
      <dsp:txXfrm>
        <a:off x="3259210" y="839206"/>
        <a:ext cx="1774979" cy="1183319"/>
      </dsp:txXfrm>
    </dsp:sp>
    <dsp:sp modelId="{27E90E33-9115-BE4E-A862-5DA8E5B3B665}">
      <dsp:nvSpPr>
        <dsp:cNvPr id="0" name=""/>
        <dsp:cNvSpPr/>
      </dsp:nvSpPr>
      <dsp:spPr>
        <a:xfrm>
          <a:off x="5330018" y="839206"/>
          <a:ext cx="2958298" cy="11833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Derive </a:t>
          </a:r>
        </a:p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Hypothesis and Key Insights</a:t>
          </a:r>
        </a:p>
      </dsp:txBody>
      <dsp:txXfrm>
        <a:off x="5921678" y="839206"/>
        <a:ext cx="1774979" cy="1183319"/>
      </dsp:txXfrm>
    </dsp:sp>
    <dsp:sp modelId="{8AF7D46E-B2E1-B44C-908A-30E0FBEB6D30}">
      <dsp:nvSpPr>
        <dsp:cNvPr id="0" name=""/>
        <dsp:cNvSpPr/>
      </dsp:nvSpPr>
      <dsp:spPr>
        <a:xfrm>
          <a:off x="7992486" y="839206"/>
          <a:ext cx="2958298" cy="11833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Data Preparation</a:t>
          </a:r>
        </a:p>
      </dsp:txBody>
      <dsp:txXfrm>
        <a:off x="8584146" y="839206"/>
        <a:ext cx="1774979" cy="11833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B42C8-450B-6C47-9F9E-C84B46218E91}">
      <dsp:nvSpPr>
        <dsp:cNvPr id="0" name=""/>
        <dsp:cNvSpPr/>
      </dsp:nvSpPr>
      <dsp:spPr>
        <a:xfrm>
          <a:off x="2674" y="954757"/>
          <a:ext cx="2380547" cy="952218"/>
        </a:xfrm>
        <a:prstGeom prst="chevron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accent1">
                  <a:lumMod val="75000"/>
                </a:schemeClr>
              </a:solidFill>
            </a:rPr>
            <a:t>Base Model Selection and Training</a:t>
          </a:r>
        </a:p>
      </dsp:txBody>
      <dsp:txXfrm>
        <a:off x="478783" y="954757"/>
        <a:ext cx="1428329" cy="952218"/>
      </dsp:txXfrm>
    </dsp:sp>
    <dsp:sp modelId="{0DE59BDA-021F-8645-B6AC-FEE086EFDAFD}">
      <dsp:nvSpPr>
        <dsp:cNvPr id="0" name=""/>
        <dsp:cNvSpPr/>
      </dsp:nvSpPr>
      <dsp:spPr>
        <a:xfrm>
          <a:off x="2145167" y="954757"/>
          <a:ext cx="2380547" cy="952218"/>
        </a:xfrm>
        <a:prstGeom prst="chevron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accent1">
                  <a:lumMod val="75000"/>
                </a:schemeClr>
              </a:solidFill>
            </a:rPr>
            <a:t>Feature Engineering</a:t>
          </a:r>
        </a:p>
      </dsp:txBody>
      <dsp:txXfrm>
        <a:off x="2621276" y="954757"/>
        <a:ext cx="1428329" cy="952218"/>
      </dsp:txXfrm>
    </dsp:sp>
    <dsp:sp modelId="{27E90E33-9115-BE4E-A862-5DA8E5B3B665}">
      <dsp:nvSpPr>
        <dsp:cNvPr id="0" name=""/>
        <dsp:cNvSpPr/>
      </dsp:nvSpPr>
      <dsp:spPr>
        <a:xfrm>
          <a:off x="4287659" y="954757"/>
          <a:ext cx="2380547" cy="952218"/>
        </a:xfrm>
        <a:prstGeom prst="chevron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accent1">
                  <a:lumMod val="75000"/>
                </a:schemeClr>
              </a:solidFill>
            </a:rPr>
            <a:t>Model Evaluation</a:t>
          </a:r>
        </a:p>
      </dsp:txBody>
      <dsp:txXfrm>
        <a:off x="4763768" y="954757"/>
        <a:ext cx="1428329" cy="952218"/>
      </dsp:txXfrm>
    </dsp:sp>
    <dsp:sp modelId="{8AF7D46E-B2E1-B44C-908A-30E0FBEB6D30}">
      <dsp:nvSpPr>
        <dsp:cNvPr id="0" name=""/>
        <dsp:cNvSpPr/>
      </dsp:nvSpPr>
      <dsp:spPr>
        <a:xfrm>
          <a:off x="6430152" y="954757"/>
          <a:ext cx="2380547" cy="952218"/>
        </a:xfrm>
        <a:prstGeom prst="chevron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accent1">
                  <a:lumMod val="75000"/>
                </a:schemeClr>
              </a:solidFill>
            </a:rPr>
            <a:t>Hyper Parameter turning</a:t>
          </a:r>
        </a:p>
      </dsp:txBody>
      <dsp:txXfrm>
        <a:off x="6906261" y="954757"/>
        <a:ext cx="1428329" cy="952218"/>
      </dsp:txXfrm>
    </dsp:sp>
    <dsp:sp modelId="{23F690EB-7DB1-7840-92C0-8D435FB62DA6}">
      <dsp:nvSpPr>
        <dsp:cNvPr id="0" name=""/>
        <dsp:cNvSpPr/>
      </dsp:nvSpPr>
      <dsp:spPr>
        <a:xfrm>
          <a:off x="8572644" y="954757"/>
          <a:ext cx="2380547" cy="952218"/>
        </a:xfrm>
        <a:prstGeom prst="chevron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accent1">
                  <a:lumMod val="75000"/>
                </a:schemeClr>
              </a:solidFill>
            </a:rPr>
            <a:t>Final Model Selection</a:t>
          </a:r>
        </a:p>
      </dsp:txBody>
      <dsp:txXfrm>
        <a:off x="9048753" y="954757"/>
        <a:ext cx="1428329" cy="952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2E155-9542-CF4A-BD52-87FF82D5A6E2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B2068-34C4-1340-AD2D-C4C0F4762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56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2068-34C4-1340-AD2D-C4C0F47622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76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2068-34C4-1340-AD2D-C4C0F47622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28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2068-34C4-1340-AD2D-C4C0F47622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35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2068-34C4-1340-AD2D-C4C0F47622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03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2068-34C4-1340-AD2D-C4C0F47622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26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2068-34C4-1340-AD2D-C4C0F47622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95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2068-34C4-1340-AD2D-C4C0F47622C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73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2068-34C4-1340-AD2D-C4C0F47622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36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Resignation 1.9m in April 2020, 2.8m in August 2020. Estimated annually would be around 28.2m resignation</a:t>
            </a:r>
            <a:br>
              <a:rPr lang="en-US" dirty="0"/>
            </a:br>
            <a:r>
              <a:rPr lang="en-US" dirty="0"/>
              <a:t>Assuming that average annual income is USD50k and the cost of attrition is 33% of annual income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2068-34C4-1340-AD2D-C4C0F47622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8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2068-34C4-1340-AD2D-C4C0F47622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25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2068-34C4-1340-AD2D-C4C0F47622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90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2068-34C4-1340-AD2D-C4C0F47622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32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2068-34C4-1340-AD2D-C4C0F47622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82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2068-34C4-1340-AD2D-C4C0F47622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76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2068-34C4-1340-AD2D-C4C0F47622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40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2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20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28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65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591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502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79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53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4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48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0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staffinggroup.com/resources/blog/cost-of-employee-turnov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orbes.com/sites/johnhall/2019/05/09/the-cost-of-turnover-can-kill-your-business-and-make-things-less-fun/?sh=62d05440794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pavansubhasht/ibm-hr-analytics-attrition-dataset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89B6-C27F-BB46-A1A7-D26420A1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Creating a machine learning module to predict employee attrition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2E2C25-E26D-CD48-8EF5-EE67EEA45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" y="-1"/>
            <a:ext cx="12188952" cy="688058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C4A4F7F-6BE4-3B4A-B4CC-7F657AB4A16C}"/>
              </a:ext>
            </a:extLst>
          </p:cNvPr>
          <p:cNvSpPr txBox="1">
            <a:spLocks/>
          </p:cNvSpPr>
          <p:nvPr/>
        </p:nvSpPr>
        <p:spPr>
          <a:xfrm>
            <a:off x="457200" y="254000"/>
            <a:ext cx="5257800" cy="1380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CapStone</a:t>
            </a:r>
            <a:r>
              <a:rPr lang="en-US" dirty="0">
                <a:solidFill>
                  <a:schemeClr val="bg1"/>
                </a:solidFill>
              </a:rPr>
              <a:t> Project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DS106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0874D37-F012-1A43-8F50-FB2446D4F04D}"/>
              </a:ext>
            </a:extLst>
          </p:cNvPr>
          <p:cNvSpPr txBox="1">
            <a:spLocks/>
          </p:cNvSpPr>
          <p:nvPr/>
        </p:nvSpPr>
        <p:spPr>
          <a:xfrm>
            <a:off x="7383780" y="5337970"/>
            <a:ext cx="4381831" cy="1380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Prepared by : </a:t>
            </a:r>
          </a:p>
          <a:p>
            <a:r>
              <a:rPr lang="en-US" dirty="0">
                <a:solidFill>
                  <a:schemeClr val="bg1"/>
                </a:solidFill>
              </a:rPr>
              <a:t>	Casper </a:t>
            </a:r>
            <a:r>
              <a:rPr lang="en-US" dirty="0" err="1">
                <a:solidFill>
                  <a:schemeClr val="bg1"/>
                </a:solidFill>
              </a:rPr>
              <a:t>Peh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1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74337F-E3BB-9B4D-BF11-B67702A3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 sz="4400" dirty="0">
                <a:solidFill>
                  <a:schemeClr val="bg1"/>
                </a:solidFill>
              </a:rPr>
              <a:t>Derive 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Hypothesis and Key Insights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FD498A-98B8-074C-8D90-2DD09D696A56}"/>
              </a:ext>
            </a:extLst>
          </p:cNvPr>
          <p:cNvSpPr txBox="1"/>
          <p:nvPr/>
        </p:nvSpPr>
        <p:spPr>
          <a:xfrm>
            <a:off x="8858363" y="319088"/>
            <a:ext cx="29742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Employees studying Life Sciences and medical is more loyal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Data is significant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This should be a pharmaceutical company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May want to consider improving the benefits structure for the other departments 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ED3B14-F881-954D-9C42-1EB907724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272" y="14290"/>
            <a:ext cx="4463830" cy="3746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53F667-A62A-3A49-8927-807F484CF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339" y="3705839"/>
            <a:ext cx="4630116" cy="3038859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7A2BBA9F-F187-574E-ACC5-3A22C0B40E88}"/>
              </a:ext>
            </a:extLst>
          </p:cNvPr>
          <p:cNvSpPr/>
          <p:nvPr/>
        </p:nvSpPr>
        <p:spPr>
          <a:xfrm>
            <a:off x="5275417" y="113302"/>
            <a:ext cx="668182" cy="6688047"/>
          </a:xfrm>
          <a:prstGeom prst="frame">
            <a:avLst>
              <a:gd name="adj1" fmla="val 4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5A3C7470-300E-2344-89EE-1F13CB0CA3C9}"/>
              </a:ext>
            </a:extLst>
          </p:cNvPr>
          <p:cNvSpPr/>
          <p:nvPr/>
        </p:nvSpPr>
        <p:spPr>
          <a:xfrm>
            <a:off x="6563538" y="84976"/>
            <a:ext cx="759603" cy="6688047"/>
          </a:xfrm>
          <a:prstGeom prst="frame">
            <a:avLst>
              <a:gd name="adj1" fmla="val 4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60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1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74337F-E3BB-9B4D-BF11-B67702A3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 sz="4400" dirty="0">
                <a:solidFill>
                  <a:schemeClr val="bg1"/>
                </a:solidFill>
              </a:rPr>
              <a:t>Derive 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Hypothesis and Key Insights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FD498A-98B8-074C-8D90-2DD09D696A56}"/>
              </a:ext>
            </a:extLst>
          </p:cNvPr>
          <p:cNvSpPr txBox="1"/>
          <p:nvPr/>
        </p:nvSpPr>
        <p:spPr>
          <a:xfrm>
            <a:off x="8858363" y="319088"/>
            <a:ext cx="2974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Singles have a higher rate of attrition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Divorced have lowest rate of attrition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Should be due to financial obligations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AFE5EC-A87D-DC4C-86CA-07ABD7E93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670" y="29278"/>
            <a:ext cx="4730679" cy="36624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FC4B19-B9A6-E748-BB22-E223FC8B2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166" y="3687528"/>
            <a:ext cx="4739897" cy="3040237"/>
          </a:xfrm>
          <a:prstGeom prst="rect">
            <a:avLst/>
          </a:prstGeom>
        </p:spPr>
      </p:pic>
      <p:sp>
        <p:nvSpPr>
          <p:cNvPr id="18" name="Frame 17">
            <a:extLst>
              <a:ext uri="{FF2B5EF4-FFF2-40B4-BE49-F238E27FC236}">
                <a16:creationId xmlns:a16="http://schemas.microsoft.com/office/drawing/2014/main" id="{5A3C7470-300E-2344-89EE-1F13CB0CA3C9}"/>
              </a:ext>
            </a:extLst>
          </p:cNvPr>
          <p:cNvSpPr/>
          <p:nvPr/>
        </p:nvSpPr>
        <p:spPr>
          <a:xfrm>
            <a:off x="7419935" y="60590"/>
            <a:ext cx="1235632" cy="6688047"/>
          </a:xfrm>
          <a:prstGeom prst="frame">
            <a:avLst>
              <a:gd name="adj1" fmla="val 4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A2BBA9F-F187-574E-ACC5-3A22C0B40E88}"/>
              </a:ext>
            </a:extLst>
          </p:cNvPr>
          <p:cNvSpPr/>
          <p:nvPr/>
        </p:nvSpPr>
        <p:spPr>
          <a:xfrm>
            <a:off x="4560630" y="29278"/>
            <a:ext cx="1235632" cy="6688047"/>
          </a:xfrm>
          <a:prstGeom prst="frame">
            <a:avLst>
              <a:gd name="adj1" fmla="val 4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55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8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74337F-E3BB-9B4D-BF11-B67702A3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 sz="4400" dirty="0">
                <a:solidFill>
                  <a:schemeClr val="bg1"/>
                </a:solidFill>
              </a:rPr>
              <a:t>Derive 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Hypothesis and Key Insights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FD498A-98B8-074C-8D90-2DD09D696A56}"/>
              </a:ext>
            </a:extLst>
          </p:cNvPr>
          <p:cNvSpPr txBox="1"/>
          <p:nvPr/>
        </p:nvSpPr>
        <p:spPr>
          <a:xfrm>
            <a:off x="8858363" y="319088"/>
            <a:ext cx="2974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Those worker who is having overtime is more likely to attrite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Need to review workload and scheduling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Also to investigate if there is any overtime salary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95B9B-E53E-6240-A28C-4A3E6A929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905" y="12490"/>
            <a:ext cx="5016500" cy="355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E9895D-DC4C-5348-8343-9FFEBDF86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905" y="3568490"/>
            <a:ext cx="51435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0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74337F-E3BB-9B4D-BF11-B67702A3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 sz="4400" dirty="0">
                <a:solidFill>
                  <a:schemeClr val="bg1"/>
                </a:solidFill>
              </a:rPr>
              <a:t>Derive 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Hypothesis and Key Insights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94D6AA-7A5B-2940-967D-1894B55D5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7" y="3426081"/>
            <a:ext cx="5136931" cy="34684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0B11D2-BFF5-0846-A7D0-83AAF8C71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299" y="3349169"/>
            <a:ext cx="5150070" cy="35209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1294D7-7CC6-234E-8C80-2F6E4F65E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5163207" cy="3429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3D460-9F56-2A40-B79F-990A9D935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8759" y="0"/>
            <a:ext cx="5202621" cy="34552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E321C18-B086-8F4C-8FFE-89DA9F01F378}"/>
              </a:ext>
            </a:extLst>
          </p:cNvPr>
          <p:cNvSpPr txBox="1"/>
          <p:nvPr/>
        </p:nvSpPr>
        <p:spPr>
          <a:xfrm>
            <a:off x="10207368" y="357670"/>
            <a:ext cx="20260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Find out who these employees are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Detect and engage those with high performances rating to prevent attrition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74337F-E3BB-9B4D-BF11-B67702A3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 sz="4400" dirty="0">
                <a:solidFill>
                  <a:schemeClr val="bg1"/>
                </a:solidFill>
              </a:rPr>
              <a:t>Data Preparation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(Encoding)</a:t>
            </a: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66F3AE97-E827-5B43-BCF8-0F729ABCE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997" y="736329"/>
            <a:ext cx="7701465" cy="529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4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74337F-E3BB-9B4D-BF11-B67702A3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Base Model Selection and Training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9B49AA-769A-324E-AA74-994A8141C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 KNN (K nearest </a:t>
            </a:r>
            <a:r>
              <a:rPr lang="en-US" sz="2800" dirty="0" err="1"/>
              <a:t>neighbour</a:t>
            </a:r>
            <a:r>
              <a:rPr lang="en-US" sz="2800" dirty="0"/>
              <a:t>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 RF (Random </a:t>
            </a:r>
            <a:r>
              <a:rPr lang="en-US" sz="2800" dirty="0" err="1"/>
              <a:t>foreest</a:t>
            </a:r>
            <a:r>
              <a:rPr lang="en-US" sz="2800" dirty="0"/>
              <a:t>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 LR (Logistic regression)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 SVM (Support vector machine)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 Gradient Boosting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Adaboost</a:t>
            </a:r>
            <a:endParaRPr lang="en-US" sz="2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 Naive Bayes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A94C7-2C68-D14E-B08F-9A335EEDA19C}"/>
              </a:ext>
            </a:extLst>
          </p:cNvPr>
          <p:cNvSpPr txBox="1"/>
          <p:nvPr/>
        </p:nvSpPr>
        <p:spPr>
          <a:xfrm>
            <a:off x="12047220" y="3794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9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74337F-E3BB-9B4D-BF11-B67702A3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Base Model Selection and Training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A94C7-2C68-D14E-B08F-9A335EEDA19C}"/>
              </a:ext>
            </a:extLst>
          </p:cNvPr>
          <p:cNvSpPr txBox="1"/>
          <p:nvPr/>
        </p:nvSpPr>
        <p:spPr>
          <a:xfrm>
            <a:off x="12047220" y="3794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2F12DB-D409-6C46-A383-C89922FAE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099" y="42228"/>
            <a:ext cx="8024728" cy="30068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ADFA02-1C8C-0B4A-8D0F-97060B10B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272" y="3069273"/>
            <a:ext cx="8024728" cy="3746500"/>
          </a:xfrm>
          <a:prstGeom prst="rect">
            <a:avLst/>
          </a:prstGeom>
        </p:spPr>
      </p:pic>
      <p:sp>
        <p:nvSpPr>
          <p:cNvPr id="16" name="Frame 15">
            <a:extLst>
              <a:ext uri="{FF2B5EF4-FFF2-40B4-BE49-F238E27FC236}">
                <a16:creationId xmlns:a16="http://schemas.microsoft.com/office/drawing/2014/main" id="{FC868181-14EF-FB45-B7FB-0AADC07D3892}"/>
              </a:ext>
            </a:extLst>
          </p:cNvPr>
          <p:cNvSpPr/>
          <p:nvPr/>
        </p:nvSpPr>
        <p:spPr>
          <a:xfrm>
            <a:off x="4186937" y="3728892"/>
            <a:ext cx="7936169" cy="275179"/>
          </a:xfrm>
          <a:prstGeom prst="frame">
            <a:avLst>
              <a:gd name="adj1" fmla="val 4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8AD72308-DC13-A744-804E-48F04522E7B5}"/>
              </a:ext>
            </a:extLst>
          </p:cNvPr>
          <p:cNvSpPr/>
          <p:nvPr/>
        </p:nvSpPr>
        <p:spPr>
          <a:xfrm>
            <a:off x="4167272" y="5641167"/>
            <a:ext cx="7936169" cy="275179"/>
          </a:xfrm>
          <a:prstGeom prst="frame">
            <a:avLst>
              <a:gd name="adj1" fmla="val 4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74337F-E3BB-9B4D-BF11-B67702A3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Base Model Selection and Training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1D6EBF-68CE-4B4D-B7FB-76D01F38F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022" y="3022600"/>
            <a:ext cx="7835900" cy="3721100"/>
          </a:xfrm>
          <a:prstGeom prst="rect">
            <a:avLst/>
          </a:prstGeom>
        </p:spPr>
      </p:pic>
      <p:sp>
        <p:nvSpPr>
          <p:cNvPr id="16" name="Frame 15">
            <a:extLst>
              <a:ext uri="{FF2B5EF4-FFF2-40B4-BE49-F238E27FC236}">
                <a16:creationId xmlns:a16="http://schemas.microsoft.com/office/drawing/2014/main" id="{FC868181-14EF-FB45-B7FB-0AADC07D3892}"/>
              </a:ext>
            </a:extLst>
          </p:cNvPr>
          <p:cNvSpPr/>
          <p:nvPr/>
        </p:nvSpPr>
        <p:spPr>
          <a:xfrm>
            <a:off x="4227023" y="5997787"/>
            <a:ext cx="7936169" cy="275179"/>
          </a:xfrm>
          <a:prstGeom prst="frame">
            <a:avLst>
              <a:gd name="adj1" fmla="val 4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8AD72308-DC13-A744-804E-48F04522E7B5}"/>
              </a:ext>
            </a:extLst>
          </p:cNvPr>
          <p:cNvSpPr/>
          <p:nvPr/>
        </p:nvSpPr>
        <p:spPr>
          <a:xfrm>
            <a:off x="4210111" y="4075618"/>
            <a:ext cx="7936169" cy="275179"/>
          </a:xfrm>
          <a:prstGeom prst="frame">
            <a:avLst>
              <a:gd name="adj1" fmla="val 4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0B291A-637E-1D47-8DF0-B86D8088E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272" y="54260"/>
            <a:ext cx="8021680" cy="2968340"/>
          </a:xfrm>
          <a:prstGeom prst="rect">
            <a:avLst/>
          </a:prstGeom>
        </p:spPr>
      </p:pic>
      <p:sp>
        <p:nvSpPr>
          <p:cNvPr id="20" name="Frame 19">
            <a:extLst>
              <a:ext uri="{FF2B5EF4-FFF2-40B4-BE49-F238E27FC236}">
                <a16:creationId xmlns:a16="http://schemas.microsoft.com/office/drawing/2014/main" id="{0B8E01DF-08D2-0240-83E8-1DD92DA5B3E9}"/>
              </a:ext>
            </a:extLst>
          </p:cNvPr>
          <p:cNvSpPr/>
          <p:nvPr/>
        </p:nvSpPr>
        <p:spPr>
          <a:xfrm>
            <a:off x="4210027" y="1153572"/>
            <a:ext cx="7936169" cy="271749"/>
          </a:xfrm>
          <a:prstGeom prst="frame">
            <a:avLst>
              <a:gd name="adj1" fmla="val 4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1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74337F-E3BB-9B4D-BF11-B67702A3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2) Exploratory Data Analysis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720CB8-A3A1-2941-A671-BE4FC924C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Doughnut 5">
            <a:extLst>
              <a:ext uri="{FF2B5EF4-FFF2-40B4-BE49-F238E27FC236}">
                <a16:creationId xmlns:a16="http://schemas.microsoft.com/office/drawing/2014/main" id="{17E412FF-6808-D14F-A6DE-52B633FFFFAA}"/>
              </a:ext>
            </a:extLst>
          </p:cNvPr>
          <p:cNvSpPr/>
          <p:nvPr/>
        </p:nvSpPr>
        <p:spPr>
          <a:xfrm>
            <a:off x="3520439" y="361348"/>
            <a:ext cx="5615423" cy="3840480"/>
          </a:xfrm>
          <a:prstGeom prst="donut">
            <a:avLst>
              <a:gd name="adj" fmla="val 1783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70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74337F-E3BB-9B4D-BF11-B67702A3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Feature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Engineering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9B49AA-769A-324E-AA74-994A8141C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67273" y="591344"/>
            <a:ext cx="5247632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TotalWorkingYears</a:t>
            </a:r>
            <a:endParaRPr lang="en-US" sz="2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YearsAtCompany</a:t>
            </a:r>
            <a:endParaRPr lang="en-US" sz="2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YearsInCurrentRole</a:t>
            </a:r>
            <a:endParaRPr lang="en-US" sz="2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YearsSinceLastPromotion</a:t>
            </a:r>
            <a:endParaRPr lang="en-US" sz="2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YearsWithCurrentManager</a:t>
            </a:r>
            <a:endParaRPr lang="en-US" sz="2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JobLevel</a:t>
            </a:r>
            <a:endParaRPr lang="en-US" sz="2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MonthlyIncome</a:t>
            </a:r>
            <a:endParaRPr lang="en-US" sz="2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Age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 err="1"/>
              <a:t>PerformanceRating</a:t>
            </a:r>
            <a:endParaRPr lang="en-US" sz="2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 err="1"/>
              <a:t>PercentSalaryHike</a:t>
            </a:r>
            <a:endParaRPr lang="en-US" sz="2800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A94C7-2C68-D14E-B08F-9A335EEDA19C}"/>
              </a:ext>
            </a:extLst>
          </p:cNvPr>
          <p:cNvSpPr txBox="1"/>
          <p:nvPr/>
        </p:nvSpPr>
        <p:spPr>
          <a:xfrm>
            <a:off x="12047220" y="3794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C4C94DD3-B503-7242-842E-8F730182D937}"/>
              </a:ext>
            </a:extLst>
          </p:cNvPr>
          <p:cNvSpPr/>
          <p:nvPr/>
        </p:nvSpPr>
        <p:spPr>
          <a:xfrm>
            <a:off x="4167272" y="612456"/>
            <a:ext cx="5279677" cy="2747963"/>
          </a:xfrm>
          <a:prstGeom prst="frame">
            <a:avLst>
              <a:gd name="adj1" fmla="val 202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5AE6E424-E5C6-E144-B6AF-21362CCC4D00}"/>
              </a:ext>
            </a:extLst>
          </p:cNvPr>
          <p:cNvSpPr/>
          <p:nvPr/>
        </p:nvSpPr>
        <p:spPr>
          <a:xfrm>
            <a:off x="4150181" y="3422487"/>
            <a:ext cx="5319628" cy="1469553"/>
          </a:xfrm>
          <a:prstGeom prst="frame">
            <a:avLst>
              <a:gd name="adj1" fmla="val 202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03985F61-5156-C14E-AA60-40EBF75BF970}"/>
              </a:ext>
            </a:extLst>
          </p:cNvPr>
          <p:cNvSpPr/>
          <p:nvPr/>
        </p:nvSpPr>
        <p:spPr>
          <a:xfrm>
            <a:off x="4127321" y="4961254"/>
            <a:ext cx="5319628" cy="1300638"/>
          </a:xfrm>
          <a:prstGeom prst="frame">
            <a:avLst>
              <a:gd name="adj1" fmla="val 202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6E95959A-80AF-9F43-9667-87CAC0A27000}"/>
              </a:ext>
            </a:extLst>
          </p:cNvPr>
          <p:cNvSpPr/>
          <p:nvPr/>
        </p:nvSpPr>
        <p:spPr>
          <a:xfrm>
            <a:off x="9509760" y="612456"/>
            <a:ext cx="2607112" cy="2747963"/>
          </a:xfrm>
          <a:prstGeom prst="frame">
            <a:avLst>
              <a:gd name="adj1" fmla="val 202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26AB655E-24BD-C34B-A993-A8F1D9C9F563}"/>
              </a:ext>
            </a:extLst>
          </p:cNvPr>
          <p:cNvSpPr/>
          <p:nvPr/>
        </p:nvSpPr>
        <p:spPr>
          <a:xfrm>
            <a:off x="9512892" y="3422487"/>
            <a:ext cx="2626840" cy="1469553"/>
          </a:xfrm>
          <a:prstGeom prst="frame">
            <a:avLst>
              <a:gd name="adj1" fmla="val 202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574CF51C-B12D-924A-84BF-17D476DCF246}"/>
              </a:ext>
            </a:extLst>
          </p:cNvPr>
          <p:cNvSpPr/>
          <p:nvPr/>
        </p:nvSpPr>
        <p:spPr>
          <a:xfrm>
            <a:off x="9490032" y="4961254"/>
            <a:ext cx="2626840" cy="1300638"/>
          </a:xfrm>
          <a:prstGeom prst="frame">
            <a:avLst>
              <a:gd name="adj1" fmla="val 202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336E5643-15AF-0944-9BE6-47494ECC5A05}"/>
              </a:ext>
            </a:extLst>
          </p:cNvPr>
          <p:cNvSpPr txBox="1">
            <a:spLocks/>
          </p:cNvSpPr>
          <p:nvPr/>
        </p:nvSpPr>
        <p:spPr>
          <a:xfrm>
            <a:off x="10137316" y="1125270"/>
            <a:ext cx="1563562" cy="166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Time</a:t>
            </a:r>
          </a:p>
          <a:p>
            <a:r>
              <a:rPr lang="en-US" sz="2800" dirty="0"/>
              <a:t>Based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57F698C9-DDFD-4A4E-8EFB-E9D79E231145}"/>
              </a:ext>
            </a:extLst>
          </p:cNvPr>
          <p:cNvSpPr txBox="1">
            <a:spLocks/>
          </p:cNvSpPr>
          <p:nvPr/>
        </p:nvSpPr>
        <p:spPr>
          <a:xfrm>
            <a:off x="10128820" y="3360419"/>
            <a:ext cx="1563562" cy="166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Age</a:t>
            </a:r>
          </a:p>
          <a:p>
            <a:r>
              <a:rPr lang="en-US" sz="2800" dirty="0"/>
              <a:t>Based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4741B187-2425-D442-991F-0261029FEE99}"/>
              </a:ext>
            </a:extLst>
          </p:cNvPr>
          <p:cNvSpPr txBox="1">
            <a:spLocks/>
          </p:cNvSpPr>
          <p:nvPr/>
        </p:nvSpPr>
        <p:spPr>
          <a:xfrm>
            <a:off x="9578340" y="4713488"/>
            <a:ext cx="2352729" cy="166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Performance</a:t>
            </a:r>
          </a:p>
          <a:p>
            <a:pPr algn="ctr"/>
            <a:r>
              <a:rPr lang="en-US" sz="2800" dirty="0"/>
              <a:t>Based</a:t>
            </a:r>
          </a:p>
        </p:txBody>
      </p:sp>
    </p:spTree>
    <p:extLst>
      <p:ext uri="{BB962C8B-B14F-4D97-AF65-F5344CB8AC3E}">
        <p14:creationId xmlns:p14="http://schemas.microsoft.com/office/powerpoint/2010/main" val="236209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4" grpId="0" animBg="1"/>
      <p:bldP spid="16" grpId="0" animBg="1"/>
      <p:bldP spid="18" grpId="0" animBg="1"/>
      <p:bldP spid="22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A89B6-C27F-BB46-A1A7-D26420A1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Creating a machine learning module to predict employee attrition</a:t>
            </a: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06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74337F-E3BB-9B4D-BF11-B67702A3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Feature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Engineering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D192543-B4C0-334B-8802-9DB8168CE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252" y="357670"/>
            <a:ext cx="8140700" cy="18669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C7A5B6E-8C04-2548-A5A2-9B8BF91BFF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092"/>
          <a:stretch/>
        </p:blipFill>
        <p:spPr>
          <a:xfrm>
            <a:off x="4107762" y="5233161"/>
            <a:ext cx="8021680" cy="11193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32F963E-42B3-3B40-84D5-6616AE123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580" y="3003157"/>
            <a:ext cx="7226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1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74337F-E3BB-9B4D-BF11-B67702A3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739EA9-191D-034F-BAA7-A5E9C043E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272" y="937004"/>
            <a:ext cx="8012598" cy="23681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D19F45-13D9-E148-8C0E-7A55BC5B7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983" y="3990705"/>
            <a:ext cx="5092450" cy="2421585"/>
          </a:xfrm>
          <a:prstGeom prst="rect">
            <a:avLst/>
          </a:prstGeom>
        </p:spPr>
      </p:pic>
      <p:sp>
        <p:nvSpPr>
          <p:cNvPr id="22" name="Frame 21">
            <a:extLst>
              <a:ext uri="{FF2B5EF4-FFF2-40B4-BE49-F238E27FC236}">
                <a16:creationId xmlns:a16="http://schemas.microsoft.com/office/drawing/2014/main" id="{C9FC17BC-6385-9145-9D48-454FA1E21A89}"/>
              </a:ext>
            </a:extLst>
          </p:cNvPr>
          <p:cNvSpPr/>
          <p:nvPr/>
        </p:nvSpPr>
        <p:spPr>
          <a:xfrm>
            <a:off x="4205486" y="1931936"/>
            <a:ext cx="7936169" cy="454963"/>
          </a:xfrm>
          <a:prstGeom prst="frame">
            <a:avLst>
              <a:gd name="adj1" fmla="val 4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F41CF06E-B639-2041-9F2E-1AEDF3109C08}"/>
              </a:ext>
            </a:extLst>
          </p:cNvPr>
          <p:cNvSpPr/>
          <p:nvPr/>
        </p:nvSpPr>
        <p:spPr>
          <a:xfrm>
            <a:off x="5424843" y="4956734"/>
            <a:ext cx="5092450" cy="398085"/>
          </a:xfrm>
          <a:prstGeom prst="frame">
            <a:avLst>
              <a:gd name="adj1" fmla="val 4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52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74337F-E3BB-9B4D-BF11-B67702A3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Hyper-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parameter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Turning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A94C7-2C68-D14E-B08F-9A335EEDA19C}"/>
              </a:ext>
            </a:extLst>
          </p:cNvPr>
          <p:cNvSpPr txBox="1"/>
          <p:nvPr/>
        </p:nvSpPr>
        <p:spPr>
          <a:xfrm>
            <a:off x="12047220" y="3794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ED283A-D420-6947-86A6-B0C8721EA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652" y="54213"/>
            <a:ext cx="5993830" cy="676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6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74337F-E3BB-9B4D-BF11-B67702A3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Final Model Selection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739EA9-191D-034F-BAA7-A5E9C043E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272" y="937004"/>
            <a:ext cx="8012598" cy="23681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D19F45-13D9-E148-8C0E-7A55BC5B7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983" y="3990705"/>
            <a:ext cx="5092450" cy="2421585"/>
          </a:xfrm>
          <a:prstGeom prst="rect">
            <a:avLst/>
          </a:prstGeom>
        </p:spPr>
      </p:pic>
      <p:sp>
        <p:nvSpPr>
          <p:cNvPr id="22" name="Frame 21">
            <a:extLst>
              <a:ext uri="{FF2B5EF4-FFF2-40B4-BE49-F238E27FC236}">
                <a16:creationId xmlns:a16="http://schemas.microsoft.com/office/drawing/2014/main" id="{C9FC17BC-6385-9145-9D48-454FA1E21A89}"/>
              </a:ext>
            </a:extLst>
          </p:cNvPr>
          <p:cNvSpPr/>
          <p:nvPr/>
        </p:nvSpPr>
        <p:spPr>
          <a:xfrm>
            <a:off x="4205486" y="2389136"/>
            <a:ext cx="7936169" cy="454963"/>
          </a:xfrm>
          <a:prstGeom prst="frame">
            <a:avLst>
              <a:gd name="adj1" fmla="val 4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F41CF06E-B639-2041-9F2E-1AEDF3109C08}"/>
              </a:ext>
            </a:extLst>
          </p:cNvPr>
          <p:cNvSpPr/>
          <p:nvPr/>
        </p:nvSpPr>
        <p:spPr>
          <a:xfrm>
            <a:off x="5424843" y="5391074"/>
            <a:ext cx="5092450" cy="398085"/>
          </a:xfrm>
          <a:prstGeom prst="frame">
            <a:avLst>
              <a:gd name="adj1" fmla="val 4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74337F-E3BB-9B4D-BF11-B67702A3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Key Learning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657E4AB-33D3-114F-A6ED-24EE3BB8D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47308" y="591344"/>
            <a:ext cx="7348452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Find out ways to handle big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Improving quality of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More use of loops instead of plotting 1 by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More often then not, the dataset will be imbalanced, need to understand more methods (e.g. SMOTE, oversampling)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Need to gain a deeper understanding on the parameter for each model for tuning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Feature importance graph, need to be able to link the feature number to the features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D88806-BF31-5A45-9852-8093D9A2E4E8}"/>
              </a:ext>
            </a:extLst>
          </p:cNvPr>
          <p:cNvSpPr/>
          <p:nvPr/>
        </p:nvSpPr>
        <p:spPr>
          <a:xfrm>
            <a:off x="120871" y="6410637"/>
            <a:ext cx="7209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https://</a:t>
            </a:r>
            <a:r>
              <a:rPr lang="en-US" b="1" dirty="0" err="1"/>
              <a:t>github.com</a:t>
            </a:r>
            <a:r>
              <a:rPr lang="en-US" b="1" dirty="0"/>
              <a:t>/</a:t>
            </a:r>
            <a:r>
              <a:rPr lang="en-US" b="1" dirty="0" err="1"/>
              <a:t>CasperPeh</a:t>
            </a:r>
            <a:r>
              <a:rPr lang="en-US" b="1" dirty="0"/>
              <a:t>/</a:t>
            </a:r>
            <a:r>
              <a:rPr lang="en-US" b="1" dirty="0" err="1"/>
              <a:t>ML_Predict_Employee_Attrition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258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A89B6-C27F-BB46-A1A7-D26420A1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HR attrition cost an economic loss of about USD $465 billion in United States in 2020 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B821E7-A036-B54C-B586-2E624182AA17}"/>
              </a:ext>
            </a:extLst>
          </p:cNvPr>
          <p:cNvSpPr/>
          <p:nvPr/>
        </p:nvSpPr>
        <p:spPr>
          <a:xfrm>
            <a:off x="2917924" y="5793756"/>
            <a:ext cx="96976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https://www.terrastaffinggroup.com/resources/blog/cost-of-employee-turnover/</a:t>
            </a:r>
            <a:endParaRPr lang="en-US" dirty="0"/>
          </a:p>
          <a:p>
            <a:r>
              <a:rPr lang="en-US" dirty="0">
                <a:hlinkClick r:id="rId4"/>
              </a:rPr>
              <a:t>https://www.forbes.com/sites/johnhall/2019/05/09/the-cost-of-turnover-can-kill-your-business-and-make-things-less-fun/?sh=62d054407943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3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A89B6-C27F-BB46-A1A7-D26420A1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This this dataset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Graphic 17" descr="Database">
            <a:extLst>
              <a:ext uri="{FF2B5EF4-FFF2-40B4-BE49-F238E27FC236}">
                <a16:creationId xmlns:a16="http://schemas.microsoft.com/office/drawing/2014/main" id="{BBBC0731-68C6-4ED2-8497-EC6A5E749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3623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B821E7-A036-B54C-B586-2E624182AA17}"/>
              </a:ext>
            </a:extLst>
          </p:cNvPr>
          <p:cNvSpPr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B69D7-A2D1-5942-84E0-2232FE3249AA}"/>
              </a:ext>
            </a:extLst>
          </p:cNvPr>
          <p:cNvSpPr txBox="1"/>
          <p:nvPr/>
        </p:nvSpPr>
        <p:spPr>
          <a:xfrm>
            <a:off x="7235493" y="2686414"/>
            <a:ext cx="196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237 employees left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1ADD93-4B92-3E4B-982C-00566174F6B4}"/>
              </a:ext>
            </a:extLst>
          </p:cNvPr>
          <p:cNvSpPr txBox="1"/>
          <p:nvPr/>
        </p:nvSpPr>
        <p:spPr>
          <a:xfrm>
            <a:off x="7235493" y="3622266"/>
            <a:ext cx="196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USD 16m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051865-547B-E842-A02E-F574B0F4F812}"/>
              </a:ext>
            </a:extLst>
          </p:cNvPr>
          <p:cNvSpPr txBox="1"/>
          <p:nvPr/>
        </p:nvSpPr>
        <p:spPr>
          <a:xfrm>
            <a:off x="7267202" y="4459695"/>
            <a:ext cx="196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USD 5.3m</a:t>
            </a:r>
          </a:p>
        </p:txBody>
      </p:sp>
    </p:spTree>
    <p:extLst>
      <p:ext uri="{BB962C8B-B14F-4D97-AF65-F5344CB8AC3E}">
        <p14:creationId xmlns:p14="http://schemas.microsoft.com/office/powerpoint/2010/main" val="125313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89B6-C27F-BB46-A1A7-D26420A1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50CD2F-08CD-044D-ABA3-BA84F41484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9885320"/>
              </p:ext>
            </p:extLst>
          </p:nvPr>
        </p:nvGraphicFramePr>
        <p:xfrm>
          <a:off x="397933" y="1374748"/>
          <a:ext cx="10955867" cy="2861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A05EB8A9-4A63-CD41-A818-AB120AE689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4736172"/>
              </p:ext>
            </p:extLst>
          </p:nvPr>
        </p:nvGraphicFramePr>
        <p:xfrm>
          <a:off x="397933" y="3830688"/>
          <a:ext cx="10955867" cy="2861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552BD7F-7E06-D842-B3A9-561472036786}"/>
              </a:ext>
            </a:extLst>
          </p:cNvPr>
          <p:cNvSpPr txBox="1"/>
          <p:nvPr/>
        </p:nvSpPr>
        <p:spPr>
          <a:xfrm>
            <a:off x="397933" y="1690688"/>
            <a:ext cx="2140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Data Preparation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E0B44-7D6C-464F-8838-CE1D3B8EA449}"/>
              </a:ext>
            </a:extLst>
          </p:cNvPr>
          <p:cNvSpPr txBox="1"/>
          <p:nvPr/>
        </p:nvSpPr>
        <p:spPr>
          <a:xfrm>
            <a:off x="397933" y="4185078"/>
            <a:ext cx="2273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05696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6B42C8-450B-6C47-9F9E-C84B46218E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E59BDA-021F-8645-B6AC-FEE086EFDA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E90E33-9115-BE4E-A862-5DA8E5B3B6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F7D46E-B2E1-B44C-908A-30E0FBEB6D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286B42C8-450B-6C47-9F9E-C84B46218E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0DE59BDA-021F-8645-B6AC-FEE086EFDA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27E90E33-9115-BE4E-A862-5DA8E5B3B6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8AF7D46E-B2E1-B44C-908A-30E0FBEB6D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23F690EB-7DB1-7840-92C0-8D435FB62D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Graphic spid="21" grpId="0">
        <p:bldSub>
          <a:bldDgm bld="one"/>
        </p:bldSub>
      </p:bldGraphic>
      <p:bldP spid="9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74337F-E3BB-9B4D-BF11-B67702A3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Collection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9B49AA-769A-324E-AA74-994A8141C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47308" y="591344"/>
            <a:ext cx="6906491" cy="18641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https://www.kaggle.com/pavansubhasht/ibm-hr-analytics-attrition-dataset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WA_Fn</a:t>
            </a:r>
            <a:r>
              <a:rPr lang="en-US" dirty="0"/>
              <a:t>-</a:t>
            </a:r>
            <a:r>
              <a:rPr lang="en-US" dirty="0" err="1"/>
              <a:t>UseC</a:t>
            </a:r>
            <a:r>
              <a:rPr lang="en-US" dirty="0"/>
              <a:t>_-HR-Employee-</a:t>
            </a:r>
            <a:r>
              <a:rPr lang="en-US" dirty="0" err="1"/>
              <a:t>Attrition.csv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1470 rows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35 columns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E00E8EE0-6B42-084E-9803-BF61A57ED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782" y="2493789"/>
            <a:ext cx="5834140" cy="3772867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1E848AF2-9616-6746-A851-B1E3E70DD90C}"/>
              </a:ext>
            </a:extLst>
          </p:cNvPr>
          <p:cNvSpPr/>
          <p:nvPr/>
        </p:nvSpPr>
        <p:spPr>
          <a:xfrm>
            <a:off x="4447308" y="2997200"/>
            <a:ext cx="5800614" cy="2540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5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74337F-E3BB-9B4D-BF11-B67702A3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1153572"/>
            <a:ext cx="3498614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 sz="4400" dirty="0">
                <a:solidFill>
                  <a:schemeClr val="bg1"/>
                </a:solidFill>
              </a:rPr>
              <a:t>Understanding 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Your 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9B49AA-769A-324E-AA74-994A8141C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47308" y="591345"/>
            <a:ext cx="6906491" cy="11697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Double checking the data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E769AEB-8380-0144-A158-B5FB53B7EF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146" r="48078" b="1146"/>
          <a:stretch/>
        </p:blipFill>
        <p:spPr>
          <a:xfrm>
            <a:off x="4447308" y="1448025"/>
            <a:ext cx="5577225" cy="509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2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74337F-E3BB-9B4D-BF11-B67702A3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153572"/>
            <a:ext cx="3521474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Understanding 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Your 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Dataset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9B49AA-769A-324E-AA74-994A8141C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AutoNum type="arabicParenR"/>
            </a:pPr>
            <a:r>
              <a:rPr lang="en-US" dirty="0"/>
              <a:t>There is no empty cells and the data category is clean</a:t>
            </a:r>
          </a:p>
          <a:p>
            <a:pPr marL="342900" indent="-342900">
              <a:buAutoNum type="arabicParenR"/>
            </a:pPr>
            <a:r>
              <a:rPr lang="en-US" dirty="0"/>
              <a:t>Imbalance class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dirty="0"/>
              <a:t>For the target data, 16.1% of the dataset is attrition whereas 83.9% of the dataset is still currently employed by the company. I will stratify the train test and use weight adjusting techniques to prevent biasness.</a:t>
            </a:r>
          </a:p>
          <a:p>
            <a:pPr lvl="1"/>
            <a:endParaRPr lang="en-US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en-US" dirty="0"/>
              <a:t>Selection of encoding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dirty="0"/>
              <a:t>Frequency encoding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dirty="0"/>
              <a:t>Ordinal encoding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dirty="0"/>
              <a:t>Standard scaler</a:t>
            </a:r>
          </a:p>
          <a:p>
            <a:pPr marL="800100" lvl="1" indent="-342900">
              <a:buFont typeface="Arial" panose="020B0604020202020204" pitchFamily="34" charset="0"/>
              <a:buAutoNum type="arabicParenR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en-US" dirty="0"/>
              <a:t>Removal of columns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dirty="0"/>
              <a:t>DailyRate and </a:t>
            </a:r>
            <a:r>
              <a:rPr lang="en-US" dirty="0" err="1"/>
              <a:t>HourlyRate</a:t>
            </a:r>
            <a:r>
              <a:rPr lang="en-US" dirty="0"/>
              <a:t> as it is covered in the </a:t>
            </a:r>
            <a:r>
              <a:rPr lang="en-US" dirty="0" err="1"/>
              <a:t>MonthlyRate</a:t>
            </a:r>
            <a:r>
              <a:rPr lang="en-US" dirty="0"/>
              <a:t> (Duplication)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dirty="0"/>
              <a:t>Over18 as it is covered in Age (Duplication)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dirty="0" err="1"/>
              <a:t>EmployeeCount</a:t>
            </a:r>
            <a:r>
              <a:rPr lang="en-US" dirty="0"/>
              <a:t> and </a:t>
            </a:r>
            <a:r>
              <a:rPr lang="en-US" dirty="0" err="1"/>
              <a:t>EmployeeNumber</a:t>
            </a:r>
            <a:r>
              <a:rPr lang="en-US" dirty="0"/>
              <a:t> as it is no material effect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dirty="0" err="1"/>
              <a:t>StandardHours</a:t>
            </a:r>
            <a:r>
              <a:rPr lang="en-US" dirty="0"/>
              <a:t> as it is 80 for everyone and hence no material effect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34AE4-C2BF-E446-8C0D-37B57931C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274" y="2487767"/>
            <a:ext cx="2413159" cy="188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1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74337F-E3BB-9B4D-BF11-B67702A3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 sz="4400" dirty="0">
                <a:solidFill>
                  <a:schemeClr val="bg1"/>
                </a:solidFill>
              </a:rPr>
              <a:t>Derive 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Hypothesis and Key Insights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109FC6A-2AB7-BB4A-8DE6-6012080955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8" r="18473"/>
          <a:stretch/>
        </p:blipFill>
        <p:spPr>
          <a:xfrm>
            <a:off x="3873871" y="704422"/>
            <a:ext cx="8301718" cy="1647887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7FDBDD4C-B0F3-8A4B-8B39-19F349E95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364" y="2353894"/>
            <a:ext cx="4379225" cy="2952164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ECA8B524-5B08-C44D-896A-A3CB15949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429" y="2353894"/>
            <a:ext cx="3956301" cy="2952164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7A2BBA9F-F187-574E-ACC5-3A22C0B40E88}"/>
              </a:ext>
            </a:extLst>
          </p:cNvPr>
          <p:cNvSpPr/>
          <p:nvPr/>
        </p:nvSpPr>
        <p:spPr>
          <a:xfrm>
            <a:off x="8316412" y="2430547"/>
            <a:ext cx="941888" cy="2952164"/>
          </a:xfrm>
          <a:prstGeom prst="frame">
            <a:avLst>
              <a:gd name="adj1" fmla="val 4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FD498A-98B8-074C-8D90-2DD09D696A56}"/>
              </a:ext>
            </a:extLst>
          </p:cNvPr>
          <p:cNvSpPr txBox="1"/>
          <p:nvPr/>
        </p:nvSpPr>
        <p:spPr>
          <a:xfrm>
            <a:off x="3887234" y="5582439"/>
            <a:ext cx="600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Employees aged 25 and below is likely to attrite</a:t>
            </a:r>
          </a:p>
          <a:p>
            <a:pPr marL="342900" indent="-342900">
              <a:buAutoNum type="arabicParenR"/>
            </a:pPr>
            <a:r>
              <a:rPr lang="en-US" dirty="0"/>
              <a:t>They are still trying to figure out if this job suits them</a:t>
            </a:r>
          </a:p>
          <a:p>
            <a:pPr marL="342900" indent="-342900">
              <a:buAutoNum type="arabicParenR"/>
            </a:pPr>
            <a:r>
              <a:rPr lang="en-US" dirty="0"/>
              <a:t>They just happens to have better opportunities</a:t>
            </a:r>
          </a:p>
          <a:p>
            <a:pPr marL="342900" indent="-342900">
              <a:buAutoNum type="arabicParenR"/>
            </a:pPr>
            <a:r>
              <a:rPr lang="en-US" dirty="0"/>
              <a:t>Recommend to keep them engaged</a:t>
            </a:r>
          </a:p>
        </p:txBody>
      </p:sp>
    </p:spTree>
    <p:extLst>
      <p:ext uri="{BB962C8B-B14F-4D97-AF65-F5344CB8AC3E}">
        <p14:creationId xmlns:p14="http://schemas.microsoft.com/office/powerpoint/2010/main" val="210976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uiExpand="1" build="p"/>
    </p:bldLst>
  </p:timing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1C2731"/>
      </a:dk2>
      <a:lt2>
        <a:srgbClr val="F1F3F0"/>
      </a:lt2>
      <a:accent1>
        <a:srgbClr val="AA4BC5"/>
      </a:accent1>
      <a:accent2>
        <a:srgbClr val="683DB5"/>
      </a:accent2>
      <a:accent3>
        <a:srgbClr val="4B51C5"/>
      </a:accent3>
      <a:accent4>
        <a:srgbClr val="3972B3"/>
      </a:accent4>
      <a:accent5>
        <a:srgbClr val="4BB7C5"/>
      </a:accent5>
      <a:accent6>
        <a:srgbClr val="39B38E"/>
      </a:accent6>
      <a:hlink>
        <a:srgbClr val="3C94B6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{C9EBBF39-36AE-064D-9047-E5CE8536DC2A}tf10001060</Template>
  <TotalTime>2140</TotalTime>
  <Words>668</Words>
  <Application>Microsoft Macintosh PowerPoint</Application>
  <PresentationFormat>Widescreen</PresentationFormat>
  <Paragraphs>136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Avenir Next LT Pro</vt:lpstr>
      <vt:lpstr>Calibri</vt:lpstr>
      <vt:lpstr>Tw Cen MT</vt:lpstr>
      <vt:lpstr>Wingdings</vt:lpstr>
      <vt:lpstr>ShapesVTI</vt:lpstr>
      <vt:lpstr>Creating a machine learning module to predict employee attrition</vt:lpstr>
      <vt:lpstr>Creating a machine learning module to predict employee attrition</vt:lpstr>
      <vt:lpstr>HR attrition cost an economic loss of about USD $465 billion in United States in 2020 </vt:lpstr>
      <vt:lpstr>This this dataset</vt:lpstr>
      <vt:lpstr>Agenda</vt:lpstr>
      <vt:lpstr>Data Collection</vt:lpstr>
      <vt:lpstr>Understanding  Your  Dataset</vt:lpstr>
      <vt:lpstr>Understanding  Your  Dataset</vt:lpstr>
      <vt:lpstr>Derive  Hypothesis and Key Insights</vt:lpstr>
      <vt:lpstr>Derive  Hypothesis and Key Insights</vt:lpstr>
      <vt:lpstr>Derive  Hypothesis and Key Insights</vt:lpstr>
      <vt:lpstr>Derive  Hypothesis and Key Insights</vt:lpstr>
      <vt:lpstr>Derive  Hypothesis and Key Insights</vt:lpstr>
      <vt:lpstr>Data Preparation (Encoding)</vt:lpstr>
      <vt:lpstr>Base Model Selection and Training</vt:lpstr>
      <vt:lpstr>Base Model Selection and Training</vt:lpstr>
      <vt:lpstr>Base Model Selection and Training</vt:lpstr>
      <vt:lpstr>2) Exploratory Data Analysis</vt:lpstr>
      <vt:lpstr>Feature Engineering</vt:lpstr>
      <vt:lpstr>Feature Engineering</vt:lpstr>
      <vt:lpstr>Model  Evaluation</vt:lpstr>
      <vt:lpstr>Hyper- parameter Turning</vt:lpstr>
      <vt:lpstr>Final Model Selection</vt:lpstr>
      <vt:lpstr>Key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DS106</dc:title>
  <dc:creator>casper</dc:creator>
  <cp:lastModifiedBy>casper</cp:lastModifiedBy>
  <cp:revision>36</cp:revision>
  <dcterms:created xsi:type="dcterms:W3CDTF">2021-06-04T10:47:40Z</dcterms:created>
  <dcterms:modified xsi:type="dcterms:W3CDTF">2021-06-11T15:59:28Z</dcterms:modified>
</cp:coreProperties>
</file>