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96" r:id="rId3"/>
    <p:sldId id="270" r:id="rId4"/>
    <p:sldId id="258" r:id="rId5"/>
    <p:sldId id="259" r:id="rId6"/>
    <p:sldId id="260" r:id="rId7"/>
    <p:sldId id="263" r:id="rId8"/>
    <p:sldId id="281" r:id="rId9"/>
    <p:sldId id="268" r:id="rId10"/>
    <p:sldId id="264" r:id="rId11"/>
    <p:sldId id="284" r:id="rId12"/>
    <p:sldId id="288" r:id="rId13"/>
    <p:sldId id="289" r:id="rId14"/>
    <p:sldId id="294" r:id="rId15"/>
    <p:sldId id="286" r:id="rId16"/>
    <p:sldId id="282" r:id="rId17"/>
    <p:sldId id="271" r:id="rId18"/>
    <p:sldId id="290" r:id="rId19"/>
    <p:sldId id="272" r:id="rId20"/>
    <p:sldId id="273" r:id="rId21"/>
    <p:sldId id="274" r:id="rId22"/>
    <p:sldId id="275" r:id="rId23"/>
    <p:sldId id="276" r:id="rId24"/>
    <p:sldId id="278" r:id="rId25"/>
    <p:sldId id="291" r:id="rId26"/>
    <p:sldId id="277" r:id="rId27"/>
    <p:sldId id="279" r:id="rId28"/>
    <p:sldId id="280" r:id="rId29"/>
    <p:sldId id="293" r:id="rId30"/>
    <p:sldId id="292" r:id="rId31"/>
    <p:sldId id="295"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10"/>
    <p:restoredTop sz="94130"/>
  </p:normalViewPr>
  <p:slideViewPr>
    <p:cSldViewPr snapToGrid="0" snapToObjects="1">
      <p:cViewPr varScale="1">
        <p:scale>
          <a:sx n="72" d="100"/>
          <a:sy n="72" d="100"/>
        </p:scale>
        <p:origin x="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5/15/21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11536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5/15/21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9305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5/15/21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54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5/15/21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7619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5/15/21</a:t>
            </a:fld>
            <a:endParaRPr lang="en-US" dirty="0"/>
          </a:p>
        </p:txBody>
      </p:sp>
    </p:spTree>
    <p:extLst>
      <p:ext uri="{BB962C8B-B14F-4D97-AF65-F5344CB8AC3E}">
        <p14:creationId xmlns:p14="http://schemas.microsoft.com/office/powerpoint/2010/main" val="306812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5/15/21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9379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5/15/21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309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5/15/21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394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5/15/21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3047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5/15/21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2931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5/15/21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6781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5/15/21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3022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bstract line art skyscrapers">
            <a:extLst>
              <a:ext uri="{FF2B5EF4-FFF2-40B4-BE49-F238E27FC236}">
                <a16:creationId xmlns:a16="http://schemas.microsoft.com/office/drawing/2014/main" id="{C9D912BC-B4BA-4586-8BE0-8A10F441DD3F}"/>
              </a:ext>
            </a:extLst>
          </p:cNvPr>
          <p:cNvPicPr>
            <a:picLocks noChangeAspect="1"/>
          </p:cNvPicPr>
          <p:nvPr/>
        </p:nvPicPr>
        <p:blipFill rotWithShape="1">
          <a:blip r:embed="rId2"/>
          <a:srcRect l="10308" r="14357"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2405879-EE3A-D345-A89B-8B11117EE2CE}"/>
              </a:ext>
            </a:extLst>
          </p:cNvPr>
          <p:cNvSpPr>
            <a:spLocks noGrp="1"/>
          </p:cNvSpPr>
          <p:nvPr>
            <p:ph type="ctrTitle"/>
          </p:nvPr>
        </p:nvSpPr>
        <p:spPr>
          <a:xfrm>
            <a:off x="1180531" y="1346268"/>
            <a:ext cx="5274860" cy="3066706"/>
          </a:xfrm>
        </p:spPr>
        <p:txBody>
          <a:bodyPr anchor="b">
            <a:normAutofit fontScale="90000"/>
          </a:bodyPr>
          <a:lstStyle/>
          <a:p>
            <a:r>
              <a:rPr lang="en-US" sz="6000" dirty="0"/>
              <a:t>Final Project</a:t>
            </a:r>
            <a:br>
              <a:rPr lang="en-US" sz="6000" dirty="0"/>
            </a:br>
            <a:r>
              <a:rPr lang="en-US" sz="6000" dirty="0"/>
              <a:t>Presentation</a:t>
            </a:r>
          </a:p>
        </p:txBody>
      </p:sp>
      <p:sp>
        <p:nvSpPr>
          <p:cNvPr id="3" name="Subtitle 2">
            <a:extLst>
              <a:ext uri="{FF2B5EF4-FFF2-40B4-BE49-F238E27FC236}">
                <a16:creationId xmlns:a16="http://schemas.microsoft.com/office/drawing/2014/main" id="{AA1D2E4F-FF93-EA4F-AC43-DF0ACA718405}"/>
              </a:ext>
            </a:extLst>
          </p:cNvPr>
          <p:cNvSpPr>
            <a:spLocks noGrp="1"/>
          </p:cNvSpPr>
          <p:nvPr>
            <p:ph type="subTitle" idx="1"/>
          </p:nvPr>
        </p:nvSpPr>
        <p:spPr>
          <a:xfrm>
            <a:off x="1201212" y="4412974"/>
            <a:ext cx="4162357" cy="1576188"/>
          </a:xfrm>
        </p:spPr>
        <p:txBody>
          <a:bodyPr anchor="t">
            <a:normAutofit/>
          </a:bodyPr>
          <a:lstStyle/>
          <a:p>
            <a:r>
              <a:rPr lang="en-US" dirty="0"/>
              <a:t>DS105</a:t>
            </a:r>
          </a:p>
        </p:txBody>
      </p:sp>
    </p:spTree>
    <p:extLst>
      <p:ext uri="{BB962C8B-B14F-4D97-AF65-F5344CB8AC3E}">
        <p14:creationId xmlns:p14="http://schemas.microsoft.com/office/powerpoint/2010/main" val="179190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normAutofit fontScale="90000"/>
          </a:bodyPr>
          <a:lstStyle/>
          <a:p>
            <a:r>
              <a:rPr lang="en-US" dirty="0"/>
              <a:t>EDA – Important Features</a:t>
            </a:r>
            <a:br>
              <a:rPr lang="en-US" dirty="0"/>
            </a:br>
            <a:r>
              <a:rPr lang="en-US" dirty="0"/>
              <a:t>Method</a:t>
            </a:r>
          </a:p>
        </p:txBody>
      </p:sp>
      <p:pic>
        <p:nvPicPr>
          <p:cNvPr id="4" name="Picture 3" descr="Graphical user interface, text&#10;&#10;Description automatically generated">
            <a:extLst>
              <a:ext uri="{FF2B5EF4-FFF2-40B4-BE49-F238E27FC236}">
                <a16:creationId xmlns:a16="http://schemas.microsoft.com/office/drawing/2014/main" id="{19A77E4B-6386-FE42-87C9-3E9E08FAA3D6}"/>
              </a:ext>
            </a:extLst>
          </p:cNvPr>
          <p:cNvPicPr>
            <a:picLocks noChangeAspect="1"/>
          </p:cNvPicPr>
          <p:nvPr/>
        </p:nvPicPr>
        <p:blipFill>
          <a:blip r:embed="rId2"/>
          <a:stretch>
            <a:fillRect/>
          </a:stretch>
        </p:blipFill>
        <p:spPr>
          <a:xfrm>
            <a:off x="812800" y="2608356"/>
            <a:ext cx="10566400" cy="3111500"/>
          </a:xfrm>
          <a:prstGeom prst="rect">
            <a:avLst/>
          </a:prstGeom>
        </p:spPr>
      </p:pic>
    </p:spTree>
    <p:extLst>
      <p:ext uri="{BB962C8B-B14F-4D97-AF65-F5344CB8AC3E}">
        <p14:creationId xmlns:p14="http://schemas.microsoft.com/office/powerpoint/2010/main" val="21574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normAutofit fontScale="90000"/>
          </a:bodyPr>
          <a:lstStyle/>
          <a:p>
            <a:r>
              <a:rPr lang="en-US" dirty="0"/>
              <a:t>EDA – Important Features</a:t>
            </a:r>
            <a:br>
              <a:rPr lang="en-US" dirty="0"/>
            </a:br>
            <a:r>
              <a:rPr lang="en-US" dirty="0"/>
              <a:t>Marital Status</a:t>
            </a:r>
          </a:p>
        </p:txBody>
      </p:sp>
      <p:sp>
        <p:nvSpPr>
          <p:cNvPr id="4" name="Content Placeholder 2">
            <a:extLst>
              <a:ext uri="{FF2B5EF4-FFF2-40B4-BE49-F238E27FC236}">
                <a16:creationId xmlns:a16="http://schemas.microsoft.com/office/drawing/2014/main" id="{1908E468-B0E0-B04C-B14B-D86BC911CDD1}"/>
              </a:ext>
            </a:extLst>
          </p:cNvPr>
          <p:cNvSpPr>
            <a:spLocks noGrp="1"/>
          </p:cNvSpPr>
          <p:nvPr>
            <p:ph idx="1"/>
          </p:nvPr>
        </p:nvSpPr>
        <p:spPr>
          <a:xfrm>
            <a:off x="1920240" y="2138851"/>
            <a:ext cx="8770571" cy="4103504"/>
          </a:xfrm>
        </p:spPr>
        <p:txBody>
          <a:bodyPr>
            <a:normAutofit/>
          </a:bodyPr>
          <a:lstStyle/>
          <a:p>
            <a:pPr marL="342900" indent="-342900">
              <a:buAutoNum type="arabicParenR"/>
            </a:pPr>
            <a:r>
              <a:rPr lang="en-SG" dirty="0"/>
              <a:t>Married customer out-performs</a:t>
            </a:r>
          </a:p>
          <a:p>
            <a:pPr marL="342900" indent="-342900">
              <a:buAutoNum type="arabicParenR"/>
            </a:pPr>
            <a:r>
              <a:rPr lang="en-SG" dirty="0"/>
              <a:t>Unknown category under-perform</a:t>
            </a:r>
          </a:p>
        </p:txBody>
      </p:sp>
      <p:pic>
        <p:nvPicPr>
          <p:cNvPr id="5" name="Picture 4" descr="Chart, waterfall chart&#10;&#10;Description automatically generated">
            <a:extLst>
              <a:ext uri="{FF2B5EF4-FFF2-40B4-BE49-F238E27FC236}">
                <a16:creationId xmlns:a16="http://schemas.microsoft.com/office/drawing/2014/main" id="{A391908B-8EB3-5F43-92BA-9822892E4590}"/>
              </a:ext>
            </a:extLst>
          </p:cNvPr>
          <p:cNvPicPr>
            <a:picLocks noChangeAspect="1"/>
          </p:cNvPicPr>
          <p:nvPr/>
        </p:nvPicPr>
        <p:blipFill>
          <a:blip r:embed="rId2"/>
          <a:stretch>
            <a:fillRect/>
          </a:stretch>
        </p:blipFill>
        <p:spPr>
          <a:xfrm>
            <a:off x="1094844" y="3429001"/>
            <a:ext cx="10025857" cy="3392698"/>
          </a:xfrm>
          <a:prstGeom prst="rect">
            <a:avLst/>
          </a:prstGeom>
        </p:spPr>
      </p:pic>
    </p:spTree>
    <p:extLst>
      <p:ext uri="{BB962C8B-B14F-4D97-AF65-F5344CB8AC3E}">
        <p14:creationId xmlns:p14="http://schemas.microsoft.com/office/powerpoint/2010/main" val="36781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normAutofit fontScale="90000"/>
          </a:bodyPr>
          <a:lstStyle/>
          <a:p>
            <a:r>
              <a:rPr lang="en-US" dirty="0"/>
              <a:t>EDA – Important Features</a:t>
            </a:r>
            <a:br>
              <a:rPr lang="en-US" dirty="0"/>
            </a:br>
            <a:r>
              <a:rPr lang="en-US" dirty="0"/>
              <a:t>Relationship with Bank</a:t>
            </a:r>
          </a:p>
        </p:txBody>
      </p:sp>
      <p:sp>
        <p:nvSpPr>
          <p:cNvPr id="4" name="Content Placeholder 2">
            <a:extLst>
              <a:ext uri="{FF2B5EF4-FFF2-40B4-BE49-F238E27FC236}">
                <a16:creationId xmlns:a16="http://schemas.microsoft.com/office/drawing/2014/main" id="{1908E468-B0E0-B04C-B14B-D86BC911CDD1}"/>
              </a:ext>
            </a:extLst>
          </p:cNvPr>
          <p:cNvSpPr>
            <a:spLocks noGrp="1"/>
          </p:cNvSpPr>
          <p:nvPr>
            <p:ph idx="1"/>
          </p:nvPr>
        </p:nvSpPr>
        <p:spPr>
          <a:xfrm>
            <a:off x="1920239" y="2097287"/>
            <a:ext cx="9676015" cy="4103504"/>
          </a:xfrm>
        </p:spPr>
        <p:txBody>
          <a:bodyPr>
            <a:normAutofit/>
          </a:bodyPr>
          <a:lstStyle/>
          <a:p>
            <a:pPr marL="342900" indent="-342900">
              <a:buAutoNum type="arabicParenR"/>
            </a:pPr>
            <a:r>
              <a:rPr lang="en-SG" dirty="0"/>
              <a:t>Customer is less likely to attrite when they have 3 or more product</a:t>
            </a:r>
          </a:p>
          <a:p>
            <a:pPr marL="342900" indent="-342900">
              <a:buAutoNum type="arabicParenR"/>
            </a:pPr>
            <a:r>
              <a:rPr lang="en-SG" dirty="0"/>
              <a:t>Bank to try to do more cross selling (&gt; 3 product)</a:t>
            </a:r>
          </a:p>
        </p:txBody>
      </p:sp>
      <p:pic>
        <p:nvPicPr>
          <p:cNvPr id="6" name="Picture 5" descr="Chart&#10;&#10;Description automatically generated">
            <a:extLst>
              <a:ext uri="{FF2B5EF4-FFF2-40B4-BE49-F238E27FC236}">
                <a16:creationId xmlns:a16="http://schemas.microsoft.com/office/drawing/2014/main" id="{6E0C4EBD-8118-2F44-92C6-C91A0C332119}"/>
              </a:ext>
            </a:extLst>
          </p:cNvPr>
          <p:cNvPicPr>
            <a:picLocks noChangeAspect="1"/>
          </p:cNvPicPr>
          <p:nvPr/>
        </p:nvPicPr>
        <p:blipFill>
          <a:blip r:embed="rId2"/>
          <a:stretch>
            <a:fillRect/>
          </a:stretch>
        </p:blipFill>
        <p:spPr>
          <a:xfrm>
            <a:off x="1920240" y="3034146"/>
            <a:ext cx="8170141" cy="3767392"/>
          </a:xfrm>
          <a:prstGeom prst="rect">
            <a:avLst/>
          </a:prstGeom>
        </p:spPr>
      </p:pic>
    </p:spTree>
    <p:extLst>
      <p:ext uri="{BB962C8B-B14F-4D97-AF65-F5344CB8AC3E}">
        <p14:creationId xmlns:p14="http://schemas.microsoft.com/office/powerpoint/2010/main" val="61850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normAutofit fontScale="90000"/>
          </a:bodyPr>
          <a:lstStyle/>
          <a:p>
            <a:r>
              <a:rPr lang="en-US" dirty="0"/>
              <a:t>EDA – Important Features</a:t>
            </a:r>
            <a:br>
              <a:rPr lang="en-US" dirty="0"/>
            </a:br>
            <a:r>
              <a:rPr lang="en-US" dirty="0"/>
              <a:t>Contact Count in Last 12 Months</a:t>
            </a:r>
          </a:p>
        </p:txBody>
      </p:sp>
      <p:sp>
        <p:nvSpPr>
          <p:cNvPr id="4" name="Content Placeholder 2">
            <a:extLst>
              <a:ext uri="{FF2B5EF4-FFF2-40B4-BE49-F238E27FC236}">
                <a16:creationId xmlns:a16="http://schemas.microsoft.com/office/drawing/2014/main" id="{1908E468-B0E0-B04C-B14B-D86BC911CDD1}"/>
              </a:ext>
            </a:extLst>
          </p:cNvPr>
          <p:cNvSpPr>
            <a:spLocks noGrp="1"/>
          </p:cNvSpPr>
          <p:nvPr>
            <p:ph idx="1"/>
          </p:nvPr>
        </p:nvSpPr>
        <p:spPr>
          <a:xfrm>
            <a:off x="1920240" y="2138851"/>
            <a:ext cx="9530542" cy="4103504"/>
          </a:xfrm>
        </p:spPr>
        <p:txBody>
          <a:bodyPr>
            <a:normAutofit/>
          </a:bodyPr>
          <a:lstStyle/>
          <a:p>
            <a:pPr marL="342900" indent="-342900">
              <a:buAutoNum type="arabicParenR"/>
            </a:pPr>
            <a:r>
              <a:rPr lang="en-SG" dirty="0"/>
              <a:t>The more contact, the likely the attrition (Could be complains)</a:t>
            </a:r>
          </a:p>
          <a:p>
            <a:pPr marL="342900" indent="-342900">
              <a:buAutoNum type="arabicParenR"/>
            </a:pPr>
            <a:r>
              <a:rPr lang="en-SG" dirty="0"/>
              <a:t>Bank to investigate further on the topic/discussion of the contacts</a:t>
            </a:r>
          </a:p>
        </p:txBody>
      </p:sp>
      <p:pic>
        <p:nvPicPr>
          <p:cNvPr id="5" name="Picture 4" descr="Chart&#10;&#10;Description automatically generated">
            <a:extLst>
              <a:ext uri="{FF2B5EF4-FFF2-40B4-BE49-F238E27FC236}">
                <a16:creationId xmlns:a16="http://schemas.microsoft.com/office/drawing/2014/main" id="{66A5997C-6C0F-E549-B151-965D44C194C6}"/>
              </a:ext>
            </a:extLst>
          </p:cNvPr>
          <p:cNvPicPr>
            <a:picLocks noChangeAspect="1"/>
          </p:cNvPicPr>
          <p:nvPr/>
        </p:nvPicPr>
        <p:blipFill>
          <a:blip r:embed="rId2"/>
          <a:stretch>
            <a:fillRect/>
          </a:stretch>
        </p:blipFill>
        <p:spPr>
          <a:xfrm>
            <a:off x="2405759" y="3133360"/>
            <a:ext cx="7799532" cy="3724640"/>
          </a:xfrm>
          <a:prstGeom prst="rect">
            <a:avLst/>
          </a:prstGeom>
        </p:spPr>
      </p:pic>
    </p:spTree>
    <p:extLst>
      <p:ext uri="{BB962C8B-B14F-4D97-AF65-F5344CB8AC3E}">
        <p14:creationId xmlns:p14="http://schemas.microsoft.com/office/powerpoint/2010/main" val="158011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normAutofit fontScale="90000"/>
          </a:bodyPr>
          <a:lstStyle/>
          <a:p>
            <a:r>
              <a:rPr lang="en-US" dirty="0"/>
              <a:t>EDA – Important Features</a:t>
            </a:r>
            <a:br>
              <a:rPr lang="en-US" dirty="0"/>
            </a:br>
            <a:r>
              <a:rPr lang="en-US" dirty="0"/>
              <a:t>Correlation</a:t>
            </a:r>
          </a:p>
        </p:txBody>
      </p:sp>
      <p:pic>
        <p:nvPicPr>
          <p:cNvPr id="8" name="Picture 7" descr="Chart, treemap chart&#10;&#10;Description automatically generated">
            <a:extLst>
              <a:ext uri="{FF2B5EF4-FFF2-40B4-BE49-F238E27FC236}">
                <a16:creationId xmlns:a16="http://schemas.microsoft.com/office/drawing/2014/main" id="{714EE911-C740-F746-BBB2-15AC76768B9E}"/>
              </a:ext>
            </a:extLst>
          </p:cNvPr>
          <p:cNvPicPr>
            <a:picLocks noChangeAspect="1"/>
          </p:cNvPicPr>
          <p:nvPr/>
        </p:nvPicPr>
        <p:blipFill>
          <a:blip r:embed="rId2"/>
          <a:stretch>
            <a:fillRect/>
          </a:stretch>
        </p:blipFill>
        <p:spPr>
          <a:xfrm>
            <a:off x="2369271" y="2229360"/>
            <a:ext cx="7955476" cy="4628640"/>
          </a:xfrm>
          <a:prstGeom prst="rect">
            <a:avLst/>
          </a:prstGeom>
        </p:spPr>
      </p:pic>
      <p:sp>
        <p:nvSpPr>
          <p:cNvPr id="9" name="Frame 8">
            <a:extLst>
              <a:ext uri="{FF2B5EF4-FFF2-40B4-BE49-F238E27FC236}">
                <a16:creationId xmlns:a16="http://schemas.microsoft.com/office/drawing/2014/main" id="{8DC7D6CD-351F-2744-8475-6CDB780878D0}"/>
              </a:ext>
            </a:extLst>
          </p:cNvPr>
          <p:cNvSpPr/>
          <p:nvPr/>
        </p:nvSpPr>
        <p:spPr>
          <a:xfrm>
            <a:off x="2369271" y="5729676"/>
            <a:ext cx="7151247" cy="312536"/>
          </a:xfrm>
          <a:prstGeom prst="frame">
            <a:avLst/>
          </a:prstGeom>
          <a:solidFill>
            <a:srgbClr val="00B0F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8695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normAutofit fontScale="90000"/>
          </a:bodyPr>
          <a:lstStyle/>
          <a:p>
            <a:r>
              <a:rPr lang="en-US" dirty="0"/>
              <a:t>EDA – Important Features</a:t>
            </a:r>
            <a:br>
              <a:rPr lang="en-US" dirty="0"/>
            </a:br>
            <a:r>
              <a:rPr lang="en-US" dirty="0"/>
              <a:t>Other insights</a:t>
            </a:r>
          </a:p>
        </p:txBody>
      </p:sp>
      <p:sp>
        <p:nvSpPr>
          <p:cNvPr id="4" name="Content Placeholder 2">
            <a:extLst>
              <a:ext uri="{FF2B5EF4-FFF2-40B4-BE49-F238E27FC236}">
                <a16:creationId xmlns:a16="http://schemas.microsoft.com/office/drawing/2014/main" id="{1908E468-B0E0-B04C-B14B-D86BC911CDD1}"/>
              </a:ext>
            </a:extLst>
          </p:cNvPr>
          <p:cNvSpPr>
            <a:spLocks noGrp="1"/>
          </p:cNvSpPr>
          <p:nvPr>
            <p:ph idx="1"/>
          </p:nvPr>
        </p:nvSpPr>
        <p:spPr>
          <a:xfrm>
            <a:off x="1920240" y="2138851"/>
            <a:ext cx="8770571" cy="4103504"/>
          </a:xfrm>
        </p:spPr>
        <p:txBody>
          <a:bodyPr>
            <a:normAutofit fontScale="92500" lnSpcReduction="20000"/>
          </a:bodyPr>
          <a:lstStyle/>
          <a:p>
            <a:r>
              <a:rPr lang="en-SG" dirty="0"/>
              <a:t>Visible Trends</a:t>
            </a:r>
          </a:p>
          <a:p>
            <a:pPr marL="342900" indent="-342900">
              <a:buAutoNum type="arabicParenR"/>
            </a:pPr>
            <a:r>
              <a:rPr lang="en-SG" dirty="0"/>
              <a:t>Income group – Middle income group is the most loyal</a:t>
            </a:r>
          </a:p>
          <a:p>
            <a:pPr marL="342900" indent="-342900">
              <a:buAutoNum type="arabicParenR"/>
            </a:pPr>
            <a:r>
              <a:rPr lang="en-SG" dirty="0"/>
              <a:t>Gender – Male have a lower attrition (Data is even)</a:t>
            </a:r>
          </a:p>
          <a:p>
            <a:endParaRPr lang="en-SG" dirty="0"/>
          </a:p>
          <a:p>
            <a:r>
              <a:rPr lang="en-SG" dirty="0"/>
              <a:t>No Visible Trends</a:t>
            </a:r>
          </a:p>
          <a:p>
            <a:pPr marL="342900" indent="-342900">
              <a:buFont typeface="Corbel" panose="020B0503020204020204" pitchFamily="34" charset="0"/>
              <a:buAutoNum type="arabicParenR"/>
            </a:pPr>
            <a:r>
              <a:rPr lang="en-SG" dirty="0"/>
              <a:t>Client number (To remove)</a:t>
            </a:r>
          </a:p>
          <a:p>
            <a:pPr marL="342900" indent="-342900">
              <a:buFont typeface="Corbel" panose="020B0503020204020204" pitchFamily="34" charset="0"/>
              <a:buAutoNum type="arabicParenR"/>
            </a:pPr>
            <a:r>
              <a:rPr lang="en-SG" dirty="0"/>
              <a:t>Age (To keep)</a:t>
            </a:r>
          </a:p>
          <a:p>
            <a:pPr marL="342900" indent="-342900">
              <a:buFont typeface="Corbel" panose="020B0503020204020204" pitchFamily="34" charset="0"/>
              <a:buAutoNum type="arabicParenR"/>
            </a:pPr>
            <a:r>
              <a:rPr lang="en-SG" dirty="0"/>
              <a:t>Card Category (To keep)</a:t>
            </a:r>
          </a:p>
          <a:p>
            <a:pPr marL="342900" indent="-342900">
              <a:buFont typeface="Corbel" panose="020B0503020204020204" pitchFamily="34" charset="0"/>
              <a:buAutoNum type="arabicParenR"/>
            </a:pPr>
            <a:r>
              <a:rPr lang="en-SG" dirty="0"/>
              <a:t>Months on Book (To keep)</a:t>
            </a:r>
          </a:p>
          <a:p>
            <a:endParaRPr lang="en-SG" dirty="0"/>
          </a:p>
          <a:p>
            <a:pPr marL="342900" indent="-342900">
              <a:buAutoNum type="arabicParenR"/>
            </a:pPr>
            <a:endParaRPr lang="en-SG" dirty="0"/>
          </a:p>
        </p:txBody>
      </p:sp>
    </p:spTree>
    <p:extLst>
      <p:ext uri="{BB962C8B-B14F-4D97-AF65-F5344CB8AC3E}">
        <p14:creationId xmlns:p14="http://schemas.microsoft.com/office/powerpoint/2010/main" val="400527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60CE-E3D5-194E-A298-B82A100949FB}"/>
              </a:ext>
            </a:extLst>
          </p:cNvPr>
          <p:cNvSpPr>
            <a:spLocks noGrp="1"/>
          </p:cNvSpPr>
          <p:nvPr>
            <p:ph type="title"/>
          </p:nvPr>
        </p:nvSpPr>
        <p:spPr/>
        <p:txBody>
          <a:bodyPr/>
          <a:lstStyle/>
          <a:p>
            <a:r>
              <a:rPr lang="en-SG" dirty="0"/>
              <a:t>EDA : Encoding</a:t>
            </a:r>
            <a:endParaRPr lang="en-US" dirty="0"/>
          </a:p>
        </p:txBody>
      </p:sp>
      <p:sp>
        <p:nvSpPr>
          <p:cNvPr id="3" name="Content Placeholder 2">
            <a:extLst>
              <a:ext uri="{FF2B5EF4-FFF2-40B4-BE49-F238E27FC236}">
                <a16:creationId xmlns:a16="http://schemas.microsoft.com/office/drawing/2014/main" id="{DED53063-3A3C-6E43-A6FD-FCE643BE2C73}"/>
              </a:ext>
            </a:extLst>
          </p:cNvPr>
          <p:cNvSpPr>
            <a:spLocks noGrp="1"/>
          </p:cNvSpPr>
          <p:nvPr>
            <p:ph idx="1"/>
          </p:nvPr>
        </p:nvSpPr>
        <p:spPr>
          <a:xfrm>
            <a:off x="1920240" y="2312276"/>
            <a:ext cx="8770571" cy="4103504"/>
          </a:xfrm>
        </p:spPr>
        <p:txBody>
          <a:bodyPr>
            <a:normAutofit/>
          </a:bodyPr>
          <a:lstStyle/>
          <a:p>
            <a:pPr marL="342900" indent="-342900">
              <a:buFont typeface="+mj-lt"/>
              <a:buAutoNum type="arabicParenR" startAt="4"/>
            </a:pPr>
            <a:r>
              <a:rPr lang="en-SG" sz="1700" dirty="0"/>
              <a:t>Prevent multi-dimensional issues by using Frequency Encoding, Ordinal Encoding and Standard Scaler</a:t>
            </a:r>
          </a:p>
          <a:p>
            <a:pPr lvl="4" indent="0">
              <a:buNone/>
            </a:pPr>
            <a:endParaRPr lang="en-SG" sz="1700" dirty="0"/>
          </a:p>
        </p:txBody>
      </p:sp>
      <p:pic>
        <p:nvPicPr>
          <p:cNvPr id="5" name="Picture 4" descr="Table&#10;&#10;Description automatically generated">
            <a:extLst>
              <a:ext uri="{FF2B5EF4-FFF2-40B4-BE49-F238E27FC236}">
                <a16:creationId xmlns:a16="http://schemas.microsoft.com/office/drawing/2014/main" id="{E20212D0-3CE8-914C-B19D-6331CE95ED2D}"/>
              </a:ext>
            </a:extLst>
          </p:cNvPr>
          <p:cNvPicPr>
            <a:picLocks noChangeAspect="1"/>
          </p:cNvPicPr>
          <p:nvPr/>
        </p:nvPicPr>
        <p:blipFill>
          <a:blip r:embed="rId2"/>
          <a:stretch>
            <a:fillRect/>
          </a:stretch>
        </p:blipFill>
        <p:spPr>
          <a:xfrm>
            <a:off x="3159415" y="3111500"/>
            <a:ext cx="5041900" cy="3746500"/>
          </a:xfrm>
          <a:prstGeom prst="rect">
            <a:avLst/>
          </a:prstGeom>
        </p:spPr>
      </p:pic>
    </p:spTree>
    <p:extLst>
      <p:ext uri="{BB962C8B-B14F-4D97-AF65-F5344CB8AC3E}">
        <p14:creationId xmlns:p14="http://schemas.microsoft.com/office/powerpoint/2010/main" val="115418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a:xfrm>
            <a:off x="1920241" y="442220"/>
            <a:ext cx="9036794" cy="1345269"/>
          </a:xfrm>
        </p:spPr>
        <p:txBody>
          <a:bodyPr>
            <a:normAutofit fontScale="90000"/>
          </a:bodyPr>
          <a:lstStyle/>
          <a:p>
            <a:r>
              <a:rPr lang="en-US" dirty="0"/>
              <a:t>4. Database for Machine Learning (Interim)</a:t>
            </a:r>
          </a:p>
        </p:txBody>
      </p:sp>
      <p:pic>
        <p:nvPicPr>
          <p:cNvPr id="11" name="Picture 10" descr="Table&#10;&#10;Description automatically generated">
            <a:extLst>
              <a:ext uri="{FF2B5EF4-FFF2-40B4-BE49-F238E27FC236}">
                <a16:creationId xmlns:a16="http://schemas.microsoft.com/office/drawing/2014/main" id="{096EB4DB-D150-4D4E-85C2-8C8D57EB6267}"/>
              </a:ext>
            </a:extLst>
          </p:cNvPr>
          <p:cNvPicPr>
            <a:picLocks noChangeAspect="1"/>
          </p:cNvPicPr>
          <p:nvPr/>
        </p:nvPicPr>
        <p:blipFill>
          <a:blip r:embed="rId2"/>
          <a:stretch>
            <a:fillRect/>
          </a:stretch>
        </p:blipFill>
        <p:spPr>
          <a:xfrm>
            <a:off x="450850" y="2542309"/>
            <a:ext cx="11290300" cy="3352800"/>
          </a:xfrm>
          <a:prstGeom prst="rect">
            <a:avLst/>
          </a:prstGeom>
        </p:spPr>
      </p:pic>
    </p:spTree>
    <p:extLst>
      <p:ext uri="{BB962C8B-B14F-4D97-AF65-F5344CB8AC3E}">
        <p14:creationId xmlns:p14="http://schemas.microsoft.com/office/powerpoint/2010/main" val="391804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a:xfrm>
            <a:off x="1920241" y="442220"/>
            <a:ext cx="9036794" cy="1345269"/>
          </a:xfrm>
        </p:spPr>
        <p:txBody>
          <a:bodyPr>
            <a:normAutofit fontScale="90000"/>
          </a:bodyPr>
          <a:lstStyle/>
          <a:p>
            <a:r>
              <a:rPr lang="en-US" dirty="0"/>
              <a:t>4. Database for Machine Learning (Interim)</a:t>
            </a:r>
          </a:p>
        </p:txBody>
      </p:sp>
      <p:pic>
        <p:nvPicPr>
          <p:cNvPr id="9" name="Picture 8" descr="Table&#10;&#10;Description automatically generated">
            <a:extLst>
              <a:ext uri="{FF2B5EF4-FFF2-40B4-BE49-F238E27FC236}">
                <a16:creationId xmlns:a16="http://schemas.microsoft.com/office/drawing/2014/main" id="{DC1E9456-E4DF-414C-8CC5-51D0FC7DBBBE}"/>
              </a:ext>
            </a:extLst>
          </p:cNvPr>
          <p:cNvPicPr>
            <a:picLocks noChangeAspect="1"/>
          </p:cNvPicPr>
          <p:nvPr/>
        </p:nvPicPr>
        <p:blipFill>
          <a:blip r:embed="rId2"/>
          <a:stretch>
            <a:fillRect/>
          </a:stretch>
        </p:blipFill>
        <p:spPr>
          <a:xfrm>
            <a:off x="3423673" y="2284049"/>
            <a:ext cx="5344653" cy="4573951"/>
          </a:xfrm>
          <a:prstGeom prst="rect">
            <a:avLst/>
          </a:prstGeom>
        </p:spPr>
      </p:pic>
      <p:sp>
        <p:nvSpPr>
          <p:cNvPr id="5" name="Frame 4">
            <a:extLst>
              <a:ext uri="{FF2B5EF4-FFF2-40B4-BE49-F238E27FC236}">
                <a16:creationId xmlns:a16="http://schemas.microsoft.com/office/drawing/2014/main" id="{B4FEB2C3-839F-FC40-B55E-3EF01323AFEA}"/>
              </a:ext>
            </a:extLst>
          </p:cNvPr>
          <p:cNvSpPr/>
          <p:nvPr/>
        </p:nvSpPr>
        <p:spPr>
          <a:xfrm>
            <a:off x="3423673" y="2559022"/>
            <a:ext cx="5344653" cy="246523"/>
          </a:xfrm>
          <a:prstGeom prst="frame">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 name="Frame 5">
            <a:extLst>
              <a:ext uri="{FF2B5EF4-FFF2-40B4-BE49-F238E27FC236}">
                <a16:creationId xmlns:a16="http://schemas.microsoft.com/office/drawing/2014/main" id="{91EEC67D-D9B8-474F-BB62-3738282C09AC}"/>
              </a:ext>
            </a:extLst>
          </p:cNvPr>
          <p:cNvSpPr/>
          <p:nvPr/>
        </p:nvSpPr>
        <p:spPr>
          <a:xfrm>
            <a:off x="3423672" y="4142511"/>
            <a:ext cx="5344653" cy="246523"/>
          </a:xfrm>
          <a:prstGeom prst="frame">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EABA5AFF-F16C-4441-A67F-8EC9C38A662A}"/>
              </a:ext>
            </a:extLst>
          </p:cNvPr>
          <p:cNvSpPr/>
          <p:nvPr/>
        </p:nvSpPr>
        <p:spPr>
          <a:xfrm>
            <a:off x="3423671" y="5500255"/>
            <a:ext cx="5344653" cy="246523"/>
          </a:xfrm>
          <a:prstGeom prst="frame">
            <a:avLst/>
          </a:prstGeom>
          <a:solidFill>
            <a:srgbClr val="FFFF00"/>
          </a:solidFill>
          <a:ln>
            <a:solidFill>
              <a:srgbClr val="FFFF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C45CEEE9-56E9-6043-BCED-6CBF8BB348F6}"/>
              </a:ext>
            </a:extLst>
          </p:cNvPr>
          <p:cNvSpPr/>
          <p:nvPr/>
        </p:nvSpPr>
        <p:spPr>
          <a:xfrm>
            <a:off x="3423671" y="6182422"/>
            <a:ext cx="5344653" cy="246523"/>
          </a:xfrm>
          <a:prstGeom prst="frame">
            <a:avLst/>
          </a:prstGeom>
          <a:solidFill>
            <a:srgbClr val="FFFF00"/>
          </a:solidFill>
          <a:ln>
            <a:solidFill>
              <a:srgbClr val="FFFF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861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normAutofit fontScale="90000"/>
          </a:bodyPr>
          <a:lstStyle/>
          <a:p>
            <a:r>
              <a:rPr lang="en-US" dirty="0"/>
              <a:t>4. Database for Machine Learning (Final)</a:t>
            </a:r>
          </a:p>
        </p:txBody>
      </p:sp>
      <p:pic>
        <p:nvPicPr>
          <p:cNvPr id="7" name="Picture 6" descr="Table&#10;&#10;Description automatically generated">
            <a:extLst>
              <a:ext uri="{FF2B5EF4-FFF2-40B4-BE49-F238E27FC236}">
                <a16:creationId xmlns:a16="http://schemas.microsoft.com/office/drawing/2014/main" id="{1471B1F3-E497-7746-B967-D6F5EE57BDD4}"/>
              </a:ext>
            </a:extLst>
          </p:cNvPr>
          <p:cNvPicPr>
            <a:picLocks noChangeAspect="1"/>
          </p:cNvPicPr>
          <p:nvPr/>
        </p:nvPicPr>
        <p:blipFill>
          <a:blip r:embed="rId2"/>
          <a:stretch>
            <a:fillRect/>
          </a:stretch>
        </p:blipFill>
        <p:spPr>
          <a:xfrm>
            <a:off x="1920240" y="2237128"/>
            <a:ext cx="8793452" cy="4620872"/>
          </a:xfrm>
          <a:prstGeom prst="rect">
            <a:avLst/>
          </a:prstGeom>
        </p:spPr>
      </p:pic>
    </p:spTree>
    <p:extLst>
      <p:ext uri="{BB962C8B-B14F-4D97-AF65-F5344CB8AC3E}">
        <p14:creationId xmlns:p14="http://schemas.microsoft.com/office/powerpoint/2010/main" val="88420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60CE-E3D5-194E-A298-B82A100949FB}"/>
              </a:ext>
            </a:extLst>
          </p:cNvPr>
          <p:cNvSpPr>
            <a:spLocks noGrp="1"/>
          </p:cNvSpPr>
          <p:nvPr>
            <p:ph type="title"/>
          </p:nvPr>
        </p:nvSpPr>
        <p:spPr>
          <a:xfrm>
            <a:off x="1920240" y="442220"/>
            <a:ext cx="9405851" cy="1345269"/>
          </a:xfrm>
        </p:spPr>
        <p:txBody>
          <a:bodyPr/>
          <a:lstStyle/>
          <a:p>
            <a:r>
              <a:rPr lang="en-SG" dirty="0"/>
              <a:t>Agenda</a:t>
            </a:r>
            <a:endParaRPr lang="en-US" dirty="0"/>
          </a:p>
        </p:txBody>
      </p:sp>
      <p:sp>
        <p:nvSpPr>
          <p:cNvPr id="3" name="Content Placeholder 2">
            <a:extLst>
              <a:ext uri="{FF2B5EF4-FFF2-40B4-BE49-F238E27FC236}">
                <a16:creationId xmlns:a16="http://schemas.microsoft.com/office/drawing/2014/main" id="{DED53063-3A3C-6E43-A6FD-FCE643BE2C73}"/>
              </a:ext>
            </a:extLst>
          </p:cNvPr>
          <p:cNvSpPr>
            <a:spLocks noGrp="1"/>
          </p:cNvSpPr>
          <p:nvPr>
            <p:ph idx="1"/>
          </p:nvPr>
        </p:nvSpPr>
        <p:spPr>
          <a:xfrm>
            <a:off x="1920240" y="2312276"/>
            <a:ext cx="8770571" cy="4103504"/>
          </a:xfrm>
        </p:spPr>
        <p:txBody>
          <a:bodyPr>
            <a:normAutofit/>
          </a:bodyPr>
          <a:lstStyle/>
          <a:p>
            <a:pPr marL="342900" lvl="4" indent="-342900">
              <a:buAutoNum type="arabicParenR"/>
            </a:pPr>
            <a:r>
              <a:rPr lang="en-SG" sz="1600" i="0" dirty="0"/>
              <a:t>Problem Statement</a:t>
            </a:r>
          </a:p>
          <a:p>
            <a:pPr marL="342900" lvl="4" indent="-342900">
              <a:buAutoNum type="arabicParenR"/>
            </a:pPr>
            <a:r>
              <a:rPr lang="en-SG" sz="1600" i="0" dirty="0"/>
              <a:t>Dataset</a:t>
            </a:r>
          </a:p>
          <a:p>
            <a:pPr marL="342900" lvl="4" indent="-342900">
              <a:buAutoNum type="arabicParenR"/>
            </a:pPr>
            <a:r>
              <a:rPr lang="en-SG" sz="1600" i="0" dirty="0"/>
              <a:t>EDA</a:t>
            </a:r>
          </a:p>
          <a:p>
            <a:pPr marL="342900" lvl="4" indent="-342900">
              <a:buAutoNum type="arabicParenR"/>
            </a:pPr>
            <a:r>
              <a:rPr lang="en-SG" sz="1600" i="0" dirty="0"/>
              <a:t>Final Database (preparation to fit into machine learning model)</a:t>
            </a:r>
          </a:p>
          <a:p>
            <a:pPr marL="342900" lvl="4" indent="-342900">
              <a:buAutoNum type="arabicParenR"/>
            </a:pPr>
            <a:r>
              <a:rPr lang="en-SG" sz="1600" i="0" dirty="0"/>
              <a:t>Feature column, label and baseline modelling</a:t>
            </a:r>
          </a:p>
          <a:p>
            <a:pPr marL="342900" lvl="4" indent="-342900">
              <a:buAutoNum type="arabicParenR"/>
            </a:pPr>
            <a:r>
              <a:rPr lang="en-SG" sz="1600" i="0" dirty="0"/>
              <a:t>Hyper-parameter tuning (</a:t>
            </a:r>
            <a:r>
              <a:rPr lang="en-SG" sz="1600" i="0" dirty="0" err="1"/>
              <a:t>Gridsearchcv</a:t>
            </a:r>
            <a:r>
              <a:rPr lang="en-SG" sz="1600" i="0" dirty="0"/>
              <a:t>)</a:t>
            </a:r>
          </a:p>
          <a:p>
            <a:pPr marL="342900" lvl="4" indent="-342900">
              <a:buAutoNum type="arabicParenR"/>
            </a:pPr>
            <a:r>
              <a:rPr lang="en-SG" sz="1600" i="0" dirty="0"/>
              <a:t>Model Selection</a:t>
            </a:r>
          </a:p>
          <a:p>
            <a:pPr marL="342900" lvl="4" indent="-342900">
              <a:buAutoNum type="arabicParenR"/>
            </a:pPr>
            <a:r>
              <a:rPr lang="en-SG" sz="1600" i="0" dirty="0"/>
              <a:t>Key learnings</a:t>
            </a:r>
          </a:p>
          <a:p>
            <a:pPr marL="342900" lvl="4" indent="-342900">
              <a:buAutoNum type="arabicParenR"/>
            </a:pPr>
            <a:endParaRPr lang="en-SG" sz="1600" i="0" dirty="0"/>
          </a:p>
          <a:p>
            <a:pPr marL="342900" lvl="4" indent="-342900">
              <a:buAutoNum type="arabicParenR"/>
            </a:pPr>
            <a:endParaRPr lang="en-SG" sz="1600" dirty="0"/>
          </a:p>
        </p:txBody>
      </p:sp>
    </p:spTree>
    <p:extLst>
      <p:ext uri="{BB962C8B-B14F-4D97-AF65-F5344CB8AC3E}">
        <p14:creationId xmlns:p14="http://schemas.microsoft.com/office/powerpoint/2010/main" val="67132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lstStyle/>
          <a:p>
            <a:r>
              <a:rPr lang="en-US" dirty="0"/>
              <a:t>5. Feature column and Label</a:t>
            </a:r>
          </a:p>
        </p:txBody>
      </p:sp>
      <p:pic>
        <p:nvPicPr>
          <p:cNvPr id="7" name="Picture 6" descr="Text&#10;&#10;Description automatically generated">
            <a:extLst>
              <a:ext uri="{FF2B5EF4-FFF2-40B4-BE49-F238E27FC236}">
                <a16:creationId xmlns:a16="http://schemas.microsoft.com/office/drawing/2014/main" id="{ADBA5B7A-C4DE-1A4C-A5FE-B0D0CF9A3B0B}"/>
              </a:ext>
            </a:extLst>
          </p:cNvPr>
          <p:cNvPicPr>
            <a:picLocks noChangeAspect="1"/>
          </p:cNvPicPr>
          <p:nvPr/>
        </p:nvPicPr>
        <p:blipFill>
          <a:blip r:embed="rId2"/>
          <a:stretch>
            <a:fillRect/>
          </a:stretch>
        </p:blipFill>
        <p:spPr>
          <a:xfrm>
            <a:off x="0" y="2462404"/>
            <a:ext cx="12192000" cy="2889156"/>
          </a:xfrm>
          <a:prstGeom prst="rect">
            <a:avLst/>
          </a:prstGeom>
        </p:spPr>
      </p:pic>
    </p:spTree>
    <p:extLst>
      <p:ext uri="{BB962C8B-B14F-4D97-AF65-F5344CB8AC3E}">
        <p14:creationId xmlns:p14="http://schemas.microsoft.com/office/powerpoint/2010/main" val="267635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lstStyle/>
          <a:p>
            <a:r>
              <a:rPr lang="en-US" dirty="0"/>
              <a:t>5. Testing of baseline model</a:t>
            </a:r>
          </a:p>
        </p:txBody>
      </p:sp>
      <p:sp>
        <p:nvSpPr>
          <p:cNvPr id="3" name="Content Placeholder 2">
            <a:extLst>
              <a:ext uri="{FF2B5EF4-FFF2-40B4-BE49-F238E27FC236}">
                <a16:creationId xmlns:a16="http://schemas.microsoft.com/office/drawing/2014/main" id="{BD92C382-858C-7B45-986E-DBA136D2D1B7}"/>
              </a:ext>
            </a:extLst>
          </p:cNvPr>
          <p:cNvSpPr>
            <a:spLocks noGrp="1"/>
          </p:cNvSpPr>
          <p:nvPr>
            <p:ph idx="1"/>
          </p:nvPr>
        </p:nvSpPr>
        <p:spPr>
          <a:xfrm>
            <a:off x="1920240" y="2312276"/>
            <a:ext cx="8770571" cy="4230414"/>
          </a:xfrm>
        </p:spPr>
        <p:txBody>
          <a:bodyPr>
            <a:normAutofit/>
          </a:bodyPr>
          <a:lstStyle/>
          <a:p>
            <a:pPr marL="342900" indent="-342900">
              <a:buFont typeface="+mj-lt"/>
              <a:buAutoNum type="arabicPeriod"/>
            </a:pPr>
            <a:r>
              <a:rPr lang="en-SG" dirty="0"/>
              <a:t>KNN (K nearest neighbour)</a:t>
            </a:r>
          </a:p>
          <a:p>
            <a:pPr marL="342900" indent="-342900">
              <a:buFont typeface="+mj-lt"/>
              <a:buAutoNum type="arabicPeriod"/>
            </a:pPr>
            <a:r>
              <a:rPr lang="en-SG" dirty="0"/>
              <a:t>RF (Random forest)</a:t>
            </a:r>
          </a:p>
          <a:p>
            <a:pPr marL="342900" indent="-342900">
              <a:buFont typeface="+mj-lt"/>
              <a:buAutoNum type="arabicPeriod"/>
            </a:pPr>
            <a:r>
              <a:rPr lang="en-SG" dirty="0"/>
              <a:t>LR (Logistic regression)</a:t>
            </a:r>
          </a:p>
          <a:p>
            <a:pPr marL="342900" indent="-342900">
              <a:buFont typeface="+mj-lt"/>
              <a:buAutoNum type="arabicPeriod"/>
            </a:pPr>
            <a:r>
              <a:rPr lang="en-SG" dirty="0"/>
              <a:t>SVM (Support vector machine)</a:t>
            </a:r>
          </a:p>
          <a:p>
            <a:pPr marL="342900" indent="-342900">
              <a:buFont typeface="+mj-lt"/>
              <a:buAutoNum type="arabicPeriod"/>
            </a:pPr>
            <a:r>
              <a:rPr lang="en-SG" dirty="0"/>
              <a:t>Gradient Boosting</a:t>
            </a:r>
          </a:p>
          <a:p>
            <a:pPr marL="342900" indent="-342900">
              <a:buFont typeface="+mj-lt"/>
              <a:buAutoNum type="arabicPeriod"/>
            </a:pPr>
            <a:r>
              <a:rPr lang="en-SG" dirty="0" err="1"/>
              <a:t>Adaboost</a:t>
            </a:r>
            <a:endParaRPr lang="en-SG" dirty="0"/>
          </a:p>
          <a:p>
            <a:pPr lvl="0"/>
            <a:endParaRPr lang="en-SG" dirty="0"/>
          </a:p>
          <a:p>
            <a:pPr marL="342900" lvl="0" indent="-342900">
              <a:buAutoNum type="arabicParenR"/>
            </a:pPr>
            <a:endParaRPr lang="en-SG" dirty="0"/>
          </a:p>
          <a:p>
            <a:endParaRPr lang="en-US" dirty="0"/>
          </a:p>
        </p:txBody>
      </p:sp>
    </p:spTree>
    <p:extLst>
      <p:ext uri="{BB962C8B-B14F-4D97-AF65-F5344CB8AC3E}">
        <p14:creationId xmlns:p14="http://schemas.microsoft.com/office/powerpoint/2010/main" val="743091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lstStyle/>
          <a:p>
            <a:r>
              <a:rPr lang="en-US" dirty="0"/>
              <a:t>5. Testing of baseline model</a:t>
            </a:r>
          </a:p>
        </p:txBody>
      </p:sp>
      <p:pic>
        <p:nvPicPr>
          <p:cNvPr id="5" name="Picture 4" descr="Graphical user interface, text, application, email&#10;&#10;Description automatically generated">
            <a:extLst>
              <a:ext uri="{FF2B5EF4-FFF2-40B4-BE49-F238E27FC236}">
                <a16:creationId xmlns:a16="http://schemas.microsoft.com/office/drawing/2014/main" id="{F083D4C3-C0D2-7744-AF91-5D5C379ED2E9}"/>
              </a:ext>
            </a:extLst>
          </p:cNvPr>
          <p:cNvPicPr>
            <a:picLocks noChangeAspect="1"/>
          </p:cNvPicPr>
          <p:nvPr/>
        </p:nvPicPr>
        <p:blipFill>
          <a:blip r:embed="rId2"/>
          <a:stretch>
            <a:fillRect/>
          </a:stretch>
        </p:blipFill>
        <p:spPr>
          <a:xfrm>
            <a:off x="0" y="2477083"/>
            <a:ext cx="12192000" cy="3524816"/>
          </a:xfrm>
          <a:prstGeom prst="rect">
            <a:avLst/>
          </a:prstGeom>
        </p:spPr>
      </p:pic>
    </p:spTree>
    <p:extLst>
      <p:ext uri="{BB962C8B-B14F-4D97-AF65-F5344CB8AC3E}">
        <p14:creationId xmlns:p14="http://schemas.microsoft.com/office/powerpoint/2010/main" val="3312063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lstStyle/>
          <a:p>
            <a:r>
              <a:rPr lang="en-US" dirty="0"/>
              <a:t>5. Testing of baseline model</a:t>
            </a:r>
          </a:p>
        </p:txBody>
      </p:sp>
      <p:pic>
        <p:nvPicPr>
          <p:cNvPr id="7" name="Picture 6" descr="Text&#10;&#10;Description automatically generated with medium confidence">
            <a:extLst>
              <a:ext uri="{FF2B5EF4-FFF2-40B4-BE49-F238E27FC236}">
                <a16:creationId xmlns:a16="http://schemas.microsoft.com/office/drawing/2014/main" id="{900FAA69-023E-4D4C-8D99-23EFEB1E4874}"/>
              </a:ext>
            </a:extLst>
          </p:cNvPr>
          <p:cNvPicPr>
            <a:picLocks noChangeAspect="1"/>
          </p:cNvPicPr>
          <p:nvPr/>
        </p:nvPicPr>
        <p:blipFill>
          <a:blip r:embed="rId2"/>
          <a:stretch>
            <a:fillRect/>
          </a:stretch>
        </p:blipFill>
        <p:spPr>
          <a:xfrm>
            <a:off x="180306" y="2767121"/>
            <a:ext cx="11831388" cy="2432440"/>
          </a:xfrm>
          <a:prstGeom prst="rect">
            <a:avLst/>
          </a:prstGeom>
        </p:spPr>
      </p:pic>
      <p:sp>
        <p:nvSpPr>
          <p:cNvPr id="8" name="Frame 7">
            <a:extLst>
              <a:ext uri="{FF2B5EF4-FFF2-40B4-BE49-F238E27FC236}">
                <a16:creationId xmlns:a16="http://schemas.microsoft.com/office/drawing/2014/main" id="{CE6BFE39-DDCC-F745-9C1A-8C8CE55F1AA2}"/>
              </a:ext>
            </a:extLst>
          </p:cNvPr>
          <p:cNvSpPr/>
          <p:nvPr/>
        </p:nvSpPr>
        <p:spPr>
          <a:xfrm>
            <a:off x="115309" y="3408218"/>
            <a:ext cx="11917167" cy="394854"/>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0CEB8AE4-A682-F04E-9ED0-F01CAF4948AB}"/>
              </a:ext>
            </a:extLst>
          </p:cNvPr>
          <p:cNvSpPr/>
          <p:nvPr/>
        </p:nvSpPr>
        <p:spPr>
          <a:xfrm>
            <a:off x="117960" y="4387850"/>
            <a:ext cx="11917167" cy="394854"/>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2F57A27-7F11-E545-81E5-DA8AF5206A92}"/>
              </a:ext>
            </a:extLst>
          </p:cNvPr>
          <p:cNvSpPr/>
          <p:nvPr/>
        </p:nvSpPr>
        <p:spPr>
          <a:xfrm>
            <a:off x="117960" y="4741752"/>
            <a:ext cx="11917167" cy="394854"/>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5363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a:xfrm>
            <a:off x="1920240" y="154005"/>
            <a:ext cx="8770571" cy="1345269"/>
          </a:xfrm>
        </p:spPr>
        <p:txBody>
          <a:bodyPr>
            <a:normAutofit fontScale="90000"/>
          </a:bodyPr>
          <a:lstStyle/>
          <a:p>
            <a:r>
              <a:rPr lang="en-US" dirty="0"/>
              <a:t>6. Hyper-parameter tuning</a:t>
            </a:r>
            <a:br>
              <a:rPr lang="en-US" dirty="0"/>
            </a:br>
            <a:r>
              <a:rPr lang="en-US" dirty="0"/>
              <a:t>Random Forest</a:t>
            </a:r>
          </a:p>
        </p:txBody>
      </p:sp>
      <p:pic>
        <p:nvPicPr>
          <p:cNvPr id="5" name="Picture 4" descr="Graphical user interface, text, application, email&#10;&#10;Description automatically generated">
            <a:extLst>
              <a:ext uri="{FF2B5EF4-FFF2-40B4-BE49-F238E27FC236}">
                <a16:creationId xmlns:a16="http://schemas.microsoft.com/office/drawing/2014/main" id="{272DDB4E-3D4F-8546-BBF1-484D0A456792}"/>
              </a:ext>
            </a:extLst>
          </p:cNvPr>
          <p:cNvPicPr>
            <a:picLocks noChangeAspect="1"/>
          </p:cNvPicPr>
          <p:nvPr/>
        </p:nvPicPr>
        <p:blipFill>
          <a:blip r:embed="rId2"/>
          <a:stretch>
            <a:fillRect/>
          </a:stretch>
        </p:blipFill>
        <p:spPr>
          <a:xfrm>
            <a:off x="0" y="1499274"/>
            <a:ext cx="12192000" cy="5358726"/>
          </a:xfrm>
          <a:prstGeom prst="rect">
            <a:avLst/>
          </a:prstGeom>
        </p:spPr>
      </p:pic>
      <p:sp>
        <p:nvSpPr>
          <p:cNvPr id="4" name="Frame 3">
            <a:extLst>
              <a:ext uri="{FF2B5EF4-FFF2-40B4-BE49-F238E27FC236}">
                <a16:creationId xmlns:a16="http://schemas.microsoft.com/office/drawing/2014/main" id="{2B8BB5D7-D17A-4047-9946-417B93071BD9}"/>
              </a:ext>
            </a:extLst>
          </p:cNvPr>
          <p:cNvSpPr/>
          <p:nvPr/>
        </p:nvSpPr>
        <p:spPr>
          <a:xfrm>
            <a:off x="2240305" y="3590003"/>
            <a:ext cx="1832931" cy="233852"/>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 name="Frame 5">
            <a:extLst>
              <a:ext uri="{FF2B5EF4-FFF2-40B4-BE49-F238E27FC236}">
                <a16:creationId xmlns:a16="http://schemas.microsoft.com/office/drawing/2014/main" id="{87E45DD9-ECC6-B641-A877-5433DFE280D3}"/>
              </a:ext>
            </a:extLst>
          </p:cNvPr>
          <p:cNvSpPr/>
          <p:nvPr/>
        </p:nvSpPr>
        <p:spPr>
          <a:xfrm>
            <a:off x="1644561" y="3823855"/>
            <a:ext cx="433622" cy="233852"/>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E0D2D900-5F6B-F946-A29D-D64D8B31CE75}"/>
              </a:ext>
            </a:extLst>
          </p:cNvPr>
          <p:cNvSpPr/>
          <p:nvPr/>
        </p:nvSpPr>
        <p:spPr>
          <a:xfrm>
            <a:off x="2858921" y="3825500"/>
            <a:ext cx="998184" cy="232207"/>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A8C0EE49-5377-1F45-BB5F-5879658421F2}"/>
              </a:ext>
            </a:extLst>
          </p:cNvPr>
          <p:cNvSpPr/>
          <p:nvPr/>
        </p:nvSpPr>
        <p:spPr>
          <a:xfrm>
            <a:off x="2806278" y="4057707"/>
            <a:ext cx="1832931" cy="233852"/>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03FC68DD-D324-DC44-BF2F-2E049BD5CB8C}"/>
              </a:ext>
            </a:extLst>
          </p:cNvPr>
          <p:cNvSpPr/>
          <p:nvPr/>
        </p:nvSpPr>
        <p:spPr>
          <a:xfrm>
            <a:off x="2127028" y="4306539"/>
            <a:ext cx="433622" cy="233852"/>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15DE8FA5-6949-7E45-A4CF-C3814203A340}"/>
              </a:ext>
            </a:extLst>
          </p:cNvPr>
          <p:cNvSpPr/>
          <p:nvPr/>
        </p:nvSpPr>
        <p:spPr>
          <a:xfrm>
            <a:off x="3690523" y="4308184"/>
            <a:ext cx="998184" cy="232207"/>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432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xit" presetSubtype="10" fill="hold" grpId="1" nodeType="clickEffect">
                                  <p:stCondLst>
                                    <p:cond delay="0"/>
                                  </p:stCondLst>
                                  <p:childTnLst>
                                    <p:anim calcmode="lin" valueType="num">
                                      <p:cBhvr>
                                        <p:cTn id="11" dur="500"/>
                                        <p:tgtEl>
                                          <p:spTgt spid="4"/>
                                        </p:tgtEl>
                                        <p:attrNameLst>
                                          <p:attrName>ppt_w</p:attrName>
                                        </p:attrNameLst>
                                      </p:cBhvr>
                                      <p:tavLst>
                                        <p:tav tm="0">
                                          <p:val>
                                            <p:strVal val="ppt_w"/>
                                          </p:val>
                                        </p:tav>
                                        <p:tav tm="100000">
                                          <p:val>
                                            <p:fltVal val="0"/>
                                          </p:val>
                                        </p:tav>
                                      </p:tavLst>
                                    </p:anim>
                                    <p:anim calcmode="lin" valueType="num">
                                      <p:cBhvr>
                                        <p:cTn id="12" dur="500"/>
                                        <p:tgtEl>
                                          <p:spTgt spid="4"/>
                                        </p:tgtEl>
                                        <p:attrNameLst>
                                          <p:attrName>ppt_h</p:attrName>
                                        </p:attrNameLst>
                                      </p:cBhvr>
                                      <p:tavLst>
                                        <p:tav tm="0">
                                          <p:val>
                                            <p:strVal val="ppt_h"/>
                                          </p:val>
                                        </p:tav>
                                        <p:tav tm="100000">
                                          <p:val>
                                            <p:strVal val="ppt_h"/>
                                          </p:val>
                                        </p:tav>
                                      </p:tavLst>
                                    </p:anim>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7" presetClass="exit" presetSubtype="10" fill="hold" grpId="2" nodeType="clickEffect">
                                  <p:stCondLst>
                                    <p:cond delay="0"/>
                                  </p:stCondLst>
                                  <p:childTnLst>
                                    <p:anim calcmode="lin" valueType="num">
                                      <p:cBhvr>
                                        <p:cTn id="21" dur="500"/>
                                        <p:tgtEl>
                                          <p:spTgt spid="6"/>
                                        </p:tgtEl>
                                        <p:attrNameLst>
                                          <p:attrName>ppt_w</p:attrName>
                                        </p:attrNameLst>
                                      </p:cBhvr>
                                      <p:tavLst>
                                        <p:tav tm="0">
                                          <p:val>
                                            <p:strVal val="ppt_w"/>
                                          </p:val>
                                        </p:tav>
                                        <p:tav tm="100000">
                                          <p:val>
                                            <p:fltVal val="0"/>
                                          </p:val>
                                        </p:tav>
                                      </p:tavLst>
                                    </p:anim>
                                    <p:anim calcmode="lin" valueType="num">
                                      <p:cBhvr>
                                        <p:cTn id="22" dur="500"/>
                                        <p:tgtEl>
                                          <p:spTgt spid="6"/>
                                        </p:tgtEl>
                                        <p:attrNameLst>
                                          <p:attrName>ppt_h</p:attrName>
                                        </p:attrNameLst>
                                      </p:cBhvr>
                                      <p:tavLst>
                                        <p:tav tm="0">
                                          <p:val>
                                            <p:strVal val="ppt_h"/>
                                          </p:val>
                                        </p:tav>
                                        <p:tav tm="100000">
                                          <p:val>
                                            <p:strVal val="ppt_h"/>
                                          </p:val>
                                        </p:tav>
                                      </p:tavLst>
                                    </p:anim>
                                    <p:set>
                                      <p:cBhvr>
                                        <p:cTn id="23" dur="1" fill="hold">
                                          <p:stCondLst>
                                            <p:cond delay="499"/>
                                          </p:stCondLst>
                                        </p:cTn>
                                        <p:tgtEl>
                                          <p:spTgt spid="6"/>
                                        </p:tgtEl>
                                        <p:attrNameLst>
                                          <p:attrName>style.visibility</p:attrName>
                                        </p:attrNameLst>
                                      </p:cBhvr>
                                      <p:to>
                                        <p:strVal val="hidden"/>
                                      </p:to>
                                    </p:set>
                                  </p:childTnLst>
                                </p:cTn>
                              </p:par>
                              <p:par>
                                <p:cTn id="24" presetID="17" presetClass="exit" presetSubtype="10" fill="hold" grpId="1" nodeType="withEffect">
                                  <p:stCondLst>
                                    <p:cond delay="0"/>
                                  </p:stCondLst>
                                  <p:childTnLst>
                                    <p:anim calcmode="lin" valueType="num">
                                      <p:cBhvr>
                                        <p:cTn id="25" dur="500"/>
                                        <p:tgtEl>
                                          <p:spTgt spid="7"/>
                                        </p:tgtEl>
                                        <p:attrNameLst>
                                          <p:attrName>ppt_w</p:attrName>
                                        </p:attrNameLst>
                                      </p:cBhvr>
                                      <p:tavLst>
                                        <p:tav tm="0">
                                          <p:val>
                                            <p:strVal val="ppt_w"/>
                                          </p:val>
                                        </p:tav>
                                        <p:tav tm="100000">
                                          <p:val>
                                            <p:fltVal val="0"/>
                                          </p:val>
                                        </p:tav>
                                      </p:tavLst>
                                    </p:anim>
                                    <p:anim calcmode="lin" valueType="num">
                                      <p:cBhvr>
                                        <p:cTn id="26" dur="500"/>
                                        <p:tgtEl>
                                          <p:spTgt spid="7"/>
                                        </p:tgtEl>
                                        <p:attrNameLst>
                                          <p:attrName>ppt_h</p:attrName>
                                        </p:attrNameLst>
                                      </p:cBhvr>
                                      <p:tavLst>
                                        <p:tav tm="0">
                                          <p:val>
                                            <p:strVal val="ppt_h"/>
                                          </p:val>
                                        </p:tav>
                                        <p:tav tm="100000">
                                          <p:val>
                                            <p:strVal val="ppt_h"/>
                                          </p:val>
                                        </p:tav>
                                      </p:tavLst>
                                    </p:anim>
                                    <p:set>
                                      <p:cBhvr>
                                        <p:cTn id="27" dur="1" fill="hold">
                                          <p:stCondLst>
                                            <p:cond delay="499"/>
                                          </p:stCondLst>
                                        </p:cTn>
                                        <p:tgtEl>
                                          <p:spTgt spid="7"/>
                                        </p:tgtEl>
                                        <p:attrNameLst>
                                          <p:attrName>style.visibility</p:attrName>
                                        </p:attrNameLst>
                                      </p:cBhvr>
                                      <p:to>
                                        <p:strVal val="hidden"/>
                                      </p:to>
                                    </p:set>
                                  </p:childTnLst>
                                </p:cTn>
                              </p:par>
                              <p:par>
                                <p:cTn id="28" presetID="9"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xit" presetSubtype="10" fill="hold" grpId="1" nodeType="clickEffect">
                                  <p:stCondLst>
                                    <p:cond delay="0"/>
                                  </p:stCondLst>
                                  <p:childTnLst>
                                    <p:anim calcmode="lin" valueType="num">
                                      <p:cBhvr>
                                        <p:cTn id="34" dur="500"/>
                                        <p:tgtEl>
                                          <p:spTgt spid="8"/>
                                        </p:tgtEl>
                                        <p:attrNameLst>
                                          <p:attrName>ppt_w</p:attrName>
                                        </p:attrNameLst>
                                      </p:cBhvr>
                                      <p:tavLst>
                                        <p:tav tm="0">
                                          <p:val>
                                            <p:strVal val="ppt_w"/>
                                          </p:val>
                                        </p:tav>
                                        <p:tav tm="100000">
                                          <p:val>
                                            <p:fltVal val="0"/>
                                          </p:val>
                                        </p:tav>
                                      </p:tavLst>
                                    </p:anim>
                                    <p:anim calcmode="lin" valueType="num">
                                      <p:cBhvr>
                                        <p:cTn id="35" dur="500"/>
                                        <p:tgtEl>
                                          <p:spTgt spid="8"/>
                                        </p:tgtEl>
                                        <p:attrNameLst>
                                          <p:attrName>ppt_h</p:attrName>
                                        </p:attrNameLst>
                                      </p:cBhvr>
                                      <p:tavLst>
                                        <p:tav tm="0">
                                          <p:val>
                                            <p:strVal val="ppt_h"/>
                                          </p:val>
                                        </p:tav>
                                        <p:tav tm="100000">
                                          <p:val>
                                            <p:strVal val="ppt_h"/>
                                          </p:val>
                                        </p:tav>
                                      </p:tavLst>
                                    </p:anim>
                                    <p:set>
                                      <p:cBhvr>
                                        <p:cTn id="36" dur="1" fill="hold">
                                          <p:stCondLst>
                                            <p:cond delay="499"/>
                                          </p:stCondLst>
                                        </p:cTn>
                                        <p:tgtEl>
                                          <p:spTgt spid="8"/>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2" animBg="1"/>
      <p:bldP spid="7" grpId="0" animBg="1"/>
      <p:bldP spid="7" grpId="1" animBg="1"/>
      <p:bldP spid="8" grpId="0" animBg="1"/>
      <p:bldP spid="8" grpId="1"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a:xfrm>
            <a:off x="1941022" y="777460"/>
            <a:ext cx="8770571" cy="1345269"/>
          </a:xfrm>
        </p:spPr>
        <p:txBody>
          <a:bodyPr>
            <a:normAutofit fontScale="90000"/>
          </a:bodyPr>
          <a:lstStyle/>
          <a:p>
            <a:r>
              <a:rPr lang="en-US" dirty="0"/>
              <a:t>6. Hyper-parameter tuning</a:t>
            </a:r>
            <a:br>
              <a:rPr lang="en-US" dirty="0"/>
            </a:br>
            <a:r>
              <a:rPr lang="en-US" dirty="0"/>
              <a:t>Random Forest</a:t>
            </a:r>
          </a:p>
        </p:txBody>
      </p:sp>
      <p:pic>
        <p:nvPicPr>
          <p:cNvPr id="4" name="Picture 3" descr="Graphical user interface, text, application, email&#10;&#10;Description automatically generated">
            <a:extLst>
              <a:ext uri="{FF2B5EF4-FFF2-40B4-BE49-F238E27FC236}">
                <a16:creationId xmlns:a16="http://schemas.microsoft.com/office/drawing/2014/main" id="{D2F68797-92CE-7D4B-9BE2-58B91F14036A}"/>
              </a:ext>
            </a:extLst>
          </p:cNvPr>
          <p:cNvPicPr>
            <a:picLocks noChangeAspect="1"/>
          </p:cNvPicPr>
          <p:nvPr/>
        </p:nvPicPr>
        <p:blipFill>
          <a:blip r:embed="rId2"/>
          <a:stretch>
            <a:fillRect/>
          </a:stretch>
        </p:blipFill>
        <p:spPr>
          <a:xfrm>
            <a:off x="0" y="2412889"/>
            <a:ext cx="12192000" cy="4291106"/>
          </a:xfrm>
          <a:prstGeom prst="rect">
            <a:avLst/>
          </a:prstGeom>
        </p:spPr>
      </p:pic>
    </p:spTree>
    <p:extLst>
      <p:ext uri="{BB962C8B-B14F-4D97-AF65-F5344CB8AC3E}">
        <p14:creationId xmlns:p14="http://schemas.microsoft.com/office/powerpoint/2010/main" val="2816481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a:xfrm>
            <a:off x="1920240" y="0"/>
            <a:ext cx="8770571" cy="1345269"/>
          </a:xfrm>
        </p:spPr>
        <p:txBody>
          <a:bodyPr>
            <a:normAutofit fontScale="90000"/>
          </a:bodyPr>
          <a:lstStyle/>
          <a:p>
            <a:r>
              <a:rPr lang="en-US" dirty="0"/>
              <a:t>6. Hyper-parameter tuning</a:t>
            </a:r>
            <a:br>
              <a:rPr lang="en-US" dirty="0"/>
            </a:br>
            <a:r>
              <a:rPr lang="en-US" dirty="0"/>
              <a:t>Gradient Boosting</a:t>
            </a:r>
          </a:p>
        </p:txBody>
      </p:sp>
      <p:pic>
        <p:nvPicPr>
          <p:cNvPr id="7" name="Picture 6" descr="A picture containing graphical user interface&#10;&#10;Description automatically generated">
            <a:extLst>
              <a:ext uri="{FF2B5EF4-FFF2-40B4-BE49-F238E27FC236}">
                <a16:creationId xmlns:a16="http://schemas.microsoft.com/office/drawing/2014/main" id="{72569044-D381-3848-8650-3047DD097ADE}"/>
              </a:ext>
            </a:extLst>
          </p:cNvPr>
          <p:cNvPicPr>
            <a:picLocks noChangeAspect="1"/>
          </p:cNvPicPr>
          <p:nvPr/>
        </p:nvPicPr>
        <p:blipFill>
          <a:blip r:embed="rId2"/>
          <a:stretch>
            <a:fillRect/>
          </a:stretch>
        </p:blipFill>
        <p:spPr>
          <a:xfrm>
            <a:off x="0" y="163916"/>
            <a:ext cx="12192000" cy="1805331"/>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41AE07D3-BC0C-8D42-8048-E09888B1717C}"/>
              </a:ext>
            </a:extLst>
          </p:cNvPr>
          <p:cNvPicPr>
            <a:picLocks noChangeAspect="1"/>
          </p:cNvPicPr>
          <p:nvPr/>
        </p:nvPicPr>
        <p:blipFill>
          <a:blip r:embed="rId3"/>
          <a:stretch>
            <a:fillRect/>
          </a:stretch>
        </p:blipFill>
        <p:spPr>
          <a:xfrm>
            <a:off x="0" y="1969247"/>
            <a:ext cx="12192000" cy="4888753"/>
          </a:xfrm>
          <a:prstGeom prst="rect">
            <a:avLst/>
          </a:prstGeom>
        </p:spPr>
      </p:pic>
    </p:spTree>
    <p:extLst>
      <p:ext uri="{BB962C8B-B14F-4D97-AF65-F5344CB8AC3E}">
        <p14:creationId xmlns:p14="http://schemas.microsoft.com/office/powerpoint/2010/main" val="1767612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lstStyle/>
          <a:p>
            <a:r>
              <a:rPr lang="en-US" dirty="0"/>
              <a:t>6. Hyper-parameter tuning</a:t>
            </a:r>
          </a:p>
        </p:txBody>
      </p:sp>
      <p:pic>
        <p:nvPicPr>
          <p:cNvPr id="5" name="Picture 4" descr="Graphical user interface, text, application, email&#10;&#10;Description automatically generated">
            <a:extLst>
              <a:ext uri="{FF2B5EF4-FFF2-40B4-BE49-F238E27FC236}">
                <a16:creationId xmlns:a16="http://schemas.microsoft.com/office/drawing/2014/main" id="{F1E773E2-FED1-4E46-AC15-34A5E4BD7D35}"/>
              </a:ext>
            </a:extLst>
          </p:cNvPr>
          <p:cNvPicPr>
            <a:picLocks noChangeAspect="1"/>
          </p:cNvPicPr>
          <p:nvPr/>
        </p:nvPicPr>
        <p:blipFill>
          <a:blip r:embed="rId2"/>
          <a:stretch>
            <a:fillRect/>
          </a:stretch>
        </p:blipFill>
        <p:spPr>
          <a:xfrm>
            <a:off x="0" y="2544159"/>
            <a:ext cx="12192000" cy="3871621"/>
          </a:xfrm>
          <a:prstGeom prst="rect">
            <a:avLst/>
          </a:prstGeom>
        </p:spPr>
      </p:pic>
    </p:spTree>
    <p:extLst>
      <p:ext uri="{BB962C8B-B14F-4D97-AF65-F5344CB8AC3E}">
        <p14:creationId xmlns:p14="http://schemas.microsoft.com/office/powerpoint/2010/main" val="1632610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lstStyle/>
          <a:p>
            <a:r>
              <a:rPr lang="en-US" dirty="0"/>
              <a:t>6. Hyper-parameter tuning</a:t>
            </a:r>
          </a:p>
        </p:txBody>
      </p:sp>
      <p:pic>
        <p:nvPicPr>
          <p:cNvPr id="7" name="Picture 6" descr="Graphical user interface, text, application, email&#10;&#10;Description automatically generated">
            <a:extLst>
              <a:ext uri="{FF2B5EF4-FFF2-40B4-BE49-F238E27FC236}">
                <a16:creationId xmlns:a16="http://schemas.microsoft.com/office/drawing/2014/main" id="{623F5105-EA1C-F44A-91D3-E476231FF2D2}"/>
              </a:ext>
            </a:extLst>
          </p:cNvPr>
          <p:cNvPicPr>
            <a:picLocks noChangeAspect="1"/>
          </p:cNvPicPr>
          <p:nvPr/>
        </p:nvPicPr>
        <p:blipFill>
          <a:blip r:embed="rId2"/>
          <a:stretch>
            <a:fillRect/>
          </a:stretch>
        </p:blipFill>
        <p:spPr>
          <a:xfrm>
            <a:off x="0" y="2217671"/>
            <a:ext cx="12192000" cy="3129240"/>
          </a:xfrm>
          <a:prstGeom prst="rect">
            <a:avLst/>
          </a:prstGeom>
        </p:spPr>
      </p:pic>
      <p:sp>
        <p:nvSpPr>
          <p:cNvPr id="4" name="Frame 3">
            <a:extLst>
              <a:ext uri="{FF2B5EF4-FFF2-40B4-BE49-F238E27FC236}">
                <a16:creationId xmlns:a16="http://schemas.microsoft.com/office/drawing/2014/main" id="{53A5D562-A4AF-FB4F-8FA5-379158EF3724}"/>
              </a:ext>
            </a:extLst>
          </p:cNvPr>
          <p:cNvSpPr/>
          <p:nvPr/>
        </p:nvSpPr>
        <p:spPr>
          <a:xfrm>
            <a:off x="346941" y="2585259"/>
            <a:ext cx="11917167" cy="939337"/>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lstStyle/>
          <a:p>
            <a:r>
              <a:rPr lang="en-US" dirty="0"/>
              <a:t>6. Hyper-parameter tuning</a:t>
            </a:r>
          </a:p>
        </p:txBody>
      </p:sp>
      <p:pic>
        <p:nvPicPr>
          <p:cNvPr id="9" name="Picture 8" descr="Text&#10;&#10;Description automatically generated">
            <a:extLst>
              <a:ext uri="{FF2B5EF4-FFF2-40B4-BE49-F238E27FC236}">
                <a16:creationId xmlns:a16="http://schemas.microsoft.com/office/drawing/2014/main" id="{B0AD3161-6EEE-8F47-A181-B14468A44DD9}"/>
              </a:ext>
            </a:extLst>
          </p:cNvPr>
          <p:cNvPicPr>
            <a:picLocks noChangeAspect="1"/>
          </p:cNvPicPr>
          <p:nvPr/>
        </p:nvPicPr>
        <p:blipFill>
          <a:blip r:embed="rId2"/>
          <a:stretch>
            <a:fillRect/>
          </a:stretch>
        </p:blipFill>
        <p:spPr>
          <a:xfrm>
            <a:off x="1476022" y="2437457"/>
            <a:ext cx="9572463" cy="1212302"/>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6CA7FB93-3419-5F4E-BDED-17214656D0EB}"/>
              </a:ext>
            </a:extLst>
          </p:cNvPr>
          <p:cNvPicPr>
            <a:picLocks noChangeAspect="1"/>
          </p:cNvPicPr>
          <p:nvPr/>
        </p:nvPicPr>
        <p:blipFill rotWithShape="1">
          <a:blip r:embed="rId3"/>
          <a:srcRect t="26077" b="56836"/>
          <a:stretch/>
        </p:blipFill>
        <p:spPr>
          <a:xfrm>
            <a:off x="1476022" y="4091910"/>
            <a:ext cx="9572463" cy="336280"/>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A8088B6D-773A-E947-948D-C6119545F8AE}"/>
              </a:ext>
            </a:extLst>
          </p:cNvPr>
          <p:cNvPicPr>
            <a:picLocks noChangeAspect="1"/>
          </p:cNvPicPr>
          <p:nvPr/>
        </p:nvPicPr>
        <p:blipFill rotWithShape="1">
          <a:blip r:embed="rId3"/>
          <a:srcRect t="69323" b="5189"/>
          <a:stretch/>
        </p:blipFill>
        <p:spPr>
          <a:xfrm>
            <a:off x="1476021" y="4428190"/>
            <a:ext cx="9572463" cy="501617"/>
          </a:xfrm>
          <a:prstGeom prst="rect">
            <a:avLst/>
          </a:prstGeom>
        </p:spPr>
      </p:pic>
    </p:spTree>
    <p:extLst>
      <p:ext uri="{BB962C8B-B14F-4D97-AF65-F5344CB8AC3E}">
        <p14:creationId xmlns:p14="http://schemas.microsoft.com/office/powerpoint/2010/main" val="116819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B354-CECE-554B-9572-BD506106887F}"/>
              </a:ext>
            </a:extLst>
          </p:cNvPr>
          <p:cNvSpPr>
            <a:spLocks noGrp="1"/>
          </p:cNvSpPr>
          <p:nvPr>
            <p:ph type="title"/>
          </p:nvPr>
        </p:nvSpPr>
        <p:spPr/>
        <p:txBody>
          <a:bodyPr/>
          <a:lstStyle/>
          <a:p>
            <a:r>
              <a:rPr lang="en-US" dirty="0"/>
              <a:t>1. Problem Statement</a:t>
            </a:r>
          </a:p>
        </p:txBody>
      </p:sp>
      <p:sp>
        <p:nvSpPr>
          <p:cNvPr id="3" name="Content Placeholder 2">
            <a:extLst>
              <a:ext uri="{FF2B5EF4-FFF2-40B4-BE49-F238E27FC236}">
                <a16:creationId xmlns:a16="http://schemas.microsoft.com/office/drawing/2014/main" id="{C1446440-831C-4C4C-84E9-ABBDA3C87654}"/>
              </a:ext>
            </a:extLst>
          </p:cNvPr>
          <p:cNvSpPr>
            <a:spLocks noGrp="1"/>
          </p:cNvSpPr>
          <p:nvPr>
            <p:ph idx="1"/>
          </p:nvPr>
        </p:nvSpPr>
        <p:spPr/>
        <p:txBody>
          <a:bodyPr>
            <a:normAutofit fontScale="92500"/>
          </a:bodyPr>
          <a:lstStyle/>
          <a:p>
            <a:pPr algn="ctr"/>
            <a:r>
              <a:rPr lang="en-US" sz="2400" dirty="0"/>
              <a:t>To create a machine learning model to predict and reduce customer churn. </a:t>
            </a:r>
          </a:p>
          <a:p>
            <a:pPr algn="ctr"/>
            <a:endParaRPr lang="en-US" sz="2400" dirty="0"/>
          </a:p>
          <a:p>
            <a:pPr algn="ctr"/>
            <a:r>
              <a:rPr lang="en-US" sz="2400" dirty="0"/>
              <a:t>I will explore classification model such as KNN, Random Forest, Gradient Boosting, Logistic Regression, </a:t>
            </a:r>
            <a:r>
              <a:rPr lang="en-US" sz="2400" dirty="0" err="1"/>
              <a:t>Adaboost</a:t>
            </a:r>
            <a:r>
              <a:rPr lang="en-US" sz="2400" dirty="0"/>
              <a:t> and other classification models</a:t>
            </a:r>
            <a:endParaRPr lang="en-SG" sz="2400" dirty="0"/>
          </a:p>
        </p:txBody>
      </p:sp>
      <p:sp>
        <p:nvSpPr>
          <p:cNvPr id="4" name="Rectangle 3">
            <a:extLst>
              <a:ext uri="{FF2B5EF4-FFF2-40B4-BE49-F238E27FC236}">
                <a16:creationId xmlns:a16="http://schemas.microsoft.com/office/drawing/2014/main" id="{2949DEDB-27AE-924E-A3C5-DD6ADE651C56}"/>
              </a:ext>
            </a:extLst>
          </p:cNvPr>
          <p:cNvSpPr/>
          <p:nvPr/>
        </p:nvSpPr>
        <p:spPr>
          <a:xfrm>
            <a:off x="0" y="6263380"/>
            <a:ext cx="12192000" cy="523220"/>
          </a:xfrm>
          <a:prstGeom prst="rect">
            <a:avLst/>
          </a:prstGeom>
        </p:spPr>
        <p:txBody>
          <a:bodyPr wrap="square">
            <a:spAutoFit/>
          </a:bodyPr>
          <a:lstStyle/>
          <a:p>
            <a:r>
              <a:rPr lang="en-SG" sz="1400" i="1" dirty="0"/>
              <a:t>I chose classification model as compared to regression model as the final output is to determine if the customer will churn or not (Yes/No Classification) instead of prediction of future values (E.g. the price of house in 2 to 10 years time, the predicted sales in 6 to 12 months</a:t>
            </a:r>
          </a:p>
        </p:txBody>
      </p:sp>
    </p:spTree>
    <p:extLst>
      <p:ext uri="{BB962C8B-B14F-4D97-AF65-F5344CB8AC3E}">
        <p14:creationId xmlns:p14="http://schemas.microsoft.com/office/powerpoint/2010/main" val="677035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lstStyle/>
          <a:p>
            <a:r>
              <a:rPr lang="en-US" dirty="0"/>
              <a:t>7. Model Selection</a:t>
            </a:r>
          </a:p>
        </p:txBody>
      </p:sp>
      <p:sp>
        <p:nvSpPr>
          <p:cNvPr id="5" name="Content Placeholder 2">
            <a:extLst>
              <a:ext uri="{FF2B5EF4-FFF2-40B4-BE49-F238E27FC236}">
                <a16:creationId xmlns:a16="http://schemas.microsoft.com/office/drawing/2014/main" id="{043939F7-292F-1D48-9D45-8CECD0EF5777}"/>
              </a:ext>
            </a:extLst>
          </p:cNvPr>
          <p:cNvSpPr>
            <a:spLocks noGrp="1"/>
          </p:cNvSpPr>
          <p:nvPr>
            <p:ph idx="1"/>
          </p:nvPr>
        </p:nvSpPr>
        <p:spPr>
          <a:xfrm>
            <a:off x="1920240" y="2150915"/>
            <a:ext cx="8770571" cy="1577914"/>
          </a:xfrm>
        </p:spPr>
        <p:txBody>
          <a:bodyPr>
            <a:normAutofit/>
          </a:bodyPr>
          <a:lstStyle/>
          <a:p>
            <a:pPr lvl="0"/>
            <a:r>
              <a:rPr lang="en-SG" sz="1400" dirty="0"/>
              <a:t>I select </a:t>
            </a:r>
            <a:r>
              <a:rPr lang="en-SG" sz="1400" dirty="0" err="1"/>
              <a:t>RandomForest</a:t>
            </a:r>
            <a:r>
              <a:rPr lang="en-SG" sz="1400" dirty="0"/>
              <a:t> model because the dataset that I am working on is unbalanced dataset (84% - 16%) and I can do weight adjustment on this model</a:t>
            </a:r>
          </a:p>
          <a:p>
            <a:pPr lvl="0"/>
            <a:r>
              <a:rPr lang="en-SG" sz="1400" dirty="0"/>
              <a:t>The model is also very accurate with </a:t>
            </a:r>
            <a:r>
              <a:rPr lang="en-SG" sz="1400" dirty="0" err="1"/>
              <a:t>Logloss</a:t>
            </a:r>
            <a:r>
              <a:rPr lang="en-SG" sz="1400" dirty="0"/>
              <a:t> 1.722, ROC-AUC score at 0.879, accuracy at 0.95, precision at 0.91, recall at 0.775 and F1 score at 0.833</a:t>
            </a:r>
          </a:p>
        </p:txBody>
      </p:sp>
      <p:pic>
        <p:nvPicPr>
          <p:cNvPr id="4" name="Picture 3" descr="Chart, treemap chart&#10;&#10;Description automatically generated">
            <a:extLst>
              <a:ext uri="{FF2B5EF4-FFF2-40B4-BE49-F238E27FC236}">
                <a16:creationId xmlns:a16="http://schemas.microsoft.com/office/drawing/2014/main" id="{BC6E5773-15E6-B241-AE02-67CAD7659F7E}"/>
              </a:ext>
            </a:extLst>
          </p:cNvPr>
          <p:cNvPicPr>
            <a:picLocks noChangeAspect="1"/>
          </p:cNvPicPr>
          <p:nvPr/>
        </p:nvPicPr>
        <p:blipFill>
          <a:blip r:embed="rId2"/>
          <a:stretch>
            <a:fillRect/>
          </a:stretch>
        </p:blipFill>
        <p:spPr>
          <a:xfrm>
            <a:off x="654037" y="3728829"/>
            <a:ext cx="5425914" cy="3138619"/>
          </a:xfrm>
          <a:prstGeom prst="rect">
            <a:avLst/>
          </a:prstGeom>
        </p:spPr>
      </p:pic>
      <p:pic>
        <p:nvPicPr>
          <p:cNvPr id="7" name="Picture 6" descr="Chart, line chart&#10;&#10;Description automatically generated">
            <a:extLst>
              <a:ext uri="{FF2B5EF4-FFF2-40B4-BE49-F238E27FC236}">
                <a16:creationId xmlns:a16="http://schemas.microsoft.com/office/drawing/2014/main" id="{EF15B509-8E68-9643-B302-D5CB54ACE2AE}"/>
              </a:ext>
            </a:extLst>
          </p:cNvPr>
          <p:cNvPicPr>
            <a:picLocks noChangeAspect="1"/>
          </p:cNvPicPr>
          <p:nvPr/>
        </p:nvPicPr>
        <p:blipFill>
          <a:blip r:embed="rId3"/>
          <a:stretch>
            <a:fillRect/>
          </a:stretch>
        </p:blipFill>
        <p:spPr>
          <a:xfrm>
            <a:off x="6741459" y="3709931"/>
            <a:ext cx="4610860" cy="3157517"/>
          </a:xfrm>
          <a:prstGeom prst="rect">
            <a:avLst/>
          </a:prstGeom>
        </p:spPr>
      </p:pic>
    </p:spTree>
    <p:extLst>
      <p:ext uri="{BB962C8B-B14F-4D97-AF65-F5344CB8AC3E}">
        <p14:creationId xmlns:p14="http://schemas.microsoft.com/office/powerpoint/2010/main" val="259854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06D8-DB18-C34C-AC00-947694634852}"/>
              </a:ext>
            </a:extLst>
          </p:cNvPr>
          <p:cNvSpPr>
            <a:spLocks noGrp="1"/>
          </p:cNvSpPr>
          <p:nvPr>
            <p:ph type="title"/>
          </p:nvPr>
        </p:nvSpPr>
        <p:spPr/>
        <p:txBody>
          <a:bodyPr/>
          <a:lstStyle/>
          <a:p>
            <a:r>
              <a:rPr lang="en-US" dirty="0"/>
              <a:t>7. Model Selection</a:t>
            </a:r>
          </a:p>
        </p:txBody>
      </p:sp>
      <p:pic>
        <p:nvPicPr>
          <p:cNvPr id="7" name="Picture 6" descr="Graphical user interface, text&#10;&#10;Description automatically generated">
            <a:extLst>
              <a:ext uri="{FF2B5EF4-FFF2-40B4-BE49-F238E27FC236}">
                <a16:creationId xmlns:a16="http://schemas.microsoft.com/office/drawing/2014/main" id="{F003E7B4-A0FB-5F4E-A936-D568BB08D7C6}"/>
              </a:ext>
            </a:extLst>
          </p:cNvPr>
          <p:cNvPicPr>
            <a:picLocks noChangeAspect="1"/>
          </p:cNvPicPr>
          <p:nvPr/>
        </p:nvPicPr>
        <p:blipFill>
          <a:blip r:embed="rId2"/>
          <a:stretch>
            <a:fillRect/>
          </a:stretch>
        </p:blipFill>
        <p:spPr>
          <a:xfrm>
            <a:off x="1920240" y="2211180"/>
            <a:ext cx="6381549" cy="4518872"/>
          </a:xfrm>
          <a:prstGeom prst="rect">
            <a:avLst/>
          </a:prstGeom>
        </p:spPr>
      </p:pic>
    </p:spTree>
    <p:extLst>
      <p:ext uri="{BB962C8B-B14F-4D97-AF65-F5344CB8AC3E}">
        <p14:creationId xmlns:p14="http://schemas.microsoft.com/office/powerpoint/2010/main" val="4165784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B238-333A-774F-83C2-0F822C4C0258}"/>
              </a:ext>
            </a:extLst>
          </p:cNvPr>
          <p:cNvSpPr>
            <a:spLocks noGrp="1"/>
          </p:cNvSpPr>
          <p:nvPr>
            <p:ph type="title"/>
          </p:nvPr>
        </p:nvSpPr>
        <p:spPr/>
        <p:txBody>
          <a:bodyPr/>
          <a:lstStyle/>
          <a:p>
            <a:r>
              <a:rPr lang="en-US" dirty="0"/>
              <a:t>8. Key learnings</a:t>
            </a:r>
          </a:p>
        </p:txBody>
      </p:sp>
      <p:sp>
        <p:nvSpPr>
          <p:cNvPr id="3" name="Content Placeholder 2">
            <a:extLst>
              <a:ext uri="{FF2B5EF4-FFF2-40B4-BE49-F238E27FC236}">
                <a16:creationId xmlns:a16="http://schemas.microsoft.com/office/drawing/2014/main" id="{AA674F9A-7282-6F40-BA6F-E93EEBC166F5}"/>
              </a:ext>
            </a:extLst>
          </p:cNvPr>
          <p:cNvSpPr>
            <a:spLocks noGrp="1"/>
          </p:cNvSpPr>
          <p:nvPr>
            <p:ph idx="1"/>
          </p:nvPr>
        </p:nvSpPr>
        <p:spPr/>
        <p:txBody>
          <a:bodyPr>
            <a:normAutofit/>
          </a:bodyPr>
          <a:lstStyle/>
          <a:p>
            <a:pPr marL="342900" lvl="0" indent="-342900">
              <a:buAutoNum type="arabicParenR"/>
            </a:pPr>
            <a:r>
              <a:rPr lang="en-SG" dirty="0"/>
              <a:t>After EDA is completed, clean the codes, clear output and re-run before starting on machine learning</a:t>
            </a:r>
          </a:p>
          <a:p>
            <a:pPr marL="342900" lvl="0" indent="-342900">
              <a:buAutoNum type="arabicParenR"/>
            </a:pPr>
            <a:r>
              <a:rPr lang="en-SG" dirty="0"/>
              <a:t>For Random forest tuning, start with a wider range and start to narrow the range towards the best fit instead of starting with low number and extend upwards</a:t>
            </a:r>
          </a:p>
          <a:p>
            <a:pPr marL="342900" lvl="0" indent="-342900">
              <a:buAutoNum type="arabicParenR"/>
            </a:pPr>
            <a:r>
              <a:rPr lang="en-SG" dirty="0"/>
              <a:t>For tuning of gradient boosting, as it takes very long (&gt;1hr), recommend to run 1 test to get the range, then expand into a more comprehensive list and let it run overnight</a:t>
            </a:r>
          </a:p>
          <a:p>
            <a:endParaRPr lang="en-US" dirty="0"/>
          </a:p>
        </p:txBody>
      </p:sp>
    </p:spTree>
    <p:extLst>
      <p:ext uri="{BB962C8B-B14F-4D97-AF65-F5344CB8AC3E}">
        <p14:creationId xmlns:p14="http://schemas.microsoft.com/office/powerpoint/2010/main" val="167498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8FFE-36A7-3440-922B-7E4EED553C63}"/>
              </a:ext>
            </a:extLst>
          </p:cNvPr>
          <p:cNvSpPr>
            <a:spLocks noGrp="1"/>
          </p:cNvSpPr>
          <p:nvPr>
            <p:ph type="title"/>
          </p:nvPr>
        </p:nvSpPr>
        <p:spPr/>
        <p:txBody>
          <a:bodyPr/>
          <a:lstStyle/>
          <a:p>
            <a:r>
              <a:rPr lang="en-US" dirty="0"/>
              <a:t>2. Dataset</a:t>
            </a:r>
          </a:p>
        </p:txBody>
      </p:sp>
      <p:sp>
        <p:nvSpPr>
          <p:cNvPr id="3" name="Content Placeholder 2">
            <a:extLst>
              <a:ext uri="{FF2B5EF4-FFF2-40B4-BE49-F238E27FC236}">
                <a16:creationId xmlns:a16="http://schemas.microsoft.com/office/drawing/2014/main" id="{87DC7C77-DEF8-D944-9D9C-44A60BB38122}"/>
              </a:ext>
            </a:extLst>
          </p:cNvPr>
          <p:cNvSpPr>
            <a:spLocks noGrp="1"/>
          </p:cNvSpPr>
          <p:nvPr>
            <p:ph idx="1"/>
          </p:nvPr>
        </p:nvSpPr>
        <p:spPr/>
        <p:txBody>
          <a:bodyPr/>
          <a:lstStyle/>
          <a:p>
            <a:r>
              <a:rPr lang="nb-NO" dirty="0" err="1"/>
              <a:t>BankChurners.csv</a:t>
            </a:r>
            <a:r>
              <a:rPr lang="nb-NO" dirty="0"/>
              <a:t> </a:t>
            </a:r>
            <a:endParaRPr lang="en-SG" dirty="0"/>
          </a:p>
          <a:p>
            <a:r>
              <a:rPr lang="fr-FR" dirty="0"/>
              <a:t>Source : </a:t>
            </a:r>
            <a:r>
              <a:rPr lang="fr-FR" u="sng" dirty="0"/>
              <a:t>https://</a:t>
            </a:r>
            <a:r>
              <a:rPr lang="fr-FR" u="sng" dirty="0" err="1"/>
              <a:t>www.kaggle.com</a:t>
            </a:r>
            <a:r>
              <a:rPr lang="fr-FR" u="sng" dirty="0"/>
              <a:t>/sakshigoyal7/</a:t>
            </a:r>
            <a:r>
              <a:rPr lang="fr-FR" u="sng" dirty="0" err="1"/>
              <a:t>credit-card-customers</a:t>
            </a:r>
            <a:endParaRPr lang="en-SG" dirty="0"/>
          </a:p>
          <a:p>
            <a:r>
              <a:rPr lang="fr-FR" dirty="0"/>
              <a:t> </a:t>
            </a:r>
            <a:endParaRPr lang="en-SG" dirty="0"/>
          </a:p>
          <a:p>
            <a:endParaRPr lang="en-US" dirty="0"/>
          </a:p>
        </p:txBody>
      </p:sp>
    </p:spTree>
    <p:extLst>
      <p:ext uri="{BB962C8B-B14F-4D97-AF65-F5344CB8AC3E}">
        <p14:creationId xmlns:p14="http://schemas.microsoft.com/office/powerpoint/2010/main" val="220253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D94F-C3B0-0C4E-A660-A5A577473B92}"/>
              </a:ext>
            </a:extLst>
          </p:cNvPr>
          <p:cNvSpPr>
            <a:spLocks noGrp="1"/>
          </p:cNvSpPr>
          <p:nvPr>
            <p:ph type="title"/>
          </p:nvPr>
        </p:nvSpPr>
        <p:spPr/>
        <p:txBody>
          <a:bodyPr/>
          <a:lstStyle/>
          <a:p>
            <a:r>
              <a:rPr lang="en-US" dirty="0"/>
              <a:t>Dataset - Overview </a:t>
            </a:r>
          </a:p>
        </p:txBody>
      </p:sp>
      <p:sp>
        <p:nvSpPr>
          <p:cNvPr id="3" name="Content Placeholder 2">
            <a:extLst>
              <a:ext uri="{FF2B5EF4-FFF2-40B4-BE49-F238E27FC236}">
                <a16:creationId xmlns:a16="http://schemas.microsoft.com/office/drawing/2014/main" id="{226B9900-AA5B-8348-AC64-27077FDB4061}"/>
              </a:ext>
            </a:extLst>
          </p:cNvPr>
          <p:cNvSpPr>
            <a:spLocks noGrp="1"/>
          </p:cNvSpPr>
          <p:nvPr>
            <p:ph idx="1"/>
          </p:nvPr>
        </p:nvSpPr>
        <p:spPr>
          <a:xfrm>
            <a:off x="1920240" y="2028494"/>
            <a:ext cx="8770571" cy="3651504"/>
          </a:xfrm>
        </p:spPr>
        <p:txBody>
          <a:bodyPr/>
          <a:lstStyle/>
          <a:p>
            <a:r>
              <a:rPr lang="en-SG" dirty="0"/>
              <a:t>This dataset contains 21 columns and 10,127 rows. Overall the dataset is very clean. Overview as attached</a:t>
            </a:r>
          </a:p>
        </p:txBody>
      </p:sp>
      <p:pic>
        <p:nvPicPr>
          <p:cNvPr id="12" name="Picture 11" descr="Table&#10;&#10;Description automatically generated">
            <a:extLst>
              <a:ext uri="{FF2B5EF4-FFF2-40B4-BE49-F238E27FC236}">
                <a16:creationId xmlns:a16="http://schemas.microsoft.com/office/drawing/2014/main" id="{0C897342-7579-5F40-A6C4-C74D9EBBE09A}"/>
              </a:ext>
            </a:extLst>
          </p:cNvPr>
          <p:cNvPicPr>
            <a:picLocks noChangeAspect="1"/>
          </p:cNvPicPr>
          <p:nvPr/>
        </p:nvPicPr>
        <p:blipFill>
          <a:blip r:embed="rId2"/>
          <a:stretch>
            <a:fillRect/>
          </a:stretch>
        </p:blipFill>
        <p:spPr>
          <a:xfrm>
            <a:off x="62999" y="2850444"/>
            <a:ext cx="6033001" cy="3486508"/>
          </a:xfrm>
          <a:prstGeom prst="rect">
            <a:avLst/>
          </a:prstGeom>
        </p:spPr>
      </p:pic>
      <p:pic>
        <p:nvPicPr>
          <p:cNvPr id="14" name="Picture 13" descr="Table&#10;&#10;Description automatically generated">
            <a:extLst>
              <a:ext uri="{FF2B5EF4-FFF2-40B4-BE49-F238E27FC236}">
                <a16:creationId xmlns:a16="http://schemas.microsoft.com/office/drawing/2014/main" id="{FA80DE1A-45F4-4645-B974-3A6319C152F7}"/>
              </a:ext>
            </a:extLst>
          </p:cNvPr>
          <p:cNvPicPr>
            <a:picLocks noChangeAspect="1"/>
          </p:cNvPicPr>
          <p:nvPr/>
        </p:nvPicPr>
        <p:blipFill>
          <a:blip r:embed="rId3"/>
          <a:stretch>
            <a:fillRect/>
          </a:stretch>
        </p:blipFill>
        <p:spPr>
          <a:xfrm>
            <a:off x="6261958" y="3121571"/>
            <a:ext cx="5867043" cy="3199615"/>
          </a:xfrm>
          <a:prstGeom prst="rect">
            <a:avLst/>
          </a:prstGeom>
        </p:spPr>
      </p:pic>
      <p:sp>
        <p:nvSpPr>
          <p:cNvPr id="4" name="Frame 3">
            <a:extLst>
              <a:ext uri="{FF2B5EF4-FFF2-40B4-BE49-F238E27FC236}">
                <a16:creationId xmlns:a16="http://schemas.microsoft.com/office/drawing/2014/main" id="{BD7AC93E-8B49-034D-824E-CD002D0B90CF}"/>
              </a:ext>
            </a:extLst>
          </p:cNvPr>
          <p:cNvSpPr/>
          <p:nvPr/>
        </p:nvSpPr>
        <p:spPr>
          <a:xfrm>
            <a:off x="94527" y="3452640"/>
            <a:ext cx="6001473" cy="315311"/>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11BCA634-6ACF-D94F-9AF9-83D9CD506DF3}"/>
              </a:ext>
            </a:extLst>
          </p:cNvPr>
          <p:cNvSpPr/>
          <p:nvPr/>
        </p:nvSpPr>
        <p:spPr>
          <a:xfrm>
            <a:off x="-31532" y="6431694"/>
            <a:ext cx="12192000" cy="307777"/>
          </a:xfrm>
          <a:prstGeom prst="rect">
            <a:avLst/>
          </a:prstGeom>
        </p:spPr>
        <p:txBody>
          <a:bodyPr wrap="square">
            <a:spAutoFit/>
          </a:bodyPr>
          <a:lstStyle/>
          <a:p>
            <a:r>
              <a:rPr lang="en-SG" sz="1400" i="1" dirty="0"/>
              <a:t>Purple Box is the target. </a:t>
            </a:r>
          </a:p>
        </p:txBody>
      </p:sp>
    </p:spTree>
    <p:extLst>
      <p:ext uri="{BB962C8B-B14F-4D97-AF65-F5344CB8AC3E}">
        <p14:creationId xmlns:p14="http://schemas.microsoft.com/office/powerpoint/2010/main" val="178035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D94F-C3B0-0C4E-A660-A5A577473B92}"/>
              </a:ext>
            </a:extLst>
          </p:cNvPr>
          <p:cNvSpPr>
            <a:spLocks noGrp="1"/>
          </p:cNvSpPr>
          <p:nvPr>
            <p:ph type="title"/>
          </p:nvPr>
        </p:nvSpPr>
        <p:spPr/>
        <p:txBody>
          <a:bodyPr/>
          <a:lstStyle/>
          <a:p>
            <a:r>
              <a:rPr lang="en-US" dirty="0"/>
              <a:t>Dataset - </a:t>
            </a:r>
            <a:r>
              <a:rPr lang="en-US" dirty="0" err="1"/>
              <a:t>cont</a:t>
            </a:r>
            <a:endParaRPr lang="en-US" dirty="0"/>
          </a:p>
        </p:txBody>
      </p:sp>
      <p:sp>
        <p:nvSpPr>
          <p:cNvPr id="3" name="Content Placeholder 2">
            <a:extLst>
              <a:ext uri="{FF2B5EF4-FFF2-40B4-BE49-F238E27FC236}">
                <a16:creationId xmlns:a16="http://schemas.microsoft.com/office/drawing/2014/main" id="{226B9900-AA5B-8348-AC64-27077FDB4061}"/>
              </a:ext>
            </a:extLst>
          </p:cNvPr>
          <p:cNvSpPr>
            <a:spLocks noGrp="1"/>
          </p:cNvSpPr>
          <p:nvPr>
            <p:ph idx="1"/>
          </p:nvPr>
        </p:nvSpPr>
        <p:spPr/>
        <p:txBody>
          <a:bodyPr/>
          <a:lstStyle/>
          <a:p>
            <a:r>
              <a:rPr lang="en-SG" dirty="0"/>
              <a:t>A snapshot of the dataset </a:t>
            </a:r>
          </a:p>
        </p:txBody>
      </p:sp>
      <p:pic>
        <p:nvPicPr>
          <p:cNvPr id="11" name="Picture 10" descr="Graphical user interface, application, table&#10;&#10;Description automatically generated with medium confidence">
            <a:extLst>
              <a:ext uri="{FF2B5EF4-FFF2-40B4-BE49-F238E27FC236}">
                <a16:creationId xmlns:a16="http://schemas.microsoft.com/office/drawing/2014/main" id="{C63542C8-A764-4344-B9C4-91C1756C7111}"/>
              </a:ext>
            </a:extLst>
          </p:cNvPr>
          <p:cNvPicPr>
            <a:picLocks noChangeAspect="1"/>
          </p:cNvPicPr>
          <p:nvPr/>
        </p:nvPicPr>
        <p:blipFill>
          <a:blip r:embed="rId2"/>
          <a:stretch>
            <a:fillRect/>
          </a:stretch>
        </p:blipFill>
        <p:spPr>
          <a:xfrm>
            <a:off x="996950" y="3198283"/>
            <a:ext cx="10198100" cy="2933700"/>
          </a:xfrm>
          <a:prstGeom prst="rect">
            <a:avLst/>
          </a:prstGeom>
        </p:spPr>
      </p:pic>
    </p:spTree>
    <p:extLst>
      <p:ext uri="{BB962C8B-B14F-4D97-AF65-F5344CB8AC3E}">
        <p14:creationId xmlns:p14="http://schemas.microsoft.com/office/powerpoint/2010/main" val="70031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60CE-E3D5-194E-A298-B82A100949FB}"/>
              </a:ext>
            </a:extLst>
          </p:cNvPr>
          <p:cNvSpPr>
            <a:spLocks noGrp="1"/>
          </p:cNvSpPr>
          <p:nvPr>
            <p:ph type="title"/>
          </p:nvPr>
        </p:nvSpPr>
        <p:spPr/>
        <p:txBody>
          <a:bodyPr/>
          <a:lstStyle/>
          <a:p>
            <a:r>
              <a:rPr lang="en-SG" dirty="0"/>
              <a:t>3 - EDA</a:t>
            </a:r>
            <a:endParaRPr lang="en-US" dirty="0"/>
          </a:p>
        </p:txBody>
      </p:sp>
      <p:sp>
        <p:nvSpPr>
          <p:cNvPr id="3" name="Content Placeholder 2">
            <a:extLst>
              <a:ext uri="{FF2B5EF4-FFF2-40B4-BE49-F238E27FC236}">
                <a16:creationId xmlns:a16="http://schemas.microsoft.com/office/drawing/2014/main" id="{DED53063-3A3C-6E43-A6FD-FCE643BE2C73}"/>
              </a:ext>
            </a:extLst>
          </p:cNvPr>
          <p:cNvSpPr>
            <a:spLocks noGrp="1"/>
          </p:cNvSpPr>
          <p:nvPr>
            <p:ph idx="1"/>
          </p:nvPr>
        </p:nvSpPr>
        <p:spPr>
          <a:xfrm>
            <a:off x="1920240" y="2138851"/>
            <a:ext cx="8770571" cy="4103504"/>
          </a:xfrm>
        </p:spPr>
        <p:txBody>
          <a:bodyPr>
            <a:normAutofit/>
          </a:bodyPr>
          <a:lstStyle/>
          <a:p>
            <a:pPr marL="342900" indent="-342900">
              <a:buAutoNum type="arabicParenR"/>
            </a:pPr>
            <a:r>
              <a:rPr lang="en-SG" sz="1700" dirty="0"/>
              <a:t>Treatment of unknown values</a:t>
            </a:r>
          </a:p>
          <a:p>
            <a:pPr marL="342900" lvl="4" indent="-342900">
              <a:buFont typeface="Arial" panose="020B0604020202020204" pitchFamily="34" charset="0"/>
              <a:buChar char="•"/>
            </a:pPr>
            <a:r>
              <a:rPr lang="en-SG" sz="1300" dirty="0" err="1"/>
              <a:t>Education_level</a:t>
            </a:r>
            <a:r>
              <a:rPr lang="en-SG" sz="1300" dirty="0"/>
              <a:t> column have 1519 unknown which represents 15% of the data</a:t>
            </a:r>
          </a:p>
          <a:p>
            <a:pPr marL="342900" lvl="4" indent="-342900">
              <a:buFont typeface="Arial" panose="020B0604020202020204" pitchFamily="34" charset="0"/>
              <a:buChar char="•"/>
            </a:pPr>
            <a:r>
              <a:rPr lang="en-SG" sz="1300" dirty="0" err="1"/>
              <a:t>Marital_Status</a:t>
            </a:r>
            <a:r>
              <a:rPr lang="en-SG" sz="1300" dirty="0"/>
              <a:t> column have 749 unknown which represents 7.4% of the data</a:t>
            </a:r>
          </a:p>
          <a:p>
            <a:pPr marL="342900" lvl="4" indent="-342900">
              <a:buFont typeface="Arial" panose="020B0604020202020204" pitchFamily="34" charset="0"/>
              <a:buChar char="•"/>
            </a:pPr>
            <a:r>
              <a:rPr lang="en-SG" sz="1300" dirty="0"/>
              <a:t>Income Category column have 1112 unknown which represents 11% of the data</a:t>
            </a:r>
          </a:p>
          <a:p>
            <a:pPr marL="342900" indent="-342900">
              <a:buAutoNum type="arabicParenR"/>
            </a:pPr>
            <a:endParaRPr lang="en-SG" sz="1700" dirty="0"/>
          </a:p>
        </p:txBody>
      </p:sp>
      <p:pic>
        <p:nvPicPr>
          <p:cNvPr id="5" name="Picture 4" descr="Chart, pie chart&#10;&#10;Description automatically generated">
            <a:extLst>
              <a:ext uri="{FF2B5EF4-FFF2-40B4-BE49-F238E27FC236}">
                <a16:creationId xmlns:a16="http://schemas.microsoft.com/office/drawing/2014/main" id="{2A99939D-77B9-334D-94B4-1F10C96A0BD4}"/>
              </a:ext>
            </a:extLst>
          </p:cNvPr>
          <p:cNvPicPr>
            <a:picLocks noChangeAspect="1"/>
          </p:cNvPicPr>
          <p:nvPr/>
        </p:nvPicPr>
        <p:blipFill>
          <a:blip r:embed="rId2"/>
          <a:stretch>
            <a:fillRect/>
          </a:stretch>
        </p:blipFill>
        <p:spPr>
          <a:xfrm>
            <a:off x="1920240" y="3865536"/>
            <a:ext cx="2572932" cy="2992463"/>
          </a:xfrm>
          <a:prstGeom prst="rect">
            <a:avLst/>
          </a:prstGeom>
        </p:spPr>
      </p:pic>
      <p:pic>
        <p:nvPicPr>
          <p:cNvPr id="7" name="Picture 6" descr="Chart, pie chart&#10;&#10;Description automatically generated">
            <a:extLst>
              <a:ext uri="{FF2B5EF4-FFF2-40B4-BE49-F238E27FC236}">
                <a16:creationId xmlns:a16="http://schemas.microsoft.com/office/drawing/2014/main" id="{A6860163-53A7-FA4D-BEA2-6EFF4CDE81F6}"/>
              </a:ext>
            </a:extLst>
          </p:cNvPr>
          <p:cNvPicPr>
            <a:picLocks noChangeAspect="1"/>
          </p:cNvPicPr>
          <p:nvPr/>
        </p:nvPicPr>
        <p:blipFill>
          <a:blip r:embed="rId3"/>
          <a:stretch>
            <a:fillRect/>
          </a:stretch>
        </p:blipFill>
        <p:spPr>
          <a:xfrm>
            <a:off x="4997668" y="3865537"/>
            <a:ext cx="2691446" cy="2992463"/>
          </a:xfrm>
          <a:prstGeom prst="rect">
            <a:avLst/>
          </a:prstGeom>
        </p:spPr>
      </p:pic>
      <p:pic>
        <p:nvPicPr>
          <p:cNvPr id="9" name="Picture 8" descr="Chart, pie chart&#10;&#10;Description automatically generated">
            <a:extLst>
              <a:ext uri="{FF2B5EF4-FFF2-40B4-BE49-F238E27FC236}">
                <a16:creationId xmlns:a16="http://schemas.microsoft.com/office/drawing/2014/main" id="{E83CF3FD-0E45-FD4E-ABF9-DED78A74B278}"/>
              </a:ext>
            </a:extLst>
          </p:cNvPr>
          <p:cNvPicPr>
            <a:picLocks noChangeAspect="1"/>
          </p:cNvPicPr>
          <p:nvPr/>
        </p:nvPicPr>
        <p:blipFill>
          <a:blip r:embed="rId4"/>
          <a:stretch>
            <a:fillRect/>
          </a:stretch>
        </p:blipFill>
        <p:spPr>
          <a:xfrm>
            <a:off x="8087709" y="3868450"/>
            <a:ext cx="2569144" cy="2989549"/>
          </a:xfrm>
          <a:prstGeom prst="rect">
            <a:avLst/>
          </a:prstGeom>
        </p:spPr>
      </p:pic>
    </p:spTree>
    <p:extLst>
      <p:ext uri="{BB962C8B-B14F-4D97-AF65-F5344CB8AC3E}">
        <p14:creationId xmlns:p14="http://schemas.microsoft.com/office/powerpoint/2010/main" val="129000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60CE-E3D5-194E-A298-B82A100949FB}"/>
              </a:ext>
            </a:extLst>
          </p:cNvPr>
          <p:cNvSpPr>
            <a:spLocks noGrp="1"/>
          </p:cNvSpPr>
          <p:nvPr>
            <p:ph type="title"/>
          </p:nvPr>
        </p:nvSpPr>
        <p:spPr>
          <a:xfrm>
            <a:off x="1920240" y="442220"/>
            <a:ext cx="9405851" cy="1345269"/>
          </a:xfrm>
        </p:spPr>
        <p:txBody>
          <a:bodyPr/>
          <a:lstStyle/>
          <a:p>
            <a:r>
              <a:rPr lang="en-SG" dirty="0"/>
              <a:t>EDA : Treatment of unknown values</a:t>
            </a:r>
            <a:endParaRPr lang="en-US" dirty="0"/>
          </a:p>
        </p:txBody>
      </p:sp>
      <p:sp>
        <p:nvSpPr>
          <p:cNvPr id="3" name="Content Placeholder 2">
            <a:extLst>
              <a:ext uri="{FF2B5EF4-FFF2-40B4-BE49-F238E27FC236}">
                <a16:creationId xmlns:a16="http://schemas.microsoft.com/office/drawing/2014/main" id="{DED53063-3A3C-6E43-A6FD-FCE643BE2C73}"/>
              </a:ext>
            </a:extLst>
          </p:cNvPr>
          <p:cNvSpPr>
            <a:spLocks noGrp="1"/>
          </p:cNvSpPr>
          <p:nvPr>
            <p:ph idx="1"/>
          </p:nvPr>
        </p:nvSpPr>
        <p:spPr>
          <a:xfrm>
            <a:off x="1920240" y="2312276"/>
            <a:ext cx="8770571" cy="4103504"/>
          </a:xfrm>
        </p:spPr>
        <p:txBody>
          <a:bodyPr>
            <a:normAutofit/>
          </a:bodyPr>
          <a:lstStyle/>
          <a:p>
            <a:pPr lvl="4" indent="0">
              <a:buNone/>
            </a:pPr>
            <a:endParaRPr lang="en-SG" sz="1600" i="0" dirty="0"/>
          </a:p>
          <a:p>
            <a:pPr lvl="4" indent="0">
              <a:buNone/>
            </a:pPr>
            <a:r>
              <a:rPr lang="en-SG" sz="1600" i="0" dirty="0"/>
              <a:t>After much considerations, I will treat unknown as a classification by itself as it may be overly generalise if I were to use the ”mode” in each category. Also, the customer probably intentionally leave out the information and it may also have impact on how genuine they are and how likely someone where to churn if they intentionally leave out certain information. </a:t>
            </a:r>
            <a:endParaRPr lang="en-SG" sz="1600" dirty="0"/>
          </a:p>
        </p:txBody>
      </p:sp>
    </p:spTree>
    <p:extLst>
      <p:ext uri="{BB962C8B-B14F-4D97-AF65-F5344CB8AC3E}">
        <p14:creationId xmlns:p14="http://schemas.microsoft.com/office/powerpoint/2010/main" val="18088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60CE-E3D5-194E-A298-B82A100949FB}"/>
              </a:ext>
            </a:extLst>
          </p:cNvPr>
          <p:cNvSpPr>
            <a:spLocks noGrp="1"/>
          </p:cNvSpPr>
          <p:nvPr>
            <p:ph type="title"/>
          </p:nvPr>
        </p:nvSpPr>
        <p:spPr/>
        <p:txBody>
          <a:bodyPr/>
          <a:lstStyle/>
          <a:p>
            <a:r>
              <a:rPr lang="en-SG" dirty="0"/>
              <a:t>EDA : Imbalance class</a:t>
            </a:r>
            <a:endParaRPr lang="en-US" dirty="0"/>
          </a:p>
        </p:txBody>
      </p:sp>
      <p:sp>
        <p:nvSpPr>
          <p:cNvPr id="3" name="Content Placeholder 2">
            <a:extLst>
              <a:ext uri="{FF2B5EF4-FFF2-40B4-BE49-F238E27FC236}">
                <a16:creationId xmlns:a16="http://schemas.microsoft.com/office/drawing/2014/main" id="{DED53063-3A3C-6E43-A6FD-FCE643BE2C73}"/>
              </a:ext>
            </a:extLst>
          </p:cNvPr>
          <p:cNvSpPr>
            <a:spLocks noGrp="1"/>
          </p:cNvSpPr>
          <p:nvPr>
            <p:ph idx="1"/>
          </p:nvPr>
        </p:nvSpPr>
        <p:spPr>
          <a:xfrm>
            <a:off x="1920240" y="2312276"/>
            <a:ext cx="8770571" cy="4103504"/>
          </a:xfrm>
        </p:spPr>
        <p:txBody>
          <a:bodyPr>
            <a:normAutofit/>
          </a:bodyPr>
          <a:lstStyle/>
          <a:p>
            <a:pPr marL="342900" indent="-342900">
              <a:buFont typeface="+mj-lt"/>
              <a:buAutoNum type="arabicParenR" startAt="2"/>
            </a:pPr>
            <a:r>
              <a:rPr lang="en-SG" sz="1700" dirty="0"/>
              <a:t>Imbalance class</a:t>
            </a:r>
          </a:p>
          <a:p>
            <a:r>
              <a:rPr lang="en-SG" sz="1300" i="1" dirty="0"/>
              <a:t>For the target data, 16.1% of the dataset is churned customer whereas 83.9% of the dataset is existing customer. I will use, stratify and weight adjusting techniques. </a:t>
            </a:r>
          </a:p>
          <a:p>
            <a:pPr lvl="4" indent="0">
              <a:buNone/>
            </a:pPr>
            <a:endParaRPr lang="en-SG" sz="1700" dirty="0"/>
          </a:p>
        </p:txBody>
      </p:sp>
      <p:pic>
        <p:nvPicPr>
          <p:cNvPr id="5" name="Picture 4" descr="Chart, pie chart&#10;&#10;Description automatically generated">
            <a:extLst>
              <a:ext uri="{FF2B5EF4-FFF2-40B4-BE49-F238E27FC236}">
                <a16:creationId xmlns:a16="http://schemas.microsoft.com/office/drawing/2014/main" id="{E368AC4C-9430-6241-8DA9-AEF19476D05A}"/>
              </a:ext>
            </a:extLst>
          </p:cNvPr>
          <p:cNvPicPr>
            <a:picLocks noChangeAspect="1"/>
          </p:cNvPicPr>
          <p:nvPr/>
        </p:nvPicPr>
        <p:blipFill>
          <a:blip r:embed="rId2"/>
          <a:stretch>
            <a:fillRect/>
          </a:stretch>
        </p:blipFill>
        <p:spPr>
          <a:xfrm>
            <a:off x="3616035" y="3541526"/>
            <a:ext cx="4197929" cy="3316474"/>
          </a:xfrm>
          <a:prstGeom prst="rect">
            <a:avLst/>
          </a:prstGeom>
        </p:spPr>
      </p:pic>
    </p:spTree>
    <p:extLst>
      <p:ext uri="{BB962C8B-B14F-4D97-AF65-F5344CB8AC3E}">
        <p14:creationId xmlns:p14="http://schemas.microsoft.com/office/powerpoint/2010/main" val="27215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ketchLinesVTI">
  <a:themeElements>
    <a:clrScheme name="AnalogousFromDarkSeedRightStep">
      <a:dk1>
        <a:srgbClr val="000000"/>
      </a:dk1>
      <a:lt1>
        <a:srgbClr val="FFFFFF"/>
      </a:lt1>
      <a:dk2>
        <a:srgbClr val="203039"/>
      </a:dk2>
      <a:lt2>
        <a:srgbClr val="E8E2E5"/>
      </a:lt2>
      <a:accent1>
        <a:srgbClr val="46B381"/>
      </a:accent1>
      <a:accent2>
        <a:srgbClr val="3BB1AC"/>
      </a:accent2>
      <a:accent3>
        <a:srgbClr val="4D98C3"/>
      </a:accent3>
      <a:accent4>
        <a:srgbClr val="3B54B1"/>
      </a:accent4>
      <a:accent5>
        <a:srgbClr val="644DC3"/>
      </a:accent5>
      <a:accent6>
        <a:srgbClr val="843BB1"/>
      </a:accent6>
      <a:hlink>
        <a:srgbClr val="83862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4216</TotalTime>
  <Words>786</Words>
  <Application>Microsoft Macintosh PowerPoint</Application>
  <PresentationFormat>Widescreen</PresentationFormat>
  <Paragraphs>87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Meiryo</vt:lpstr>
      <vt:lpstr>Arial</vt:lpstr>
      <vt:lpstr>Corbel</vt:lpstr>
      <vt:lpstr>SketchLinesVTI</vt:lpstr>
      <vt:lpstr>Final Project Presentation</vt:lpstr>
      <vt:lpstr>Agenda</vt:lpstr>
      <vt:lpstr>1. Problem Statement</vt:lpstr>
      <vt:lpstr>2. Dataset</vt:lpstr>
      <vt:lpstr>Dataset - Overview </vt:lpstr>
      <vt:lpstr>Dataset - cont</vt:lpstr>
      <vt:lpstr>3 - EDA</vt:lpstr>
      <vt:lpstr>EDA : Treatment of unknown values</vt:lpstr>
      <vt:lpstr>EDA : Imbalance class</vt:lpstr>
      <vt:lpstr>EDA – Important Features Method</vt:lpstr>
      <vt:lpstr>EDA – Important Features Marital Status</vt:lpstr>
      <vt:lpstr>EDA – Important Features Relationship with Bank</vt:lpstr>
      <vt:lpstr>EDA – Important Features Contact Count in Last 12 Months</vt:lpstr>
      <vt:lpstr>EDA – Important Features Correlation</vt:lpstr>
      <vt:lpstr>EDA – Important Features Other insights</vt:lpstr>
      <vt:lpstr>EDA : Encoding</vt:lpstr>
      <vt:lpstr>4. Database for Machine Learning (Interim)</vt:lpstr>
      <vt:lpstr>4. Database for Machine Learning (Interim)</vt:lpstr>
      <vt:lpstr>4. Database for Machine Learning (Final)</vt:lpstr>
      <vt:lpstr>5. Feature column and Label</vt:lpstr>
      <vt:lpstr>5. Testing of baseline model</vt:lpstr>
      <vt:lpstr>5. Testing of baseline model</vt:lpstr>
      <vt:lpstr>5. Testing of baseline model</vt:lpstr>
      <vt:lpstr>6. Hyper-parameter tuning Random Forest</vt:lpstr>
      <vt:lpstr>6. Hyper-parameter tuning Random Forest</vt:lpstr>
      <vt:lpstr>6. Hyper-parameter tuning Gradient Boosting</vt:lpstr>
      <vt:lpstr>6. Hyper-parameter tuning</vt:lpstr>
      <vt:lpstr>6. Hyper-parameter tuning</vt:lpstr>
      <vt:lpstr>6. Hyper-parameter tuning</vt:lpstr>
      <vt:lpstr>7. Model Selection</vt:lpstr>
      <vt:lpstr>7. Model Selection</vt:lpstr>
      <vt:lpstr>8. Key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Final Project</dc:title>
  <dc:creator>casper</dc:creator>
  <cp:lastModifiedBy>casper</cp:lastModifiedBy>
  <cp:revision>52</cp:revision>
  <dcterms:created xsi:type="dcterms:W3CDTF">2021-02-20T02:25:10Z</dcterms:created>
  <dcterms:modified xsi:type="dcterms:W3CDTF">2021-05-15T01:47:49Z</dcterms:modified>
</cp:coreProperties>
</file>