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B7C17-828B-4E18-B9C8-DD723F58A836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06EDF-FB64-4D02-9C6C-06FFD1054A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/>
              <a:t>*100% free but </a:t>
            </a:r>
            <a:r>
              <a:rPr lang="nl-NL" sz="1200" dirty="0" err="1"/>
              <a:t>mayb</a:t>
            </a:r>
            <a:r>
              <a:rPr lang="nl-NL" dirty="0" err="1"/>
              <a:t>e</a:t>
            </a:r>
            <a:r>
              <a:rPr lang="nl-NL" dirty="0"/>
              <a:t> </a:t>
            </a:r>
            <a:r>
              <a:rPr lang="nl-NL" dirty="0" err="1"/>
              <a:t>consider</a:t>
            </a:r>
            <a:r>
              <a:rPr lang="nl-NL" dirty="0"/>
              <a:t> a </a:t>
            </a:r>
            <a:r>
              <a:rPr lang="nl-NL" dirty="0" err="1"/>
              <a:t>donation</a:t>
            </a:r>
            <a:r>
              <a:rPr lang="nl-NL" dirty="0"/>
              <a:t>, </a:t>
            </a:r>
            <a:r>
              <a:rPr lang="nl-NL" dirty="0" err="1"/>
              <a:t>to</a:t>
            </a:r>
            <a:r>
              <a:rPr lang="nl-NL" dirty="0"/>
              <a:t> keep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way.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06EDF-FB64-4D02-9C6C-06FFD1054A7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286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6FDF1-A507-26E9-BFDD-6525D4D7A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992392B-2104-0A9F-EAD1-1BE746573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ADB953-D20F-2597-2400-1400F8C0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2B8A76-1E78-DC31-CDBB-17C48CA0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0612DB-27F5-7BDC-9617-35483C34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762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62455-0ED9-DC00-9C3A-8B211814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E6EC856-9E89-DBED-E511-C8957F8E6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D88150-8866-22C5-2C99-4B5EFC43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A7BD4B-81C2-EE5A-5E56-5AE761C5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08E45B-4F4F-C9E2-B0BE-2B3E0A18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52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F71F64A-AA04-BED7-4FCF-3819BD1B3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DB0FEE1-33B4-BC19-548C-B5A19B21A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9631A0-6730-B91C-06F7-0A127D8F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60DFE3-4536-EC33-0753-D6972F13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920604-E09E-B631-AF6F-8563069C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87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2E6DD-92ED-29B8-A24B-610C39E9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B62E46-A9BB-0D68-D179-678DEEDC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8F41CA-BC42-2DEB-BCC5-1B06FE16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619ABF-918E-62B3-686C-DB0C1BDF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E8F1033-6A49-D1F2-21EE-BA3916B3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57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14961-F325-EE9A-573E-9DD9CDC0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24C3B5-88D8-D718-7312-3E2308353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4C654C-78F8-BFD6-4072-756EA8E2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1E4057-C064-DB85-6E4C-EEBFA8E7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4FB2FB-6FE6-EB9D-87CD-BC539E2D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941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4A572-1F58-1CDD-6955-7384D860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31D111-ED5A-33A3-2BE8-DF71E653F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C6EB3D0-670B-F579-78A9-465837953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AA45C39-6471-346E-EA0E-5A4C9D32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4933C0-29C9-5038-DFE7-621CEC2F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FB69FA-A971-5E33-2EA9-979E2601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58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06756-52D2-074D-DD1B-B8668EBB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698D55A-5EA2-77F3-BB45-A40F0FAA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5CB986F-E6B8-61BB-7EFE-39D30D8AA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26B99D-5453-9391-4C03-B842C420B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CBBF2C8-9DA2-3366-EBF5-9784CA03F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8B49A4C-444E-C0ED-7F5F-E03E5F7B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237B04A-9760-E773-4617-6CE8F44A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418ACBA-75AE-556E-383B-42301B0D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42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0BBA7-70B9-2D5B-7096-CD1D4676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54658AC-149D-3FE0-6040-276D4BE4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8C03DC8-11AF-AD69-7E75-145AA1B1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828D6E-8FC7-B23B-98AF-741927D4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97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4371821-073B-1766-40D6-6CD379D4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18A93AA-5268-0767-1585-DEB97D51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F8C85F9-6C93-66C9-1555-823207E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10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422A5-F9F4-19B5-FBBA-C111D945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D0C15D-B35C-CA17-08C6-2F8738BD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1AEB14-7163-2CFB-7201-205D164EC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262E0E-1C17-F398-30F7-910D555B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EE2B7FF-CE69-E526-3185-70429D75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56C4661-1906-B180-5072-66DED27A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65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4ADC2-949F-C7A0-A4B2-B4CB454B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D28DBC7-B1E6-98DE-AD80-8CCD5264C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15274AF-D7B6-293C-D369-18EDB1DC8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567E620-16FE-C8E4-5010-64587413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51A6D5-F6D9-AA3D-F5C7-72D1EAC9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D81A0E-B977-471D-A6B7-D533A29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441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4F14D3C-47A5-5E94-F1AD-584429F1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DC0C3F-F99F-B9B0-C324-22249ED3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8734F9-CFB1-1763-B7D1-8C8D1CF1A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C27CE2-B104-F8F2-424A-F9CE75D9A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518EB7-FB57-E9AA-4102-79DFC0F0D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72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5CC795-DCBE-FD54-3FB8-AA2122110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5490971"/>
            <a:ext cx="7160431" cy="11592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Introduction</a:t>
            </a:r>
            <a:r>
              <a:rPr lang="nl-NL" sz="4000" dirty="0">
                <a:solidFill>
                  <a:srgbClr val="FFFFFF"/>
                </a:solidFill>
              </a:rPr>
              <a:t> and Advanced workshop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0D12CF-9E3B-2132-E80B-8ACFB36F1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nl-NL" sz="2000" dirty="0">
                <a:solidFill>
                  <a:srgbClr val="FFFFFF"/>
                </a:solidFill>
              </a:rPr>
              <a:t>Casper R. Tak</a:t>
            </a:r>
          </a:p>
        </p:txBody>
      </p:sp>
      <p:pic>
        <p:nvPicPr>
          <p:cNvPr id="5" name="Afbeelding 4" descr="Afbeelding met tekst, Lettertype, logo, symbool&#10;&#10;Automatisch gegenereerde beschrijving">
            <a:extLst>
              <a:ext uri="{FF2B5EF4-FFF2-40B4-BE49-F238E27FC236}">
                <a16:creationId xmlns:a16="http://schemas.microsoft.com/office/drawing/2014/main" id="{F727DD9A-C890-A7F6-A86A-38DEFCF83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5" y="668069"/>
            <a:ext cx="11327549" cy="39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7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67B04-473E-6642-E493-BC20928A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KiCad workshop </a:t>
            </a:r>
            <a:r>
              <a:rPr lang="en-US" dirty="0"/>
              <a:t>introduction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625D9C-822A-1F2E-7FCD-62599F594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778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/>
              <a:t>Whoami</a:t>
            </a:r>
            <a:r>
              <a:rPr lang="nl-NL" sz="2000" dirty="0"/>
              <a:t>?</a:t>
            </a:r>
          </a:p>
          <a:p>
            <a:r>
              <a:rPr lang="nl-NL" sz="2000" dirty="0" err="1"/>
              <a:t>Why</a:t>
            </a:r>
            <a:r>
              <a:rPr lang="nl-NL" sz="2000" dirty="0"/>
              <a:t> go </a:t>
            </a:r>
            <a:r>
              <a:rPr lang="nl-NL" sz="2000" dirty="0" err="1"/>
              <a:t>through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trouble</a:t>
            </a:r>
            <a:r>
              <a:rPr lang="nl-NL" sz="2000" dirty="0"/>
              <a:t> of:</a:t>
            </a:r>
          </a:p>
          <a:p>
            <a:pPr lvl="1"/>
            <a:r>
              <a:rPr lang="nl-NL" sz="1800" dirty="0" err="1"/>
              <a:t>Designing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PCB</a:t>
            </a:r>
          </a:p>
          <a:p>
            <a:pPr lvl="1"/>
            <a:r>
              <a:rPr lang="nl-NL" sz="1800" dirty="0" err="1"/>
              <a:t>Waiting</a:t>
            </a:r>
            <a:r>
              <a:rPr lang="nl-NL" sz="1800" dirty="0"/>
              <a:t>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it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arrive</a:t>
            </a:r>
            <a:endParaRPr lang="nl-NL" sz="1800" dirty="0"/>
          </a:p>
          <a:p>
            <a:pPr lvl="1"/>
            <a:r>
              <a:rPr lang="nl-NL" sz="1800" dirty="0" err="1"/>
              <a:t>Figuring</a:t>
            </a:r>
            <a:r>
              <a:rPr lang="nl-NL" sz="1800" dirty="0"/>
              <a:t> out and </a:t>
            </a:r>
            <a:r>
              <a:rPr lang="nl-NL" sz="1800" dirty="0" err="1"/>
              <a:t>finding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(</a:t>
            </a:r>
            <a:r>
              <a:rPr lang="nl-NL" sz="1800" dirty="0" err="1"/>
              <a:t>many</a:t>
            </a:r>
            <a:r>
              <a:rPr lang="nl-NL" sz="1800" dirty="0"/>
              <a:t>) mistakes</a:t>
            </a:r>
          </a:p>
          <a:p>
            <a:pPr lvl="1"/>
            <a:r>
              <a:rPr lang="nl-NL" sz="1800" dirty="0"/>
              <a:t>And </a:t>
            </a:r>
            <a:r>
              <a:rPr lang="nl-NL" sz="1800" dirty="0" err="1"/>
              <a:t>then</a:t>
            </a:r>
            <a:r>
              <a:rPr lang="nl-NL" sz="1800" dirty="0"/>
              <a:t> </a:t>
            </a:r>
            <a:r>
              <a:rPr lang="nl-NL" sz="1800" dirty="0" err="1"/>
              <a:t>doing</a:t>
            </a:r>
            <a:r>
              <a:rPr lang="nl-NL" sz="1800" dirty="0"/>
              <a:t> </a:t>
            </a:r>
            <a:r>
              <a:rPr lang="nl-NL" sz="1800" dirty="0" err="1"/>
              <a:t>it</a:t>
            </a:r>
            <a:r>
              <a:rPr lang="nl-NL" sz="1800" dirty="0"/>
              <a:t> </a:t>
            </a:r>
            <a:r>
              <a:rPr lang="nl-NL" sz="1800" dirty="0" err="1"/>
              <a:t>all</a:t>
            </a:r>
            <a:r>
              <a:rPr lang="nl-NL" sz="1800" dirty="0"/>
              <a:t> over </a:t>
            </a:r>
            <a:r>
              <a:rPr lang="nl-NL" sz="1800" dirty="0" err="1"/>
              <a:t>again</a:t>
            </a:r>
            <a:r>
              <a:rPr lang="nl-NL" sz="1800" dirty="0"/>
              <a:t>, </a:t>
            </a:r>
            <a:r>
              <a:rPr lang="nl-NL" sz="1800" dirty="0" err="1"/>
              <a:t>while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deadline is </a:t>
            </a:r>
            <a:r>
              <a:rPr lang="en-GB" sz="1800" dirty="0"/>
              <a:t>approaching</a:t>
            </a:r>
            <a:r>
              <a:rPr lang="nl-NL" sz="1800" dirty="0"/>
              <a:t>…</a:t>
            </a:r>
          </a:p>
          <a:p>
            <a:r>
              <a:rPr lang="nl-NL" sz="2000" dirty="0"/>
              <a:t>Timing: </a:t>
            </a:r>
            <a:r>
              <a:rPr lang="nl-NL" sz="2000" dirty="0" err="1"/>
              <a:t>when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start </a:t>
            </a:r>
            <a:r>
              <a:rPr lang="nl-NL" sz="2000" dirty="0" err="1"/>
              <a:t>designing</a:t>
            </a:r>
            <a:r>
              <a:rPr lang="nl-NL" sz="2000" dirty="0"/>
              <a:t> a PCB?</a:t>
            </a:r>
          </a:p>
          <a:p>
            <a:pPr lvl="1"/>
            <a:r>
              <a:rPr lang="nl-NL" sz="1600" dirty="0"/>
              <a:t>Breadboard first (if </a:t>
            </a:r>
            <a:r>
              <a:rPr lang="nl-NL" sz="1600" dirty="0" err="1"/>
              <a:t>possible</a:t>
            </a:r>
            <a:r>
              <a:rPr lang="nl-NL" sz="1600" dirty="0"/>
              <a:t>)</a:t>
            </a:r>
          </a:p>
          <a:p>
            <a:r>
              <a:rPr lang="nl-NL" sz="2000" dirty="0" err="1"/>
              <a:t>Why</a:t>
            </a:r>
            <a:r>
              <a:rPr lang="nl-NL" sz="2000" dirty="0"/>
              <a:t>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Altium</a:t>
            </a:r>
            <a:r>
              <a:rPr lang="nl-NL" sz="2000" dirty="0"/>
              <a:t>/</a:t>
            </a:r>
            <a:r>
              <a:rPr lang="nl-NL" sz="2000" dirty="0" err="1"/>
              <a:t>Eagle</a:t>
            </a:r>
            <a:r>
              <a:rPr lang="nl-NL" sz="2000" dirty="0"/>
              <a:t>/etc.?</a:t>
            </a:r>
          </a:p>
          <a:p>
            <a:pPr lvl="1"/>
            <a:r>
              <a:rPr lang="nl-NL" sz="1800" dirty="0"/>
              <a:t>Open source (FREE!*)</a:t>
            </a:r>
          </a:p>
          <a:p>
            <a:pPr lvl="1"/>
            <a:r>
              <a:rPr lang="nl-NL" sz="1800" dirty="0" err="1"/>
              <a:t>Regularly</a:t>
            </a:r>
            <a:r>
              <a:rPr lang="nl-NL" sz="1800" dirty="0"/>
              <a:t> </a:t>
            </a:r>
            <a:r>
              <a:rPr lang="nl-NL" sz="1800" dirty="0" err="1"/>
              <a:t>updated</a:t>
            </a:r>
            <a:r>
              <a:rPr lang="nl-NL" sz="1800" dirty="0"/>
              <a:t> and </a:t>
            </a:r>
            <a:r>
              <a:rPr lang="nl-NL" sz="1800" dirty="0" err="1"/>
              <a:t>added</a:t>
            </a:r>
            <a:r>
              <a:rPr lang="nl-NL" sz="1800" dirty="0"/>
              <a:t> features</a:t>
            </a:r>
          </a:p>
          <a:p>
            <a:pPr lvl="1"/>
            <a:r>
              <a:rPr lang="nl-NL" sz="1800" dirty="0" err="1"/>
              <a:t>Plugins</a:t>
            </a:r>
            <a:endParaRPr lang="nl-NL" sz="1800" dirty="0"/>
          </a:p>
          <a:p>
            <a:pPr lvl="1"/>
            <a:r>
              <a:rPr lang="nl-NL" sz="1800" dirty="0"/>
              <a:t>Cross-Platform Compatibility</a:t>
            </a:r>
          </a:p>
          <a:p>
            <a:pPr lvl="1"/>
            <a:r>
              <a:rPr lang="nl-NL" sz="1800" dirty="0"/>
              <a:t>Export options</a:t>
            </a:r>
            <a:endParaRPr lang="nl-NL" dirty="0"/>
          </a:p>
        </p:txBody>
      </p:sp>
      <p:pic>
        <p:nvPicPr>
          <p:cNvPr id="7" name="Afbeelding 6" descr="Afbeelding met elektronica, Elektronische engineering, Elektronisch onderdeel, Stroomkringonderdeel&#10;&#10;Automatisch gegenereerde beschrijving">
            <a:extLst>
              <a:ext uri="{FF2B5EF4-FFF2-40B4-BE49-F238E27FC236}">
                <a16:creationId xmlns:a16="http://schemas.microsoft.com/office/drawing/2014/main" id="{6E1DBED3-77FA-25CD-E69F-445EEFBDEB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7" t="10844" r="16036" b="6316"/>
          <a:stretch/>
        </p:blipFill>
        <p:spPr>
          <a:xfrm rot="5400000">
            <a:off x="9950570" y="892834"/>
            <a:ext cx="1794294" cy="2130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Afbeelding 8" descr="Afbeelding met tekst, schermopname, grafische vormgeving, Afdrukken&#10;&#10;Automatisch gegenereerde beschrijving">
            <a:extLst>
              <a:ext uri="{FF2B5EF4-FFF2-40B4-BE49-F238E27FC236}">
                <a16:creationId xmlns:a16="http://schemas.microsoft.com/office/drawing/2014/main" id="{D1C5D67D-5151-0DE0-29DF-0C9AD3E210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9" t="8716" r="33989" b="3688"/>
          <a:stretch/>
        </p:blipFill>
        <p:spPr>
          <a:xfrm>
            <a:off x="6380844" y="4226943"/>
            <a:ext cx="2631843" cy="2265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Afbeelding 10" descr="Afbeelding met Elektronisch onderdeel, Stroomkringonderdeel, Passief stroomkringonderdeel, Elektronische engineering&#10;&#10;Automatisch gegenereerde beschrijving">
            <a:extLst>
              <a:ext uri="{FF2B5EF4-FFF2-40B4-BE49-F238E27FC236}">
                <a16:creationId xmlns:a16="http://schemas.microsoft.com/office/drawing/2014/main" id="{49C9C6D8-15A9-302D-4C6A-1B9B5EBBD0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" t="7361" r="10067" b="9426"/>
          <a:stretch/>
        </p:blipFill>
        <p:spPr>
          <a:xfrm>
            <a:off x="6845181" y="1779490"/>
            <a:ext cx="2493034" cy="1925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Afbeelding 12" descr="Afbeelding met vakwerk, overdekt, Kunstpapier, Creatieve kunsten&#10;&#10;Automatisch gegenereerde beschrijving">
            <a:extLst>
              <a:ext uri="{FF2B5EF4-FFF2-40B4-BE49-F238E27FC236}">
                <a16:creationId xmlns:a16="http://schemas.microsoft.com/office/drawing/2014/main" id="{B7D21B8D-8E6F-A91C-68AE-2074B22C6E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0537" r="32115" b="26416"/>
          <a:stretch/>
        </p:blipFill>
        <p:spPr>
          <a:xfrm rot="5400000">
            <a:off x="9467586" y="3774623"/>
            <a:ext cx="2760262" cy="2130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83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51CE7-74F6-AC38-D606-FBC4787F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Workshops</a:t>
            </a:r>
            <a:endParaRPr lang="en-US" dirty="0"/>
          </a:p>
        </p:txBody>
      </p:sp>
      <p:pic>
        <p:nvPicPr>
          <p:cNvPr id="4" name="Tijdelijke aanduiding voor inhoud 3" descr="Afbeelding met tekst, software, schermopname, Multimediasoftware&#10;&#10;Automatisch gegenereerde beschrijving">
            <a:extLst>
              <a:ext uri="{FF2B5EF4-FFF2-40B4-BE49-F238E27FC236}">
                <a16:creationId xmlns:a16="http://schemas.microsoft.com/office/drawing/2014/main" id="{587B5244-46A2-D1D5-4B24-3ED41DE5B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22"/>
          <a:stretch/>
        </p:blipFill>
        <p:spPr>
          <a:xfrm>
            <a:off x="8465032" y="1"/>
            <a:ext cx="3726968" cy="3685032"/>
          </a:xfrm>
          <a:prstGeom prst="rect">
            <a:avLst/>
          </a:prstGeom>
        </p:spPr>
      </p:pic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B3A532C-C5D4-782C-A904-8699E663FDB4}"/>
              </a:ext>
            </a:extLst>
          </p:cNvPr>
          <p:cNvSpPr txBox="1">
            <a:spLocks/>
          </p:cNvSpPr>
          <p:nvPr/>
        </p:nvSpPr>
        <p:spPr>
          <a:xfrm>
            <a:off x="1033272" y="1599578"/>
            <a:ext cx="5630525" cy="4711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2 workshops: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Introduction</a:t>
            </a:r>
            <a:r>
              <a:rPr lang="nl-NL" sz="2000" dirty="0"/>
              <a:t> Workshop</a:t>
            </a:r>
            <a:endParaRPr lang="en-US" sz="1600" dirty="0"/>
          </a:p>
          <a:p>
            <a:pPr lvl="1"/>
            <a:r>
              <a:rPr lang="en-US" sz="1600" dirty="0"/>
              <a:t>Unlock the essentials of KiCad in our introductory workshop, covering everything from downloading and installing the software on your Windows computer to mastering </a:t>
            </a:r>
            <a:r>
              <a:rPr lang="en-US" sz="1600" b="1" dirty="0"/>
              <a:t>project setup, component addition</a:t>
            </a:r>
            <a:r>
              <a:rPr lang="en-US" sz="1600" dirty="0"/>
              <a:t>, </a:t>
            </a:r>
            <a:r>
              <a:rPr lang="en-US" sz="1600" b="1" dirty="0"/>
              <a:t>wiring</a:t>
            </a:r>
            <a:r>
              <a:rPr lang="en-US" sz="1600" dirty="0"/>
              <a:t>, </a:t>
            </a:r>
            <a:r>
              <a:rPr lang="en-US" sz="1600" b="1" dirty="0"/>
              <a:t>footprint assignment, error checking</a:t>
            </a:r>
            <a:r>
              <a:rPr lang="en-US" sz="1600" dirty="0"/>
              <a:t>, </a:t>
            </a:r>
            <a:r>
              <a:rPr lang="en-US" sz="1600" b="1" dirty="0"/>
              <a:t>PCB design</a:t>
            </a:r>
            <a:r>
              <a:rPr lang="en-US" sz="1600" dirty="0"/>
              <a:t>, </a:t>
            </a:r>
            <a:r>
              <a:rPr lang="en-US" sz="1600" b="1" dirty="0"/>
              <a:t>board outline creation</a:t>
            </a:r>
            <a:r>
              <a:rPr lang="en-US" sz="1600" dirty="0"/>
              <a:t>, </a:t>
            </a:r>
            <a:r>
              <a:rPr lang="en-US" sz="1600" b="1" dirty="0"/>
              <a:t>routing connections</a:t>
            </a:r>
            <a:r>
              <a:rPr lang="en-US" sz="1600" dirty="0"/>
              <a:t>, and concluding with a thorough </a:t>
            </a:r>
            <a:r>
              <a:rPr lang="en-US" sz="1600" b="1" dirty="0"/>
              <a:t>3D review </a:t>
            </a:r>
            <a:r>
              <a:rPr lang="en-US" sz="1600" dirty="0"/>
              <a:t>for project alignment.</a:t>
            </a:r>
            <a:endParaRPr lang="nl-NL" sz="1600" dirty="0"/>
          </a:p>
          <a:p>
            <a:pPr marL="342900" indent="-342900">
              <a:buFont typeface="+mj-lt"/>
              <a:buAutoNum type="arabicPeriod"/>
            </a:pPr>
            <a:r>
              <a:rPr lang="nl-NL" sz="2000" dirty="0"/>
              <a:t>Advanced Workshop</a:t>
            </a:r>
          </a:p>
          <a:p>
            <a:pPr lvl="1"/>
            <a:r>
              <a:rPr lang="en-US" sz="1600" dirty="0"/>
              <a:t>Elevate your KiCad proficiency in our advanced workshop, exploring </a:t>
            </a:r>
            <a:r>
              <a:rPr lang="en-US" sz="1600" b="1" dirty="0"/>
              <a:t>personalized</a:t>
            </a:r>
            <a:r>
              <a:rPr lang="en-US" sz="1600" dirty="0"/>
              <a:t> schematic touches, text </a:t>
            </a:r>
            <a:r>
              <a:rPr lang="en-US" sz="1600" b="1" dirty="0"/>
              <a:t>annotations</a:t>
            </a:r>
            <a:r>
              <a:rPr lang="en-US" sz="1600" dirty="0"/>
              <a:t>, advanced schematic organization, </a:t>
            </a:r>
            <a:r>
              <a:rPr lang="en-US" sz="1600" b="1" dirty="0"/>
              <a:t>netlabels</a:t>
            </a:r>
            <a:r>
              <a:rPr lang="en-US" sz="1600" dirty="0"/>
              <a:t>, </a:t>
            </a:r>
            <a:r>
              <a:rPr lang="en-US" sz="1600" b="1" dirty="0"/>
              <a:t>library management</a:t>
            </a:r>
            <a:r>
              <a:rPr lang="en-US" sz="1600" dirty="0"/>
              <a:t>, aesthetic </a:t>
            </a:r>
            <a:r>
              <a:rPr lang="en-US" sz="1600" b="1" dirty="0"/>
              <a:t>PCB customization</a:t>
            </a:r>
            <a:r>
              <a:rPr lang="en-US" sz="1600" dirty="0"/>
              <a:t>, and incorporating advanced features such as rounded PCB corners, </a:t>
            </a:r>
            <a:r>
              <a:rPr lang="en-US" sz="1600" b="1" dirty="0"/>
              <a:t>silkscreen additions</a:t>
            </a:r>
            <a:r>
              <a:rPr lang="en-US" sz="1600" dirty="0"/>
              <a:t>, symbolic enhancements, and extra boosts like </a:t>
            </a:r>
            <a:r>
              <a:rPr lang="en-US" sz="1600" b="1" dirty="0"/>
              <a:t>library integration</a:t>
            </a:r>
            <a:r>
              <a:rPr lang="en-US" sz="1600" dirty="0"/>
              <a:t> and KiCad add-ons for a more polished and professional design.</a:t>
            </a:r>
            <a:endParaRPr lang="nl-NL" sz="1600" dirty="0"/>
          </a:p>
          <a:p>
            <a:pPr marL="457200" lvl="1" indent="0">
              <a:buNone/>
            </a:pPr>
            <a:endParaRPr lang="nl-NL" sz="1100" dirty="0"/>
          </a:p>
          <a:p>
            <a:endParaRPr lang="nl-NL" sz="3600" dirty="0"/>
          </a:p>
          <a:p>
            <a:endParaRPr lang="nl-NL" sz="3600" dirty="0"/>
          </a:p>
        </p:txBody>
      </p:sp>
      <p:pic>
        <p:nvPicPr>
          <p:cNvPr id="7" name="Afbeelding 6" descr="Afbeelding met tekst, software, schermopname, Multimediasoftware&#10;&#10;Automatisch gegenereerde beschrijving">
            <a:extLst>
              <a:ext uri="{FF2B5EF4-FFF2-40B4-BE49-F238E27FC236}">
                <a16:creationId xmlns:a16="http://schemas.microsoft.com/office/drawing/2014/main" id="{76444BD1-80E5-FBA1-10C0-4401FC8C3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27" t="22474" r="8687" b="6697"/>
          <a:stretch/>
        </p:blipFill>
        <p:spPr>
          <a:xfrm>
            <a:off x="9244585" y="3680645"/>
            <a:ext cx="2947416" cy="3177355"/>
          </a:xfrm>
          <a:prstGeom prst="rect">
            <a:avLst/>
          </a:prstGeom>
        </p:spPr>
      </p:pic>
      <p:pic>
        <p:nvPicPr>
          <p:cNvPr id="9" name="Afbeelding 8" descr="Afbeelding met ontwerp&#10;&#10;Beschrijving automatisch gegenereerd met gemiddelde betrouwbaarheid">
            <a:extLst>
              <a:ext uri="{FF2B5EF4-FFF2-40B4-BE49-F238E27FC236}">
                <a16:creationId xmlns:a16="http://schemas.microsoft.com/office/drawing/2014/main" id="{6AFA3EC1-ABA1-95C9-1561-543BC60FB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49" y="173736"/>
            <a:ext cx="208626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BC194-77FE-C43E-94BB-A71BBBAC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61139B-25CB-E356-2DAC-298B1A8D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049492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Breedbeeld</PresentationFormat>
  <Paragraphs>26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Introduction and Advanced workshop</vt:lpstr>
      <vt:lpstr>KiCad workshop introduction</vt:lpstr>
      <vt:lpstr>The Workshops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Advanced workshop</dc:title>
  <dc:creator>Casper Tak</dc:creator>
  <cp:lastModifiedBy>Casper Tak</cp:lastModifiedBy>
  <cp:revision>10</cp:revision>
  <dcterms:created xsi:type="dcterms:W3CDTF">2024-01-03T13:57:49Z</dcterms:created>
  <dcterms:modified xsi:type="dcterms:W3CDTF">2024-01-03T14:46:15Z</dcterms:modified>
</cp:coreProperties>
</file>