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58" r:id="rId4"/>
    <p:sldId id="259" r:id="rId5"/>
    <p:sldId id="262" r:id="rId6"/>
    <p:sldId id="260" r:id="rId7"/>
    <p:sldId id="264" r:id="rId8"/>
    <p:sldId id="261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C63F"/>
    <a:srgbClr val="A3C3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>
      <p:cViewPr varScale="1">
        <p:scale>
          <a:sx n="131" d="100"/>
          <a:sy n="131" d="100"/>
        </p:scale>
        <p:origin x="108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39416-DD85-4BB3-AC99-E313FA4FA735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056E4-72DB-4838-B0F4-8013DEB00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671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D2769-EC0F-4EE2-A2FF-6D6779CAB8CB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F8581-B5FC-4199-B378-6B616758E2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11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1552809"/>
            <a:ext cx="9142857" cy="37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81952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708920"/>
            <a:ext cx="6400800" cy="4789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E96-55FE-4257-BDCE-286F82EBF31B}" type="datetimeFigureOut">
              <a:rPr lang="en-GB" smtClean="0"/>
              <a:t>17/07/2019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4834"/>
            <a:ext cx="1800200" cy="614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4" y="5373181"/>
            <a:ext cx="2955805" cy="12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24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8CC63F"/>
              </a:buClr>
              <a:defRPr/>
            </a:lvl1pPr>
            <a:lvl2pPr>
              <a:buClr>
                <a:srgbClr val="8CC63F"/>
              </a:buClr>
              <a:defRPr/>
            </a:lvl2pPr>
            <a:lvl3pPr>
              <a:buClr>
                <a:srgbClr val="8CC63F"/>
              </a:buClr>
              <a:defRPr/>
            </a:lvl3pPr>
            <a:lvl4pPr>
              <a:buClr>
                <a:srgbClr val="8CC63F"/>
              </a:buClr>
              <a:defRPr/>
            </a:lvl4pPr>
            <a:lvl5pPr>
              <a:buClr>
                <a:srgbClr val="8CC63F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E96-55FE-4257-BDCE-286F82EBF31B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39417"/>
            <a:ext cx="4978896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8CC63F">
                    <a:alpha val="0"/>
                  </a:srgbClr>
                </a:gs>
                <a:gs pos="78000">
                  <a:srgbClr val="8CC63F"/>
                </a:gs>
                <a:gs pos="100000">
                  <a:srgbClr val="8CC63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3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84368" y="836712"/>
            <a:ext cx="802432" cy="52894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7355160" cy="5289451"/>
          </a:xfrm>
        </p:spPr>
        <p:txBody>
          <a:bodyPr vert="eaVert"/>
          <a:lstStyle>
            <a:lvl1pPr>
              <a:buClr>
                <a:srgbClr val="8CC63F"/>
              </a:buClr>
              <a:defRPr/>
            </a:lvl1pPr>
            <a:lvl2pPr>
              <a:buClr>
                <a:srgbClr val="8CC63F"/>
              </a:buClr>
              <a:defRPr/>
            </a:lvl2pPr>
            <a:lvl3pPr>
              <a:buClr>
                <a:srgbClr val="8CC63F"/>
              </a:buClr>
              <a:defRPr/>
            </a:lvl3pPr>
            <a:lvl4pPr>
              <a:buClr>
                <a:srgbClr val="8CC63F"/>
              </a:buClr>
              <a:defRPr/>
            </a:lvl4pPr>
            <a:lvl5pPr>
              <a:buClr>
                <a:srgbClr val="8CC63F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E96-55FE-4257-BDCE-286F82EBF31B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884368" y="836712"/>
            <a:ext cx="0" cy="5289451"/>
          </a:xfrm>
          <a:prstGeom prst="line">
            <a:avLst/>
          </a:prstGeom>
          <a:ln w="12700">
            <a:gradFill flip="none" rotWithShape="1">
              <a:gsLst>
                <a:gs pos="0">
                  <a:srgbClr val="8CC63F">
                    <a:alpha val="0"/>
                  </a:srgbClr>
                </a:gs>
                <a:gs pos="64000">
                  <a:srgbClr val="8CC63F">
                    <a:alpha val="68000"/>
                  </a:srgbClr>
                </a:gs>
                <a:gs pos="100000">
                  <a:srgbClr val="8CC63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33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8CC63F"/>
              </a:buClr>
              <a:defRPr/>
            </a:lvl1pPr>
            <a:lvl2pPr>
              <a:buClr>
                <a:srgbClr val="8CC63F"/>
              </a:buClr>
              <a:defRPr/>
            </a:lvl2pPr>
            <a:lvl3pPr>
              <a:buClr>
                <a:srgbClr val="8CC63F"/>
              </a:buClr>
              <a:defRPr/>
            </a:lvl3pPr>
            <a:lvl4pPr>
              <a:buClr>
                <a:srgbClr val="8CC63F"/>
              </a:buClr>
              <a:defRPr/>
            </a:lvl4pPr>
            <a:lvl5pPr>
              <a:buClr>
                <a:srgbClr val="8CC63F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E96-55FE-4257-BDCE-286F82EBF31B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39417"/>
            <a:ext cx="4978896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8CC63F">
                    <a:alpha val="0"/>
                  </a:srgbClr>
                </a:gs>
                <a:gs pos="78000">
                  <a:srgbClr val="8CC63F"/>
                </a:gs>
                <a:gs pos="100000">
                  <a:srgbClr val="8CC63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56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1"/>
            <a:ext cx="9144000" cy="5714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24944"/>
            <a:ext cx="7772400" cy="1362075"/>
          </a:xfrm>
        </p:spPr>
        <p:txBody>
          <a:bodyPr anchor="b">
            <a:normAutofit/>
          </a:bodyPr>
          <a:lstStyle>
            <a:lvl1pPr algn="l">
              <a:defRPr sz="2800" b="1" cap="none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437112"/>
            <a:ext cx="7772400" cy="1350094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E96-55FE-4257-BDCE-286F82EBF31B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27584" y="4287019"/>
            <a:ext cx="7667129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8CC63F">
                    <a:alpha val="0"/>
                  </a:srgbClr>
                </a:gs>
                <a:gs pos="78000">
                  <a:srgbClr val="8CC63F"/>
                </a:gs>
                <a:gs pos="100000">
                  <a:srgbClr val="8CC63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91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buClr>
                <a:srgbClr val="8CC63F"/>
              </a:buClr>
              <a:defRPr sz="2800"/>
            </a:lvl1pPr>
            <a:lvl2pPr>
              <a:buClr>
                <a:srgbClr val="8CC63F"/>
              </a:buClr>
              <a:defRPr sz="2400"/>
            </a:lvl2pPr>
            <a:lvl3pPr>
              <a:buClr>
                <a:srgbClr val="8CC63F"/>
              </a:buClr>
              <a:defRPr sz="2000"/>
            </a:lvl3pPr>
            <a:lvl4pPr>
              <a:buClr>
                <a:srgbClr val="8CC63F"/>
              </a:buClr>
              <a:defRPr sz="1800"/>
            </a:lvl4pPr>
            <a:lvl5pPr>
              <a:buClr>
                <a:srgbClr val="8CC63F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buClr>
                <a:srgbClr val="8CC63F"/>
              </a:buClr>
              <a:defRPr sz="2800"/>
            </a:lvl1pPr>
            <a:lvl2pPr>
              <a:buClr>
                <a:srgbClr val="8CC63F"/>
              </a:buClr>
              <a:defRPr sz="2400"/>
            </a:lvl2pPr>
            <a:lvl3pPr>
              <a:buClr>
                <a:srgbClr val="8CC63F"/>
              </a:buClr>
              <a:defRPr sz="2000"/>
            </a:lvl3pPr>
            <a:lvl4pPr>
              <a:buClr>
                <a:srgbClr val="8CC63F"/>
              </a:buClr>
              <a:defRPr sz="1800"/>
            </a:lvl4pPr>
            <a:lvl5pPr>
              <a:buClr>
                <a:srgbClr val="8CC63F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E96-55FE-4257-BDCE-286F82EBF31B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839417"/>
            <a:ext cx="4978896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8CC63F">
                    <a:alpha val="0"/>
                  </a:srgbClr>
                </a:gs>
                <a:gs pos="78000">
                  <a:srgbClr val="8CC63F"/>
                </a:gs>
                <a:gs pos="100000">
                  <a:srgbClr val="8CC63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410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9604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buClr>
                <a:srgbClr val="8CC63F"/>
              </a:buClr>
              <a:defRPr sz="2400"/>
            </a:lvl1pPr>
            <a:lvl2pPr>
              <a:buClr>
                <a:srgbClr val="8CC63F"/>
              </a:buClr>
              <a:defRPr sz="2000"/>
            </a:lvl2pPr>
            <a:lvl3pPr>
              <a:buClr>
                <a:srgbClr val="8CC63F"/>
              </a:buClr>
              <a:defRPr sz="1800"/>
            </a:lvl3pPr>
            <a:lvl4pPr>
              <a:buClr>
                <a:srgbClr val="8CC63F"/>
              </a:buClr>
              <a:defRPr sz="1600"/>
            </a:lvl4pPr>
            <a:lvl5pPr>
              <a:buClr>
                <a:srgbClr val="8CC63F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9604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buClr>
                <a:srgbClr val="8CC63F"/>
              </a:buClr>
              <a:defRPr sz="2400"/>
            </a:lvl1pPr>
            <a:lvl2pPr>
              <a:buClr>
                <a:srgbClr val="8CC63F"/>
              </a:buClr>
              <a:defRPr sz="2000"/>
            </a:lvl2pPr>
            <a:lvl3pPr>
              <a:buClr>
                <a:srgbClr val="8CC63F"/>
              </a:buClr>
              <a:defRPr sz="1800"/>
            </a:lvl3pPr>
            <a:lvl4pPr>
              <a:buClr>
                <a:srgbClr val="8CC63F"/>
              </a:buClr>
              <a:defRPr sz="1600"/>
            </a:lvl4pPr>
            <a:lvl5pPr>
              <a:buClr>
                <a:srgbClr val="8CC63F"/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E96-55FE-4257-BDCE-286F82EBF31B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839417"/>
            <a:ext cx="4978896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8CC63F">
                    <a:alpha val="0"/>
                  </a:srgbClr>
                </a:gs>
                <a:gs pos="78000">
                  <a:srgbClr val="8CC63F"/>
                </a:gs>
                <a:gs pos="100000">
                  <a:srgbClr val="8CC63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423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E96-55FE-4257-BDCE-286F82EBF31B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39417"/>
            <a:ext cx="4978896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8CC63F">
                    <a:alpha val="0"/>
                  </a:srgbClr>
                </a:gs>
                <a:gs pos="78000">
                  <a:srgbClr val="8CC63F"/>
                </a:gs>
                <a:gs pos="100000">
                  <a:srgbClr val="8CC63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421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E96-55FE-4257-BDCE-286F82EBF31B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825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</p:spPr>
        <p:txBody>
          <a:bodyPr/>
          <a:lstStyle>
            <a:lvl1pPr>
              <a:buClr>
                <a:srgbClr val="8CC63F"/>
              </a:buClr>
              <a:defRPr sz="3200"/>
            </a:lvl1pPr>
            <a:lvl2pPr>
              <a:buClr>
                <a:srgbClr val="8CC63F"/>
              </a:buClr>
              <a:defRPr sz="2800"/>
            </a:lvl2pPr>
            <a:lvl3pPr>
              <a:buClr>
                <a:srgbClr val="8CC63F"/>
              </a:buClr>
              <a:defRPr sz="2400"/>
            </a:lvl3pPr>
            <a:lvl4pPr>
              <a:buClr>
                <a:srgbClr val="8CC63F"/>
              </a:buClr>
              <a:defRPr sz="2000"/>
            </a:lvl4pPr>
            <a:lvl5pPr>
              <a:buClr>
                <a:srgbClr val="8CC63F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E96-55FE-4257-BDCE-286F82EBF31B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893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12E96-55FE-4257-BDCE-286F82EBF31B}" type="datetimeFigureOut">
              <a:rPr lang="en-GB" smtClean="0"/>
              <a:t>17/07/2019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12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7343"/>
            <a:ext cx="6851104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defRPr>
            </a:lvl1pPr>
          </a:lstStyle>
          <a:p>
            <a:fld id="{73112E96-55FE-4257-BDCE-286F82EBF31B}" type="datetimeFigureOut">
              <a:rPr lang="en-GB" smtClean="0"/>
              <a:pPr/>
              <a:t>17/07/2019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</a:defRPr>
            </a:lvl1pPr>
          </a:lstStyle>
          <a:p>
            <a:fld id="{51A8B4B1-9276-4866-A580-6097A359844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9944" y="176462"/>
            <a:ext cx="1562775" cy="66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6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333333"/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8CC63F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CC63F"/>
        </a:buClr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8CC63F"/>
        </a:buClr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8CC63F"/>
        </a:buClr>
        <a:buFont typeface="Arial" pitchFamily="34" charset="0"/>
        <a:buChar char="–"/>
        <a:defRPr sz="1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CC63F"/>
        </a:buClr>
        <a:buFont typeface="Arial" pitchFamily="34" charset="0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tomdakin/git_101.git" TargetMode="External"/><Relationship Id="rId2" Type="http://schemas.openxmlformats.org/officeDocument/2006/relationships/hyperlink" Target="http://www.github.com/%3cusername%3e/git_10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tomdakin/git_10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Git 101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Introduction to Version Control &amp; </a:t>
            </a:r>
          </a:p>
          <a:p>
            <a:r>
              <a:rPr lang="en-GB" dirty="0" smtClean="0"/>
              <a:t>Collaboration with Git &amp;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6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Collaboration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Let’s send your changes back to the project lead for inclusion in the production version </a:t>
            </a:r>
          </a:p>
          <a:p>
            <a:pPr lvl="1"/>
            <a:r>
              <a:rPr lang="en-GB" dirty="0" smtClean="0"/>
              <a:t>This can be done using a </a:t>
            </a:r>
            <a:r>
              <a:rPr lang="en-GB" b="1" dirty="0" smtClean="0"/>
              <a:t>pull request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Head back to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Find your remote: </a:t>
            </a:r>
            <a:r>
              <a:rPr lang="en-GB" dirty="0" smtClean="0">
                <a:hlinkClick r:id="rId2"/>
              </a:rPr>
              <a:t>www.github.com/&lt;username&gt;/git_101</a:t>
            </a:r>
            <a:r>
              <a:rPr lang="en-GB" dirty="0" smtClean="0"/>
              <a:t>	</a:t>
            </a:r>
          </a:p>
          <a:p>
            <a:pPr lvl="1"/>
            <a:r>
              <a:rPr lang="en-GB" dirty="0" smtClean="0"/>
              <a:t>Click </a:t>
            </a:r>
            <a:r>
              <a:rPr lang="en-GB" i="1" dirty="0" smtClean="0"/>
              <a:t>Pull Requests -&gt; New Pull Request -&gt; Create Pull Request -&gt; Create Pull Request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project lead then can merge all the changes into the project</a:t>
            </a:r>
          </a:p>
          <a:p>
            <a:pPr lvl="1"/>
            <a:r>
              <a:rPr lang="en-GB" dirty="0" smtClean="0"/>
              <a:t>It’s their job to resolve any conflicts in the code</a:t>
            </a:r>
          </a:p>
          <a:p>
            <a:pPr lvl="1"/>
            <a:r>
              <a:rPr lang="en-GB" dirty="0" smtClean="0"/>
              <a:t>The final version will have everyone’s changes combined</a:t>
            </a:r>
          </a:p>
          <a:p>
            <a:pPr lvl="1"/>
            <a:r>
              <a:rPr lang="en-GB" dirty="0" smtClean="0"/>
              <a:t>Afterwards, you can refresh your local repo with</a:t>
            </a:r>
          </a:p>
          <a:p>
            <a:pPr lvl="2"/>
            <a:r>
              <a:rPr lang="en-GB" sz="1700" dirty="0">
                <a:solidFill>
                  <a:srgbClr val="FF0000"/>
                </a:solidFill>
                <a:latin typeface="Lucida Console" panose="020B0609040504020204" pitchFamily="49" charset="0"/>
              </a:rPr>
              <a:t>git remote add upstream </a:t>
            </a:r>
            <a:r>
              <a:rPr lang="en-GB" sz="1700" dirty="0">
                <a:solidFill>
                  <a:srgbClr val="FF0000"/>
                </a:solidFill>
                <a:latin typeface="Lucida Console" panose="020B0609040504020204" pitchFamily="49" charset="0"/>
                <a:hlinkClick r:id="rId3"/>
              </a:rPr>
              <a:t>https://</a:t>
            </a:r>
            <a:r>
              <a:rPr lang="en-GB" sz="1700" dirty="0" smtClean="0">
                <a:solidFill>
                  <a:srgbClr val="FF0000"/>
                </a:solidFill>
                <a:latin typeface="Lucida Console" panose="020B0609040504020204" pitchFamily="49" charset="0"/>
                <a:hlinkClick r:id="rId3"/>
              </a:rPr>
              <a:t>www.github.com/tomdakin/git_101.git</a:t>
            </a:r>
            <a:endParaRPr lang="en-GB" sz="1700" dirty="0" smtClean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2"/>
            <a:r>
              <a:rPr lang="en-GB" sz="17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git fetch upstream</a:t>
            </a:r>
          </a:p>
          <a:p>
            <a:pPr lvl="2"/>
            <a:r>
              <a:rPr lang="en-GB" sz="17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git pull upstream master</a:t>
            </a:r>
            <a:endParaRPr lang="en-GB" sz="17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17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Version Control – To manage versions and aid collaboration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r>
              <a:rPr lang="en-GB" dirty="0" smtClean="0"/>
              <a:t>Git &amp; GitHub – Tools for VC (Git) and collaboration (GitHub)</a:t>
            </a:r>
          </a:p>
          <a:p>
            <a:endParaRPr lang="en-GB" dirty="0"/>
          </a:p>
          <a:p>
            <a:r>
              <a:rPr lang="en-GB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git </a:t>
            </a:r>
            <a:r>
              <a:rPr lang="en-GB" sz="1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fork </a:t>
            </a:r>
            <a:r>
              <a:rPr lang="en-GB" dirty="0" smtClean="0"/>
              <a:t>&amp; </a:t>
            </a:r>
            <a:r>
              <a:rPr lang="en-GB" sz="19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git </a:t>
            </a:r>
            <a:r>
              <a:rPr lang="en-GB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clone </a:t>
            </a:r>
            <a:r>
              <a:rPr lang="en-GB" dirty="0" smtClean="0"/>
              <a:t>– Copying repos server-side (fork) and locally (clone)</a:t>
            </a:r>
          </a:p>
          <a:p>
            <a:endParaRPr lang="en-GB" dirty="0"/>
          </a:p>
          <a:p>
            <a:r>
              <a:rPr lang="en-GB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git add </a:t>
            </a:r>
            <a:r>
              <a:rPr lang="en-GB" dirty="0" smtClean="0"/>
              <a:t>&amp; </a:t>
            </a:r>
            <a:r>
              <a:rPr lang="en-GB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git commit </a:t>
            </a:r>
            <a:r>
              <a:rPr lang="en-GB" dirty="0" smtClean="0"/>
              <a:t>– Tell Git which updates to look at (add) and save them when you’re done (commit)</a:t>
            </a:r>
          </a:p>
          <a:p>
            <a:endParaRPr lang="en-GB" dirty="0"/>
          </a:p>
          <a:p>
            <a:r>
              <a:rPr lang="en-GB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git push </a:t>
            </a:r>
            <a:r>
              <a:rPr lang="en-GB" dirty="0" smtClean="0"/>
              <a:t>&amp; </a:t>
            </a:r>
            <a:r>
              <a:rPr lang="en-GB" sz="1900" dirty="0">
                <a:solidFill>
                  <a:srgbClr val="FF0000"/>
                </a:solidFill>
                <a:latin typeface="Lucida Console" panose="020B0609040504020204" pitchFamily="49" charset="0"/>
              </a:rPr>
              <a:t>git request-pull </a:t>
            </a:r>
            <a:r>
              <a:rPr lang="en-GB" dirty="0" smtClean="0"/>
              <a:t>– Save your changes to your own server (push) and request that they be added to the production project (request-pull)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78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can be confusing at first, but it becomes much easier with use</a:t>
            </a:r>
          </a:p>
          <a:p>
            <a:pPr lvl="1"/>
            <a:r>
              <a:rPr lang="en-GB" dirty="0" smtClean="0"/>
              <a:t>Data scientists and software developers around the world use it every day so there is lots of support on Google/Stack Overflow/GitHub Help</a:t>
            </a:r>
          </a:p>
          <a:p>
            <a:pPr lvl="1"/>
            <a:r>
              <a:rPr lang="en-GB" dirty="0" smtClean="0"/>
              <a:t>Any Git problem you may have will not be new!</a:t>
            </a:r>
          </a:p>
          <a:p>
            <a:pPr lvl="1"/>
            <a:endParaRPr lang="en-GB" dirty="0"/>
          </a:p>
          <a:p>
            <a:r>
              <a:rPr lang="en-GB" dirty="0" smtClean="0"/>
              <a:t>Ask questions!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57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This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Introduction to Version Control Systems</a:t>
            </a:r>
          </a:p>
          <a:p>
            <a:endParaRPr lang="en-GB" dirty="0"/>
          </a:p>
          <a:p>
            <a:r>
              <a:rPr lang="en-GB" dirty="0" smtClean="0"/>
              <a:t>Introduction to Git and GitHub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A step-by-step example of collaborating on a data science project hosted on GitHub</a:t>
            </a:r>
          </a:p>
          <a:p>
            <a:pPr lvl="1"/>
            <a:r>
              <a:rPr lang="en-GB" dirty="0" smtClean="0"/>
              <a:t>Basic Git shell commands for managing your project</a:t>
            </a:r>
          </a:p>
          <a:p>
            <a:pPr lvl="1"/>
            <a:r>
              <a:rPr lang="en-GB" dirty="0" smtClean="0"/>
              <a:t>Pull requests for collaboration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90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Version Control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400600"/>
          </a:xfrm>
        </p:spPr>
        <p:txBody>
          <a:bodyPr/>
          <a:lstStyle/>
          <a:p>
            <a:r>
              <a:rPr lang="en-GB" dirty="0" smtClean="0"/>
              <a:t>Keep track of changes in your project</a:t>
            </a:r>
          </a:p>
          <a:p>
            <a:endParaRPr lang="en-GB" dirty="0" smtClean="0"/>
          </a:p>
          <a:p>
            <a:r>
              <a:rPr lang="en-GB" dirty="0" smtClean="0"/>
              <a:t>No more mile-long filenames</a:t>
            </a:r>
          </a:p>
          <a:p>
            <a:endParaRPr lang="en-GB" dirty="0" smtClean="0"/>
          </a:p>
          <a:p>
            <a:r>
              <a:rPr lang="en-GB" dirty="0" smtClean="0"/>
              <a:t>Makes collaboration easier and </a:t>
            </a:r>
            <a:r>
              <a:rPr lang="en-GB" b="1" dirty="0" smtClean="0"/>
              <a:t>safer</a:t>
            </a:r>
          </a:p>
          <a:p>
            <a:endParaRPr lang="en-GB" dirty="0" smtClean="0"/>
          </a:p>
          <a:p>
            <a:r>
              <a:rPr lang="en-GB" dirty="0" smtClean="0"/>
              <a:t>Used as standard in software industry</a:t>
            </a:r>
          </a:p>
          <a:p>
            <a:endParaRPr lang="en-GB" dirty="0"/>
          </a:p>
          <a:p>
            <a:r>
              <a:rPr lang="en-GB" dirty="0" smtClean="0"/>
              <a:t>Git is not the only one</a:t>
            </a:r>
          </a:p>
          <a:p>
            <a:pPr lvl="1"/>
            <a:r>
              <a:rPr lang="en-GB" dirty="0" smtClean="0"/>
              <a:t>There’s Mercurial, SVN and more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 descr="Image result for why we need g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47872"/>
            <a:ext cx="3712975" cy="387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74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Version Control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exists as a hidden folder you put in your project that tracks all the changes and manages versions</a:t>
            </a:r>
          </a:p>
          <a:p>
            <a:endParaRPr lang="en-GB" dirty="0"/>
          </a:p>
          <a:p>
            <a:r>
              <a:rPr lang="en-GB" dirty="0" smtClean="0"/>
              <a:t>A folder that is set up for Git is known as a </a:t>
            </a:r>
            <a:r>
              <a:rPr lang="en-GB" b="1" dirty="0" smtClean="0"/>
              <a:t>repository</a:t>
            </a:r>
            <a:r>
              <a:rPr lang="en-GB" dirty="0" smtClean="0"/>
              <a:t>, usually called  a </a:t>
            </a:r>
            <a:r>
              <a:rPr lang="en-GB" b="1" dirty="0" smtClean="0"/>
              <a:t>repo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Git != GitHub</a:t>
            </a:r>
          </a:p>
          <a:p>
            <a:pPr lvl="1"/>
            <a:r>
              <a:rPr lang="en-GB" dirty="0" smtClean="0"/>
              <a:t>GitHub is a place for hosting repos (as </a:t>
            </a:r>
            <a:r>
              <a:rPr lang="en-GB" b="1" dirty="0" smtClean="0"/>
              <a:t>remotes</a:t>
            </a:r>
            <a:r>
              <a:rPr lang="en-GB" dirty="0" smtClean="0"/>
              <a:t>) so that you can share them with your collaborators</a:t>
            </a:r>
          </a:p>
          <a:p>
            <a:pPr lvl="2"/>
            <a:r>
              <a:rPr lang="en-GB" dirty="0" smtClean="0"/>
              <a:t>There are alternatives, like </a:t>
            </a:r>
            <a:r>
              <a:rPr lang="en-GB" dirty="0" err="1" smtClean="0"/>
              <a:t>BitBucket</a:t>
            </a:r>
            <a:r>
              <a:rPr lang="en-GB" dirty="0" smtClean="0"/>
              <a:t>, Beanstalk, etc. </a:t>
            </a:r>
          </a:p>
          <a:p>
            <a:pPr lvl="1"/>
            <a:r>
              <a:rPr lang="en-GB" dirty="0" smtClean="0"/>
              <a:t>Think of GitHub as cloud storage</a:t>
            </a:r>
          </a:p>
          <a:p>
            <a:pPr lvl="1"/>
            <a:r>
              <a:rPr lang="en-GB" dirty="0" smtClean="0"/>
              <a:t>At SEAMS, we probably won’t use GitHub as the free version is not private </a:t>
            </a:r>
          </a:p>
          <a:p>
            <a:pPr lvl="2"/>
            <a:r>
              <a:rPr lang="en-GB" dirty="0" smtClean="0"/>
              <a:t>IT will set something up for us</a:t>
            </a:r>
          </a:p>
          <a:p>
            <a:pPr lvl="2"/>
            <a:r>
              <a:rPr lang="en-GB" dirty="0" smtClean="0"/>
              <a:t>You don’t need to use remotes to still get a lot of benefit from Git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66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Git or not to Git?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is for controlling versions of things you and your team will change as you work</a:t>
            </a:r>
          </a:p>
          <a:p>
            <a:endParaRPr lang="en-GB" dirty="0"/>
          </a:p>
          <a:p>
            <a:r>
              <a:rPr lang="en-GB" dirty="0" smtClean="0"/>
              <a:t>Don’t use it for data!</a:t>
            </a:r>
          </a:p>
          <a:p>
            <a:pPr lvl="1"/>
            <a:r>
              <a:rPr lang="en-GB" dirty="0" smtClean="0"/>
              <a:t>Data should be immutable </a:t>
            </a:r>
          </a:p>
          <a:p>
            <a:pPr lvl="1"/>
            <a:endParaRPr lang="en-GB" dirty="0"/>
          </a:p>
          <a:p>
            <a:r>
              <a:rPr lang="en-GB" dirty="0" smtClean="0"/>
              <a:t>Git can track changes in any file, but it makes most sense with code and text documents</a:t>
            </a:r>
          </a:p>
          <a:p>
            <a:endParaRPr lang="en-GB" dirty="0"/>
          </a:p>
          <a:p>
            <a:r>
              <a:rPr lang="en-GB" dirty="0" smtClean="0"/>
              <a:t>You can tell Git what you want it to track and what you would like it to ignore, using a text file called a </a:t>
            </a:r>
            <a:r>
              <a:rPr lang="en-GB" b="1" dirty="0" smtClean="0"/>
              <a:t>.</a:t>
            </a:r>
            <a:r>
              <a:rPr lang="en-GB" b="1" dirty="0" err="1" smtClean="0"/>
              <a:t>gitignore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Git on Windows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to: </a:t>
            </a:r>
            <a:r>
              <a:rPr lang="en-GB" dirty="0">
                <a:hlinkClick r:id="rId2"/>
              </a:rPr>
              <a:t>https://git-scm.com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Hit </a:t>
            </a:r>
            <a:r>
              <a:rPr lang="en-GB" i="1" dirty="0" smtClean="0"/>
              <a:t>Download X.XX.X for Windows</a:t>
            </a:r>
          </a:p>
          <a:p>
            <a:endParaRPr lang="en-GB" i="1" dirty="0"/>
          </a:p>
          <a:p>
            <a:r>
              <a:rPr lang="en-GB" dirty="0" smtClean="0"/>
              <a:t>Open the executable, follow the installer</a:t>
            </a:r>
          </a:p>
          <a:p>
            <a:pPr lvl="1"/>
            <a:r>
              <a:rPr lang="en-GB" dirty="0" smtClean="0"/>
              <a:t>On </a:t>
            </a:r>
            <a:r>
              <a:rPr lang="en-GB" i="1" dirty="0" smtClean="0"/>
              <a:t>Select Components</a:t>
            </a:r>
            <a:r>
              <a:rPr lang="en-GB" dirty="0" smtClean="0"/>
              <a:t>, make sure </a:t>
            </a:r>
            <a:r>
              <a:rPr lang="en-GB" i="1" dirty="0" smtClean="0"/>
              <a:t>Git Bash Here </a:t>
            </a:r>
            <a:r>
              <a:rPr lang="en-GB" dirty="0" smtClean="0"/>
              <a:t>and </a:t>
            </a:r>
            <a:r>
              <a:rPr lang="en-GB" i="1" dirty="0" smtClean="0"/>
              <a:t>Git GUI Here </a:t>
            </a:r>
            <a:r>
              <a:rPr lang="en-GB" dirty="0" smtClean="0"/>
              <a:t>are selected</a:t>
            </a:r>
          </a:p>
          <a:p>
            <a:endParaRPr lang="en-GB" dirty="0"/>
          </a:p>
          <a:p>
            <a:r>
              <a:rPr lang="en-GB" dirty="0" smtClean="0"/>
              <a:t>Allow Git to be run by 3</a:t>
            </a:r>
            <a:r>
              <a:rPr lang="en-GB" baseline="30000" dirty="0" smtClean="0"/>
              <a:t>rd</a:t>
            </a:r>
            <a:r>
              <a:rPr lang="en-GB" dirty="0" smtClean="0"/>
              <a:t>-party software</a:t>
            </a:r>
          </a:p>
          <a:p>
            <a:pPr lvl="1"/>
            <a:r>
              <a:rPr lang="en-GB" dirty="0" smtClean="0"/>
              <a:t>This allows integration with, e.g., </a:t>
            </a:r>
            <a:r>
              <a:rPr lang="en-GB" dirty="0" err="1" smtClean="0"/>
              <a:t>Rstudio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 </a:t>
            </a:r>
            <a:r>
              <a:rPr lang="en-GB" i="1" dirty="0" smtClean="0"/>
              <a:t>Configuring the line ending conversions, s</a:t>
            </a:r>
            <a:r>
              <a:rPr lang="en-GB" dirty="0" smtClean="0"/>
              <a:t>elect </a:t>
            </a:r>
            <a:r>
              <a:rPr lang="en-GB" i="1" dirty="0" smtClean="0"/>
              <a:t>Checkout Windows-style,…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1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have Git installed now, any questions before we start using it?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7</a:t>
            </a:fld>
            <a:endParaRPr lang="en-GB"/>
          </a:p>
        </p:txBody>
      </p:sp>
      <p:pic>
        <p:nvPicPr>
          <p:cNvPr id="2050" name="Picture 2" descr="Image result for xkcd 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954871"/>
            <a:ext cx="314325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470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Clone a Public Repo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Go to: </a:t>
            </a:r>
            <a:r>
              <a:rPr lang="en-GB" dirty="0" smtClean="0">
                <a:hlinkClick r:id="rId2"/>
              </a:rPr>
              <a:t>http://www.github.com/tomdakin/git_101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Click </a:t>
            </a:r>
            <a:r>
              <a:rPr lang="en-GB" i="1" dirty="0" smtClean="0"/>
              <a:t>Fork </a:t>
            </a:r>
            <a:r>
              <a:rPr lang="en-GB" dirty="0" smtClean="0"/>
              <a:t>to make a copy on your personal GitHub account. </a:t>
            </a:r>
          </a:p>
          <a:p>
            <a:pPr lvl="1"/>
            <a:r>
              <a:rPr lang="en-GB" dirty="0" smtClean="0"/>
              <a:t>Click </a:t>
            </a:r>
            <a:r>
              <a:rPr lang="en-GB" i="1" dirty="0" smtClean="0"/>
              <a:t>Clone or Download</a:t>
            </a:r>
            <a:r>
              <a:rPr lang="en-GB" dirty="0" smtClean="0"/>
              <a:t> and copy the link. This is the URL of your personal </a:t>
            </a:r>
            <a:r>
              <a:rPr lang="en-GB" b="1" dirty="0" smtClean="0"/>
              <a:t>remote</a:t>
            </a:r>
            <a:endParaRPr lang="en-GB" dirty="0" smtClean="0"/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Find a handy place to work on your hard drive in windows explorer and right-click there</a:t>
            </a:r>
          </a:p>
          <a:p>
            <a:pPr lvl="1"/>
            <a:r>
              <a:rPr lang="en-GB" dirty="0" smtClean="0"/>
              <a:t>Select </a:t>
            </a:r>
            <a:r>
              <a:rPr lang="en-GB" i="1" dirty="0" smtClean="0"/>
              <a:t>Git Bash Here</a:t>
            </a:r>
            <a:r>
              <a:rPr lang="en-GB" dirty="0" smtClean="0"/>
              <a:t>: A handy Git shell we’ll use for our git commands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Do: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git clone </a:t>
            </a:r>
            <a:r>
              <a:rPr lang="en-GB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shift+ins</a:t>
            </a:r>
            <a:endParaRPr lang="en-GB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GB" dirty="0" smtClean="0"/>
              <a:t>Now you have a copy of the repo on your hard drive. It still has a connection to the remote, but it’s your copy and you can do what you like with it without affecting the remote</a:t>
            </a:r>
          </a:p>
          <a:p>
            <a:pPr lvl="1"/>
            <a:endParaRPr lang="en-GB" dirty="0"/>
          </a:p>
          <a:p>
            <a:r>
              <a:rPr lang="en-GB" dirty="0" smtClean="0"/>
              <a:t>Head back to the explorer window and have a look at the folder you just cloned. </a:t>
            </a:r>
          </a:p>
          <a:p>
            <a:pPr lvl="1"/>
            <a:r>
              <a:rPr lang="en-GB" dirty="0" smtClean="0"/>
              <a:t>Tick </a:t>
            </a:r>
            <a:r>
              <a:rPr lang="en-GB" i="1" dirty="0" smtClean="0"/>
              <a:t>View-&gt;Hidden items </a:t>
            </a:r>
            <a:r>
              <a:rPr lang="en-GB" dirty="0" smtClean="0"/>
              <a:t>: This is where the .git folder is lurking </a:t>
            </a:r>
          </a:p>
          <a:p>
            <a:pPr lvl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10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Change the Code and Commit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Add the movies.csv data file to the data folder </a:t>
            </a:r>
          </a:p>
          <a:p>
            <a:endParaRPr lang="en-GB" dirty="0" smtClean="0"/>
          </a:p>
          <a:p>
            <a:r>
              <a:rPr lang="en-GB" dirty="0" smtClean="0"/>
              <a:t>Open the .</a:t>
            </a:r>
            <a:r>
              <a:rPr lang="en-GB" dirty="0" err="1" smtClean="0"/>
              <a:t>Rproj</a:t>
            </a:r>
            <a:r>
              <a:rPr lang="en-GB" dirty="0" smtClean="0"/>
              <a:t> file and run the </a:t>
            </a:r>
            <a:r>
              <a:rPr lang="en-GB" dirty="0" err="1" smtClean="0"/>
              <a:t>src</a:t>
            </a:r>
            <a:r>
              <a:rPr lang="en-GB" dirty="0" smtClean="0"/>
              <a:t>/</a:t>
            </a:r>
            <a:r>
              <a:rPr lang="en-GB" dirty="0" err="1" smtClean="0"/>
              <a:t>movies.R</a:t>
            </a:r>
            <a:r>
              <a:rPr lang="en-GB" dirty="0" smtClean="0"/>
              <a:t> script. </a:t>
            </a:r>
          </a:p>
          <a:p>
            <a:pPr lvl="1"/>
            <a:r>
              <a:rPr lang="en-GB" dirty="0" smtClean="0"/>
              <a:t>The script loads the data, runs a little analysis and then prints some stuff</a:t>
            </a:r>
          </a:p>
          <a:p>
            <a:endParaRPr lang="en-GB" dirty="0"/>
          </a:p>
          <a:p>
            <a:r>
              <a:rPr lang="en-GB" dirty="0" smtClean="0"/>
              <a:t>Add your own print statement to show your own favourite film (or anything you like)</a:t>
            </a:r>
          </a:p>
          <a:p>
            <a:endParaRPr lang="en-GB" dirty="0"/>
          </a:p>
          <a:p>
            <a:r>
              <a:rPr lang="en-GB" dirty="0" smtClean="0"/>
              <a:t>In the Git shell, run</a:t>
            </a:r>
          </a:p>
          <a:p>
            <a:pPr lvl="1"/>
            <a:r>
              <a:rPr lang="en-GB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git status</a:t>
            </a:r>
          </a:p>
          <a:p>
            <a:pPr lvl="1"/>
            <a:r>
              <a:rPr lang="en-GB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git add </a:t>
            </a:r>
            <a:r>
              <a:rPr lang="en-GB" sz="2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src</a:t>
            </a:r>
            <a:r>
              <a:rPr lang="en-GB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/</a:t>
            </a:r>
            <a:r>
              <a:rPr lang="en-GB" sz="22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movies.R</a:t>
            </a:r>
            <a:r>
              <a:rPr lang="en-GB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GB" dirty="0" smtClean="0"/>
              <a:t>– This adds the change to a </a:t>
            </a:r>
            <a:r>
              <a:rPr lang="en-GB" b="1" dirty="0" smtClean="0"/>
              <a:t>staging area</a:t>
            </a:r>
            <a:r>
              <a:rPr lang="en-GB" dirty="0" smtClean="0"/>
              <a:t>. It just tells </a:t>
            </a:r>
            <a:r>
              <a:rPr lang="en-GB" dirty="0"/>
              <a:t>G</a:t>
            </a:r>
            <a:r>
              <a:rPr lang="en-GB" dirty="0" smtClean="0"/>
              <a:t>it that you want to include the updates to this file in the next </a:t>
            </a:r>
            <a:r>
              <a:rPr lang="en-GB" b="1" dirty="0" smtClean="0"/>
              <a:t>commit</a:t>
            </a:r>
            <a:r>
              <a:rPr lang="en-GB" dirty="0" smtClean="0"/>
              <a:t>.</a:t>
            </a:r>
          </a:p>
          <a:p>
            <a:pPr lvl="1"/>
            <a:r>
              <a:rPr lang="en-GB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git commit –m “adding favourite movie”</a:t>
            </a:r>
            <a:r>
              <a:rPr lang="en-GB" dirty="0" smtClean="0"/>
              <a:t> </a:t>
            </a:r>
          </a:p>
          <a:p>
            <a:pPr lvl="1"/>
            <a:r>
              <a:rPr lang="en-GB" sz="2200" dirty="0">
                <a:solidFill>
                  <a:srgbClr val="FF0000"/>
                </a:solidFill>
                <a:latin typeface="Lucida Console" panose="020B0609040504020204" pitchFamily="49" charset="0"/>
              </a:rPr>
              <a:t>git </a:t>
            </a:r>
            <a:r>
              <a:rPr lang="en-GB" sz="22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status</a:t>
            </a:r>
          </a:p>
          <a:p>
            <a:pPr lvl="1"/>
            <a:endParaRPr lang="en-GB" dirty="0"/>
          </a:p>
          <a:p>
            <a:r>
              <a:rPr lang="en-GB" dirty="0" smtClean="0"/>
              <a:t>Now your local copy has your changes but also has a complete history of what the code used to look like. We can </a:t>
            </a:r>
            <a:r>
              <a:rPr lang="en-GB" b="1" dirty="0" smtClean="0"/>
              <a:t>reset </a:t>
            </a:r>
            <a:r>
              <a:rPr lang="en-GB" dirty="0" smtClean="0"/>
              <a:t>or </a:t>
            </a:r>
            <a:r>
              <a:rPr lang="en-GB" b="1" dirty="0" smtClean="0"/>
              <a:t>revert </a:t>
            </a:r>
            <a:r>
              <a:rPr lang="en-GB" dirty="0" smtClean="0"/>
              <a:t>to this if we want to use an older version of the project</a:t>
            </a:r>
            <a:r>
              <a:rPr lang="en-GB" dirty="0"/>
              <a:t>	</a:t>
            </a:r>
            <a:r>
              <a:rPr lang="en-GB" dirty="0" smtClean="0"/>
              <a:t>	</a:t>
            </a:r>
          </a:p>
          <a:p>
            <a:endParaRPr lang="en-GB" dirty="0" smtClean="0"/>
          </a:p>
          <a:p>
            <a:r>
              <a:rPr lang="en-GB" dirty="0" smtClean="0"/>
              <a:t>Do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git </a:t>
            </a:r>
            <a:r>
              <a:rPr lang="en-GB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push </a:t>
            </a:r>
            <a:r>
              <a:rPr lang="en-GB" dirty="0" smtClean="0"/>
              <a:t>to publish your changes to your personal remote</a:t>
            </a:r>
            <a:endParaRPr lang="en-GB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4B1-9276-4866-A580-6097A359844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75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AMS PowerPoint" id="{984C0133-7DD2-4C5A-B2FA-C584C1C814EB}" vid="{8A8D4AC4-C370-4FD8-B445-DC3909C99A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SEAMS PowerPoint</Template>
  <TotalTime>1318</TotalTime>
  <Words>850</Words>
  <Application>Microsoft Office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Console</vt:lpstr>
      <vt:lpstr>Segoe UI</vt:lpstr>
      <vt:lpstr>Segoe UI Light</vt:lpstr>
      <vt:lpstr>Office Theme</vt:lpstr>
      <vt:lpstr>Git 101 </vt:lpstr>
      <vt:lpstr>This Session</vt:lpstr>
      <vt:lpstr>Version Control </vt:lpstr>
      <vt:lpstr>Git Version Control </vt:lpstr>
      <vt:lpstr>To Git or not to Git? </vt:lpstr>
      <vt:lpstr>Install Git on Windows</vt:lpstr>
      <vt:lpstr>Questions</vt:lpstr>
      <vt:lpstr>Clone a Public Repo</vt:lpstr>
      <vt:lpstr>Change the Code and Commit</vt:lpstr>
      <vt:lpstr>Collaboration</vt:lpstr>
      <vt:lpstr>Summary</vt:lpstr>
      <vt:lpstr>Questions</vt:lpstr>
    </vt:vector>
  </TitlesOfParts>
  <Company>SEAMS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SEAMS PowerPoint template</dc:subject>
  <dc:creator>Tom Dakin</dc:creator>
  <dc:description>Basic, clean template design for use in all client presentations</dc:description>
  <cp:lastModifiedBy>Tom Dakin</cp:lastModifiedBy>
  <cp:revision>29</cp:revision>
  <dcterms:created xsi:type="dcterms:W3CDTF">2019-07-17T11:12:42Z</dcterms:created>
  <dcterms:modified xsi:type="dcterms:W3CDTF">2019-07-18T09:11:36Z</dcterms:modified>
  <cp:contentStatus>Draft</cp:contentStatus>
</cp:coreProperties>
</file>